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292" r:id="rId5"/>
    <p:sldId id="301" r:id="rId6"/>
    <p:sldId id="350" r:id="rId7"/>
    <p:sldId id="314" r:id="rId8"/>
    <p:sldId id="347" r:id="rId9"/>
    <p:sldId id="348" r:id="rId10"/>
    <p:sldId id="338" r:id="rId11"/>
    <p:sldId id="351" r:id="rId12"/>
    <p:sldId id="349" r:id="rId13"/>
    <p:sldId id="353" r:id="rId14"/>
    <p:sldId id="354" r:id="rId15"/>
    <p:sldId id="355" r:id="rId16"/>
    <p:sldId id="356" r:id="rId17"/>
    <p:sldId id="357" r:id="rId18"/>
    <p:sldId id="327" r:id="rId19"/>
    <p:sldId id="315" r:id="rId20"/>
    <p:sldId id="360" r:id="rId21"/>
    <p:sldId id="358" r:id="rId22"/>
    <p:sldId id="359" r:id="rId23"/>
    <p:sldId id="332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6" autoAdjust="0"/>
    <p:restoredTop sz="94657"/>
  </p:normalViewPr>
  <p:slideViewPr>
    <p:cSldViewPr snapToGrid="0">
      <p:cViewPr varScale="1">
        <p:scale>
          <a:sx n="82" d="100"/>
          <a:sy n="82" d="100"/>
        </p:scale>
        <p:origin x="9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1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2.2: Grammar</a:t>
            </a:r>
            <a:r>
              <a:rPr lang="en-US" sz="3200"/>
              <a:t> </a:t>
            </a:r>
            <a:endParaRPr lang="en-US" sz="3200" dirty="0"/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8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D8642E-BF03-0981-8FDC-FAE5A2480C7D}"/>
              </a:ext>
            </a:extLst>
          </p:cNvPr>
          <p:cNvSpPr txBox="1"/>
          <p:nvPr/>
        </p:nvSpPr>
        <p:spPr>
          <a:xfrm>
            <a:off x="886692" y="1551709"/>
            <a:ext cx="1077394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i="1" smtClean="0">
                <a:solidFill>
                  <a:srgbClr val="000000"/>
                </a:solidFill>
                <a:effectLst/>
              </a:rPr>
              <a:t>I'm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watch/I'm watching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a movie </a:t>
            </a:r>
            <a:r>
              <a:rPr lang="en-US" sz="3600" i="0">
                <a:solidFill>
                  <a:srgbClr val="000000"/>
                </a:solidFill>
                <a:effectLst/>
              </a:rPr>
              <a:t>tonight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2. She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is going/going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bowling on Sunday </a:t>
            </a:r>
            <a:r>
              <a:rPr lang="en-US" sz="3600" i="0">
                <a:solidFill>
                  <a:srgbClr val="000000"/>
                </a:solidFill>
                <a:effectLst/>
              </a:rPr>
              <a:t>night</a:t>
            </a:r>
            <a:r>
              <a:rPr lang="en-US" sz="3600" i="0" smtClean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/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r>
              <a:rPr lang="en-US" sz="3600" i="0" dirty="0">
                <a:solidFill>
                  <a:srgbClr val="000000"/>
                </a:solidFill>
                <a:effectLst/>
              </a:rPr>
              <a:t>3. Let's meet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in/on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front of the theater.</a:t>
            </a:r>
            <a:r>
              <a:rPr lang="en-US" sz="2800" i="0">
                <a:solidFill>
                  <a:srgbClr val="000000"/>
                </a:solidFill>
                <a:effectLst/>
              </a:rPr>
              <a:t/>
            </a:r>
            <a:br>
              <a:rPr lang="en-US" sz="2800" i="0">
                <a:solidFill>
                  <a:srgbClr val="000000"/>
                </a:solidFill>
                <a:effectLst/>
              </a:rPr>
            </a:br>
            <a:endParaRPr lang="vi-VN" sz="2800" dirty="0"/>
          </a:p>
        </p:txBody>
      </p:sp>
      <p:sp>
        <p:nvSpPr>
          <p:cNvPr id="2" name="Rectangle 1"/>
          <p:cNvSpPr/>
          <p:nvPr/>
        </p:nvSpPr>
        <p:spPr>
          <a:xfrm>
            <a:off x="2277235" y="386343"/>
            <a:ext cx="97038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B0F0"/>
                </a:solidFill>
              </a:rPr>
              <a:t>b. Circle </a:t>
            </a:r>
            <a:r>
              <a:rPr lang="en-US" sz="3600" i="1" dirty="0">
                <a:solidFill>
                  <a:srgbClr val="00B0F0"/>
                </a:solidFill>
              </a:rPr>
              <a:t>the correct words.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A85EB3-3372-B662-5488-763F0F18A469}"/>
              </a:ext>
            </a:extLst>
          </p:cNvPr>
          <p:cNvSpPr/>
          <p:nvPr/>
        </p:nvSpPr>
        <p:spPr>
          <a:xfrm>
            <a:off x="2103765" y="2736493"/>
            <a:ext cx="1627116" cy="5551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F20F184-C010-5468-D32C-72B367CA6954}"/>
              </a:ext>
            </a:extLst>
          </p:cNvPr>
          <p:cNvSpPr/>
          <p:nvPr/>
        </p:nvSpPr>
        <p:spPr>
          <a:xfrm>
            <a:off x="3730881" y="1457321"/>
            <a:ext cx="2434392" cy="8425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18522-54DA-C770-2286-F829ED70DEDA}"/>
              </a:ext>
            </a:extLst>
          </p:cNvPr>
          <p:cNvSpPr/>
          <p:nvPr/>
        </p:nvSpPr>
        <p:spPr>
          <a:xfrm>
            <a:off x="3419608" y="3842159"/>
            <a:ext cx="431956" cy="452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25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3D8642E-BF03-0981-8FDC-FAE5A2480C7D}"/>
              </a:ext>
            </a:extLst>
          </p:cNvPr>
          <p:cNvSpPr txBox="1"/>
          <p:nvPr/>
        </p:nvSpPr>
        <p:spPr>
          <a:xfrm>
            <a:off x="1039092" y="1413164"/>
            <a:ext cx="106215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smtClean="0">
                <a:solidFill>
                  <a:srgbClr val="000000"/>
                </a:solidFill>
                <a:effectLst/>
              </a:rPr>
              <a:t>4. I'm </a:t>
            </a:r>
            <a:r>
              <a:rPr lang="en-US" sz="2800" i="1" smtClean="0">
                <a:solidFill>
                  <a:srgbClr val="000000"/>
                </a:solidFill>
                <a:effectLst/>
              </a:rPr>
              <a:t>meet/meeting </a:t>
            </a:r>
            <a:r>
              <a:rPr lang="en-US" sz="2800" i="0" smtClean="0">
                <a:solidFill>
                  <a:srgbClr val="000000"/>
                </a:solidFill>
                <a:effectLst/>
              </a:rPr>
              <a:t>Sam at the water park tomorrow.</a:t>
            </a:r>
          </a:p>
          <a:p>
            <a:endParaRPr lang="en-US" sz="2800" i="0" smtClean="0">
              <a:solidFill>
                <a:srgbClr val="000000"/>
              </a:solidFill>
              <a:effectLst/>
            </a:endParaRPr>
          </a:p>
          <a:p>
            <a:r>
              <a:rPr lang="en-US" sz="2800" i="0" smtClean="0">
                <a:solidFill>
                  <a:srgbClr val="000000"/>
                </a:solidFill>
                <a:effectLst/>
              </a:rPr>
              <a:t>5. </a:t>
            </a:r>
            <a:r>
              <a:rPr lang="en-US" sz="2800" i="1" smtClean="0">
                <a:solidFill>
                  <a:srgbClr val="000000"/>
                </a:solidFill>
                <a:effectLst/>
              </a:rPr>
              <a:t>Is/Are </a:t>
            </a:r>
            <a:r>
              <a:rPr lang="en-US" sz="2800" i="0" smtClean="0">
                <a:solidFill>
                  <a:srgbClr val="000000"/>
                </a:solidFill>
                <a:effectLst/>
              </a:rPr>
              <a:t>you going shopping this evening?</a:t>
            </a:r>
          </a:p>
          <a:p>
            <a:r>
              <a:rPr lang="en-US" sz="2800" i="0" smtClean="0">
                <a:solidFill>
                  <a:srgbClr val="000000"/>
                </a:solidFill>
                <a:effectLst/>
              </a:rPr>
              <a:t/>
            </a:r>
            <a:br>
              <a:rPr lang="en-US" sz="2800" i="0" smtClean="0">
                <a:solidFill>
                  <a:srgbClr val="000000"/>
                </a:solidFill>
                <a:effectLst/>
              </a:rPr>
            </a:br>
            <a:r>
              <a:rPr lang="en-US" sz="2800" i="0" smtClean="0">
                <a:solidFill>
                  <a:srgbClr val="000000"/>
                </a:solidFill>
                <a:effectLst/>
              </a:rPr>
              <a:t>6. We're meeting </a:t>
            </a:r>
            <a:r>
              <a:rPr lang="en-US" sz="2800" i="1" smtClean="0">
                <a:solidFill>
                  <a:srgbClr val="000000"/>
                </a:solidFill>
                <a:effectLst/>
              </a:rPr>
              <a:t>next/opposite </a:t>
            </a:r>
            <a:r>
              <a:rPr lang="en-US" sz="2800" i="0" smtClean="0">
                <a:solidFill>
                  <a:srgbClr val="000000"/>
                </a:solidFill>
                <a:effectLst/>
              </a:rPr>
              <a:t>the restaurant on Wednesday at 6 p.m.</a:t>
            </a:r>
            <a:br>
              <a:rPr lang="en-US" sz="2800" i="0" smtClean="0">
                <a:solidFill>
                  <a:srgbClr val="000000"/>
                </a:solidFill>
                <a:effectLst/>
              </a:rPr>
            </a:br>
            <a:r>
              <a:rPr lang="en-US" sz="2800" i="0" smtClean="0">
                <a:solidFill>
                  <a:srgbClr val="000000"/>
                </a:solidFill>
                <a:effectLst/>
              </a:rPr>
              <a:t/>
            </a:r>
            <a:br>
              <a:rPr lang="en-US" sz="2800" i="0" smtClean="0">
                <a:solidFill>
                  <a:srgbClr val="000000"/>
                </a:solidFill>
                <a:effectLst/>
              </a:rPr>
            </a:br>
            <a:endParaRPr lang="vi-VN" sz="2800" dirty="0"/>
          </a:p>
        </p:txBody>
      </p:sp>
      <p:sp>
        <p:nvSpPr>
          <p:cNvPr id="2" name="Rectangle 1"/>
          <p:cNvSpPr/>
          <p:nvPr/>
        </p:nvSpPr>
        <p:spPr>
          <a:xfrm>
            <a:off x="2277235" y="386343"/>
            <a:ext cx="97038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B0F0"/>
                </a:solidFill>
              </a:rPr>
              <a:t>b. Circle </a:t>
            </a:r>
            <a:r>
              <a:rPr lang="en-US" sz="3600" i="1" dirty="0">
                <a:solidFill>
                  <a:srgbClr val="00B0F0"/>
                </a:solidFill>
              </a:rPr>
              <a:t>the correct words.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A85EB3-3372-B662-5488-763F0F18A469}"/>
              </a:ext>
            </a:extLst>
          </p:cNvPr>
          <p:cNvSpPr/>
          <p:nvPr/>
        </p:nvSpPr>
        <p:spPr>
          <a:xfrm>
            <a:off x="1814944" y="2320829"/>
            <a:ext cx="595747" cy="423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F20F184-C010-5468-D32C-72B367CA6954}"/>
              </a:ext>
            </a:extLst>
          </p:cNvPr>
          <p:cNvSpPr/>
          <p:nvPr/>
        </p:nvSpPr>
        <p:spPr>
          <a:xfrm>
            <a:off x="2798618" y="1516593"/>
            <a:ext cx="1316182" cy="4237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A18522-54DA-C770-2286-F829ED70DEDA}"/>
              </a:ext>
            </a:extLst>
          </p:cNvPr>
          <p:cNvSpPr/>
          <p:nvPr/>
        </p:nvSpPr>
        <p:spPr>
          <a:xfrm>
            <a:off x="4416671" y="3186545"/>
            <a:ext cx="1305256" cy="4849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598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071"/>
            <a:ext cx="6034785" cy="4019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34785" y="1358071"/>
            <a:ext cx="655237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  <a:latin typeface="+mj-lt"/>
              </a:rPr>
              <a:t>1. When/Jane/go/ice </a:t>
            </a:r>
            <a:r>
              <a:rPr lang="en-US" sz="2800">
                <a:solidFill>
                  <a:srgbClr val="000000"/>
                </a:solidFill>
                <a:latin typeface="+mj-lt"/>
              </a:rPr>
              <a:t>rink/?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/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2. What/Becky/do/Tuesday/?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/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3. When/Gary and Edward/play/soccer/?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/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4. When/Kevin/go/fair/?</a:t>
            </a:r>
            <a:br>
              <a:rPr lang="en-US" sz="2800">
                <a:solidFill>
                  <a:srgbClr val="000000"/>
                </a:solidFill>
                <a:latin typeface="+mj-lt"/>
              </a:rPr>
            </a:br>
            <a:endParaRPr lang="en-US" sz="2800" smtClean="0">
              <a:solidFill>
                <a:srgbClr val="000000"/>
              </a:solidFill>
              <a:latin typeface="+mj-lt"/>
            </a:endParaRPr>
          </a:p>
          <a:p>
            <a:r>
              <a:rPr lang="en-US" sz="2800">
                <a:solidFill>
                  <a:srgbClr val="000000"/>
                </a:solidFill>
                <a:latin typeface="FuturaStd-Book"/>
              </a:rPr>
              <a:t/>
            </a:r>
            <a:br>
              <a:rPr lang="en-US" sz="2800">
                <a:solidFill>
                  <a:srgbClr val="000000"/>
                </a:solidFill>
                <a:latin typeface="FuturaStd-Book"/>
              </a:rPr>
            </a:br>
            <a:r>
              <a:rPr lang="en-US" sz="2800">
                <a:solidFill>
                  <a:srgbClr val="000000"/>
                </a:solidFill>
                <a:latin typeface="+mj-lt"/>
              </a:rPr>
              <a:t>5. What/Gary/do/Wednesday/?</a:t>
            </a:r>
            <a:r>
              <a:rPr lang="en-US" sz="2800">
                <a:latin typeface="+mj-lt"/>
              </a:rPr>
              <a:t> 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7" y="844227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FF0000"/>
                </a:solidFill>
              </a:rPr>
              <a:t>c. Write</a:t>
            </a:r>
            <a:r>
              <a:rPr lang="en-US" sz="3600" i="1" dirty="0">
                <a:solidFill>
                  <a:srgbClr val="FF0000"/>
                </a:solidFill>
              </a:rPr>
              <a:t>, then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173447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9966" y="1169695"/>
            <a:ext cx="98578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1. When/Jane/go/ice 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rink</a:t>
            </a:r>
            <a:r>
              <a:rPr lang="en-US" sz="3600" smtClean="0">
                <a:solidFill>
                  <a:srgbClr val="000000"/>
                </a:solidFill>
                <a:latin typeface="+mj-lt"/>
              </a:rPr>
              <a:t>/?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2. What/Becky/do/Tuesday/?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r>
              <a:rPr lang="en-US" sz="3600" smtClean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3600">
                <a:solidFill>
                  <a:srgbClr val="000000"/>
                </a:solidFill>
                <a:latin typeface="+mj-lt"/>
              </a:rPr>
              <a:t>. When/Gary and Edward/play/soccer/?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/>
              <a:t/>
            </a:r>
            <a:br>
              <a:rPr lang="en-US" sz="3600"/>
            </a:br>
            <a:endParaRPr lang="en-US" sz="36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6" y="655851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B0F0"/>
                </a:solidFill>
              </a:rPr>
              <a:t>c. Write</a:t>
            </a:r>
            <a:r>
              <a:rPr lang="en-US" sz="3600" i="1" dirty="0">
                <a:solidFill>
                  <a:srgbClr val="00B0F0"/>
                </a:solidFill>
              </a:rPr>
              <a:t>, then answer the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104B7A-2464-F098-3D2C-8A5F5EB3B845}"/>
              </a:ext>
            </a:extLst>
          </p:cNvPr>
          <p:cNvSpPr txBox="1"/>
          <p:nvPr/>
        </p:nvSpPr>
        <p:spPr>
          <a:xfrm>
            <a:off x="595744" y="3357742"/>
            <a:ext cx="6372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What is Becky doing on Tuesday?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She is watching a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movie</a:t>
            </a:r>
            <a:r>
              <a:rPr lang="en-US" sz="36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744" y="1667804"/>
            <a:ext cx="92548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When is Jane going to the ice rink?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r>
              <a:rPr lang="en-US" sz="3600">
                <a:solidFill>
                  <a:srgbClr val="FF0000"/>
                </a:solidFill>
                <a:latin typeface="+mj-lt"/>
              </a:rPr>
              <a:t>She is going to the ice rink on Thursday </a:t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8FAE9F-F80D-FFC5-84D9-CEBE495E7B8C}"/>
              </a:ext>
            </a:extLst>
          </p:cNvPr>
          <p:cNvSpPr txBox="1"/>
          <p:nvPr/>
        </p:nvSpPr>
        <p:spPr>
          <a:xfrm>
            <a:off x="595744" y="5046362"/>
            <a:ext cx="8284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When are Gary and Edward playing soccer?</a:t>
            </a:r>
          </a:p>
          <a:p>
            <a:r>
              <a:rPr lang="en-US" sz="3600" dirty="0">
                <a:solidFill>
                  <a:srgbClr val="FF0000"/>
                </a:solidFill>
                <a:cs typeface="Arial" panose="020B0604020202020204" pitchFamily="34" charset="0"/>
              </a:rPr>
              <a:t>They are playing soccer on Friday.</a:t>
            </a:r>
            <a:endParaRPr lang="vi-VN" sz="3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9025" y="332686"/>
            <a:ext cx="65523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4. When/Kevin/go/fair/?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endParaRPr lang="en-US" sz="3600" smtClean="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5. What/Gary/do/Wednesday/?</a:t>
            </a:r>
            <a:r>
              <a:rPr lang="en-US" sz="3600">
                <a:latin typeface="+mj-lt"/>
              </a:rPr>
              <a:t> </a:t>
            </a:r>
            <a:br>
              <a:rPr lang="en-US" sz="3600">
                <a:latin typeface="+mj-lt"/>
              </a:rPr>
            </a:br>
            <a:endParaRPr lang="en-US" sz="360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8CCEC3-AA5A-9ECF-3D58-5B2D3860EE6F}"/>
              </a:ext>
            </a:extLst>
          </p:cNvPr>
          <p:cNvGrpSpPr/>
          <p:nvPr/>
        </p:nvGrpSpPr>
        <p:grpSpPr>
          <a:xfrm>
            <a:off x="449967" y="844227"/>
            <a:ext cx="10166670" cy="4979028"/>
            <a:chOff x="560803" y="1132636"/>
            <a:chExt cx="10166670" cy="497902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32D646-8131-B8DC-9485-F685AD646FD1}"/>
                </a:ext>
              </a:extLst>
            </p:cNvPr>
            <p:cNvSpPr/>
            <p:nvPr/>
          </p:nvSpPr>
          <p:spPr>
            <a:xfrm>
              <a:off x="560803" y="5642517"/>
              <a:ext cx="5535197" cy="4691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AF48B9-19DD-7C18-1F6B-9666DCADDB95}"/>
                </a:ext>
              </a:extLst>
            </p:cNvPr>
            <p:cNvSpPr/>
            <p:nvPr/>
          </p:nvSpPr>
          <p:spPr>
            <a:xfrm>
              <a:off x="560803" y="1132636"/>
              <a:ext cx="10166670" cy="5138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18799" y="332686"/>
            <a:ext cx="90696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B0F0"/>
                </a:solidFill>
              </a:rPr>
              <a:t>c. Write</a:t>
            </a:r>
            <a:r>
              <a:rPr lang="en-US" sz="3600" i="1" dirty="0">
                <a:solidFill>
                  <a:srgbClr val="00B0F0"/>
                </a:solidFill>
              </a:rPr>
              <a:t>, then answer the questions.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678324" y="1902346"/>
            <a:ext cx="6533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When is Kevin going to the fair?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He’s going to the fair on Thursday.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263F9-5C33-44A7-B825-2E33C7E089C3}"/>
              </a:ext>
            </a:extLst>
          </p:cNvPr>
          <p:cNvSpPr txBox="1"/>
          <p:nvPr/>
        </p:nvSpPr>
        <p:spPr>
          <a:xfrm>
            <a:off x="678324" y="3774725"/>
            <a:ext cx="68303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What is Gary doing on Wednesday?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He is going to the market.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7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3" y="386799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</a:t>
            </a:r>
            <a:r>
              <a:rPr lang="en-US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53" y="1096954"/>
            <a:ext cx="11733956" cy="51653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0729" y="2770909"/>
            <a:ext cx="6960216" cy="285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1165" y="2770909"/>
            <a:ext cx="793865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solidFill>
                  <a:srgbClr val="000000"/>
                </a:solidFill>
                <a:latin typeface="+mj-lt"/>
              </a:rPr>
              <a:t>1. The café is </a:t>
            </a:r>
            <a:r>
              <a:rPr lang="en-US" sz="3000" smtClean="0">
                <a:solidFill>
                  <a:srgbClr val="000000"/>
                </a:solidFill>
                <a:latin typeface="+mj-lt"/>
              </a:rPr>
              <a:t>________ the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ice rink.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2. The theater is </a:t>
            </a:r>
            <a:r>
              <a:rPr lang="en-US" sz="3000">
                <a:solidFill>
                  <a:srgbClr val="000000"/>
                </a:solidFill>
              </a:rPr>
              <a:t>________ </a:t>
            </a:r>
            <a:r>
              <a:rPr lang="en-US" sz="3000" smtClean="0">
                <a:solidFill>
                  <a:srgbClr val="000000"/>
                </a:solidFill>
                <a:latin typeface="+mj-lt"/>
              </a:rPr>
              <a:t>the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café.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3. The market is </a:t>
            </a:r>
            <a:r>
              <a:rPr lang="en-US" sz="3000">
                <a:solidFill>
                  <a:srgbClr val="000000"/>
                </a:solidFill>
              </a:rPr>
              <a:t>________</a:t>
            </a:r>
            <a:r>
              <a:rPr lang="en-US" sz="300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the ice rink.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4. The ice rink is </a:t>
            </a:r>
            <a:r>
              <a:rPr lang="en-US" sz="3000" smtClean="0">
                <a:solidFill>
                  <a:srgbClr val="000000"/>
                </a:solidFill>
              </a:rPr>
              <a:t>_________</a:t>
            </a:r>
            <a:r>
              <a:rPr lang="en-US" sz="300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the water park.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5. The sports center is </a:t>
            </a:r>
            <a:r>
              <a:rPr lang="en-US" sz="3000">
                <a:solidFill>
                  <a:srgbClr val="000000"/>
                </a:solidFill>
              </a:rPr>
              <a:t>________</a:t>
            </a:r>
            <a:r>
              <a:rPr lang="en-US" sz="300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the market.</a:t>
            </a:r>
            <a:br>
              <a:rPr lang="en-US" sz="3000">
                <a:solidFill>
                  <a:srgbClr val="000000"/>
                </a:solidFill>
                <a:latin typeface="+mj-lt"/>
              </a:rPr>
            </a:br>
            <a:r>
              <a:rPr lang="en-US" sz="3000">
                <a:solidFill>
                  <a:srgbClr val="000000"/>
                </a:solidFill>
                <a:latin typeface="+mj-lt"/>
              </a:rPr>
              <a:t>6. The ice rink is </a:t>
            </a:r>
            <a:r>
              <a:rPr lang="en-US" sz="3000">
                <a:solidFill>
                  <a:srgbClr val="000000"/>
                </a:solidFill>
              </a:rPr>
              <a:t>________ </a:t>
            </a:r>
            <a:r>
              <a:rPr lang="en-US" sz="3000" smtClean="0">
                <a:solidFill>
                  <a:srgbClr val="000000"/>
                </a:solidFill>
                <a:latin typeface="+mj-lt"/>
              </a:rPr>
              <a:t>the </a:t>
            </a:r>
            <a:r>
              <a:rPr lang="en-US" sz="3000">
                <a:solidFill>
                  <a:srgbClr val="000000"/>
                </a:solidFill>
                <a:latin typeface="+mj-lt"/>
              </a:rPr>
              <a:t>market.</a:t>
            </a:r>
            <a:r>
              <a:rPr lang="en-US" sz="3000">
                <a:latin typeface="+mj-lt"/>
              </a:rPr>
              <a:t> </a:t>
            </a:r>
            <a:r>
              <a:rPr lang="en-US" sz="2600">
                <a:latin typeface="+mj-lt"/>
              </a:rPr>
              <a:t/>
            </a:r>
            <a:br>
              <a:rPr lang="en-US" sz="2600">
                <a:latin typeface="+mj-lt"/>
              </a:rPr>
            </a:br>
            <a:endParaRPr lang="en-US" sz="26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2881310" y="2770909"/>
            <a:ext cx="1549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opposite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287650" y="3252106"/>
            <a:ext cx="12715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behind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338217" y="5060391"/>
            <a:ext cx="1282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next to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244817" y="4152422"/>
            <a:ext cx="1744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in front of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4268223" y="4571998"/>
            <a:ext cx="15495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opposite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A2813-CEC4-DD45-1CFC-A6D508B6D16C}"/>
              </a:ext>
            </a:extLst>
          </p:cNvPr>
          <p:cNvSpPr txBox="1"/>
          <p:nvPr/>
        </p:nvSpPr>
        <p:spPr>
          <a:xfrm>
            <a:off x="3366949" y="3709089"/>
            <a:ext cx="12822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next to</a:t>
            </a:r>
            <a:endParaRPr lang="vi-VN" sz="30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0753" y="257417"/>
            <a:ext cx="123166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smtClean="0">
                <a:solidFill>
                  <a:srgbClr val="00B0F0"/>
                </a:solidFill>
                <a:latin typeface="+mj-lt"/>
              </a:rPr>
              <a:t>Write </a:t>
            </a:r>
            <a:r>
              <a:rPr lang="en-US" sz="3600" i="1">
                <a:solidFill>
                  <a:srgbClr val="00B0F0"/>
                </a:solidFill>
                <a:latin typeface="+mj-lt"/>
              </a:rPr>
              <a:t>sentences using the Present Continuous and </a:t>
            </a:r>
            <a:endParaRPr lang="en-US" sz="3600" i="1" smtClean="0">
              <a:solidFill>
                <a:srgbClr val="00B0F0"/>
              </a:solidFill>
              <a:latin typeface="+mj-lt"/>
            </a:endParaRPr>
          </a:p>
          <a:p>
            <a:r>
              <a:rPr lang="en-US" sz="3600" i="1" smtClean="0">
                <a:solidFill>
                  <a:srgbClr val="00B0F0"/>
                </a:solidFill>
                <a:latin typeface="+mj-lt"/>
              </a:rPr>
              <a:t>prompts</a:t>
            </a:r>
            <a:r>
              <a:rPr lang="en-US" sz="3600" i="1">
                <a:solidFill>
                  <a:srgbClr val="00B0F0"/>
                </a:solidFill>
                <a:latin typeface="+mj-lt"/>
              </a:rPr>
              <a:t>. </a:t>
            </a:r>
            <a:r>
              <a:rPr lang="en-US" sz="3600"/>
              <a:t/>
            </a:r>
            <a:br>
              <a:rPr lang="en-US" sz="3600"/>
            </a:br>
            <a:endParaRPr lang="en-US" sz="3600"/>
          </a:p>
        </p:txBody>
      </p:sp>
      <p:sp>
        <p:nvSpPr>
          <p:cNvPr id="4" name="Rectangle 3"/>
          <p:cNvSpPr/>
          <p:nvPr/>
        </p:nvSpPr>
        <p:spPr>
          <a:xfrm>
            <a:off x="277091" y="1440485"/>
            <a:ext cx="119149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1. My brother/play/soccer/next Saturday.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2. She/have/party/the weekend.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3. We/going/swimming/Sunday?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4. I/go shopping/friends/shopping mall/tonight.</a:t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53" y="386799"/>
            <a:ext cx="1569800" cy="656189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</a:t>
            </a:r>
            <a:r>
              <a:rPr lang="en-US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091" y="4159709"/>
            <a:ext cx="8982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+mj-lt"/>
              </a:rPr>
              <a:t>Are we going swimming on Sunday?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091" y="3064260"/>
            <a:ext cx="8982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+mj-lt"/>
              </a:rPr>
              <a:t>She is having a party at the weekend. 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/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916" y="1979717"/>
            <a:ext cx="8982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My brother is playing soccer next </a:t>
            </a:r>
            <a:r>
              <a:rPr lang="en-US" sz="3600" smtClean="0">
                <a:solidFill>
                  <a:srgbClr val="FF0000"/>
                </a:solidFill>
                <a:latin typeface="+mj-lt"/>
              </a:rPr>
              <a:t>Saturday. </a:t>
            </a:r>
            <a:r>
              <a:rPr lang="en-US" sz="3600">
                <a:solidFill>
                  <a:srgbClr val="FF0000"/>
                </a:solidFill>
                <a:latin typeface="+mj-lt"/>
              </a:rPr>
              <a:t/>
            </a:r>
            <a:br>
              <a:rPr lang="en-US" sz="3600">
                <a:solidFill>
                  <a:srgbClr val="FF0000"/>
                </a:solidFill>
                <a:latin typeface="+mj-lt"/>
              </a:rPr>
            </a:b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090" y="5244252"/>
            <a:ext cx="11914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+mj-lt"/>
              </a:rPr>
              <a:t>I am going shopping with my friends at the shopping mall tonight.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400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4495"/>
            <a:ext cx="9492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d. In pairs: Make a plan to go out with your friend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24" y="331203"/>
            <a:ext cx="2001320" cy="12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455499"/>
            <a:ext cx="5882357" cy="1409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80" y="2443174"/>
            <a:ext cx="1432647" cy="57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028" y="1455500"/>
            <a:ext cx="6090975" cy="15538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1" y="2920886"/>
            <a:ext cx="6205625" cy="1590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528" y="3062078"/>
            <a:ext cx="3698955" cy="14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249" y="930396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 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682" y="2199525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115026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97" y="3563469"/>
            <a:ext cx="3034337" cy="618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459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</a:t>
            </a:r>
            <a:r>
              <a:rPr lang="en-US" i="1" dirty="0" smtClean="0"/>
              <a:t>here to play the game</a:t>
            </a:r>
            <a:endParaRPr lang="en-US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6" y="1987654"/>
            <a:ext cx="9334223" cy="410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46909" y="2133599"/>
            <a:ext cx="104878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What do you like doing in your free time? </a:t>
            </a:r>
            <a:endParaRPr lang="en-US" sz="3600" i="1" smtClean="0">
              <a:solidFill>
                <a:srgbClr val="0070C0"/>
              </a:solidFill>
            </a:endParaRPr>
          </a:p>
          <a:p>
            <a:r>
              <a:rPr lang="en-US" sz="3600" i="1" smtClean="0">
                <a:solidFill>
                  <a:srgbClr val="0070C0"/>
                </a:solidFill>
              </a:rPr>
              <a:t>Why </a:t>
            </a:r>
            <a:r>
              <a:rPr lang="en-US" sz="3600" i="1">
                <a:solidFill>
                  <a:srgbClr val="0070C0"/>
                </a:solidFill>
              </a:rPr>
              <a:t>do you like doing it?</a:t>
            </a:r>
            <a:br>
              <a:rPr lang="en-US" sz="3600" i="1">
                <a:solidFill>
                  <a:srgbClr val="0070C0"/>
                </a:solidFill>
              </a:rPr>
            </a:br>
            <a:r>
              <a:rPr lang="en-US" sz="3600" i="1">
                <a:solidFill>
                  <a:srgbClr val="0070C0"/>
                </a:solidFill>
              </a:rPr>
              <a:t>Write 60 to 80 words.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458"/>
            <a:ext cx="8750383" cy="6135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759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811" y="1547022"/>
            <a:ext cx="11740654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Use the Present Continuous </a:t>
            </a:r>
            <a:r>
              <a:rPr lang="en-US" sz="3600" i="1" dirty="0">
                <a:solidFill>
                  <a:srgbClr val="0070C0"/>
                </a:solidFill>
              </a:rPr>
              <a:t>to </a:t>
            </a:r>
            <a:r>
              <a:rPr lang="en-US" sz="3600" i="1" dirty="0" err="1">
                <a:solidFill>
                  <a:srgbClr val="0070C0"/>
                </a:solidFill>
              </a:rPr>
              <a:t>to</a:t>
            </a:r>
            <a:r>
              <a:rPr lang="en-US" sz="3600" i="1" dirty="0">
                <a:solidFill>
                  <a:srgbClr val="0070C0"/>
                </a:solidFill>
              </a:rPr>
              <a:t> talk about future plans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Prepositions </a:t>
            </a:r>
            <a:r>
              <a:rPr lang="en-US" sz="3600" i="1" dirty="0">
                <a:solidFill>
                  <a:srgbClr val="0070C0"/>
                </a:solidFill>
              </a:rPr>
              <a:t>of place: in front of, behind, next to, opposite, on, under, </a:t>
            </a:r>
            <a:r>
              <a:rPr lang="en-US" sz="3600" i="1" dirty="0" smtClean="0">
                <a:solidFill>
                  <a:srgbClr val="0070C0"/>
                </a:solidFill>
              </a:rPr>
              <a:t>…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and </a:t>
            </a:r>
            <a:r>
              <a:rPr lang="en-US" sz="3600" i="1" dirty="0" smtClean="0">
                <a:solidFill>
                  <a:srgbClr val="0070C0"/>
                </a:solidFill>
              </a:rPr>
              <a:t>write what you like doing in your free time and why you like doing it.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9811" y="3950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4319" y="1518431"/>
            <a:ext cx="11898823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Make 2 sentences, </a:t>
            </a:r>
            <a:r>
              <a:rPr lang="en-US" sz="3600" i="1" dirty="0" smtClean="0">
                <a:solidFill>
                  <a:srgbClr val="0070C0"/>
                </a:solidFill>
              </a:rPr>
              <a:t>using </a:t>
            </a:r>
            <a:r>
              <a:rPr lang="en-US" sz="3600" i="1" dirty="0">
                <a:solidFill>
                  <a:srgbClr val="0070C0"/>
                </a:solidFill>
              </a:rPr>
              <a:t>the Present Continuous to talk about your future plans.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Make 2 </a:t>
            </a:r>
            <a:r>
              <a:rPr lang="en-US" sz="3600" i="1" dirty="0" smtClean="0">
                <a:solidFill>
                  <a:srgbClr val="0070C0"/>
                </a:solidFill>
              </a:rPr>
              <a:t>sentences, </a:t>
            </a:r>
            <a:r>
              <a:rPr lang="en-US" sz="3600" i="1" dirty="0" smtClean="0">
                <a:solidFill>
                  <a:srgbClr val="0070C0"/>
                </a:solidFill>
              </a:rPr>
              <a:t>using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prepositions of place.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grammar </a:t>
            </a:r>
            <a:r>
              <a:rPr lang="en-US" sz="3600" i="1" dirty="0" smtClean="0">
                <a:solidFill>
                  <a:srgbClr val="0070C0"/>
                </a:solidFill>
              </a:rPr>
              <a:t>notes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Anh</a:t>
            </a:r>
            <a:r>
              <a:rPr lang="en-US" sz="3600" b="1" i="1" dirty="0" smtClean="0">
                <a:solidFill>
                  <a:srgbClr val="0070C0"/>
                </a:solidFill>
              </a:rPr>
              <a:t>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</a:t>
            </a:r>
            <a:r>
              <a:rPr lang="en-US" sz="3600" i="1" dirty="0" smtClean="0">
                <a:solidFill>
                  <a:srgbClr val="0070C0"/>
                </a:solidFill>
              </a:rPr>
              <a:t>Notebook (page 7).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2 – Pronunciation and Speaking (page 9 –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future plans.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use the Present Continuous and prepositions of place correctly.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write, answer questions about next week’s plan.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515" y="597994"/>
            <a:ext cx="8615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Review: Prepositions of place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668780" y="1521324"/>
            <a:ext cx="9121140" cy="4285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0300" y="3555864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</a:t>
            </a:r>
            <a:r>
              <a:rPr lang="en-US" sz="2800" b="1" dirty="0">
                <a:solidFill>
                  <a:srgbClr val="FF0000"/>
                </a:solidFill>
              </a:rPr>
              <a:t>behind                      </a:t>
            </a:r>
            <a:r>
              <a:rPr lang="en-US" sz="2800" b="1" dirty="0"/>
              <a:t>2.</a:t>
            </a:r>
            <a:r>
              <a:rPr lang="en-US" sz="2800" b="1" dirty="0">
                <a:solidFill>
                  <a:srgbClr val="FF0000"/>
                </a:solidFill>
              </a:rPr>
              <a:t> under                      </a:t>
            </a:r>
            <a:r>
              <a:rPr lang="en-US" sz="2800" b="1" dirty="0"/>
              <a:t>3.</a:t>
            </a:r>
            <a:r>
              <a:rPr lang="en-US" sz="2800" b="1" dirty="0">
                <a:solidFill>
                  <a:srgbClr val="FF0000"/>
                </a:solidFill>
              </a:rPr>
              <a:t> 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9820" y="5697084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4. </a:t>
            </a:r>
            <a:r>
              <a:rPr lang="en-US" sz="2800" b="1" dirty="0">
                <a:solidFill>
                  <a:srgbClr val="FF0000"/>
                </a:solidFill>
              </a:rPr>
              <a:t>near                     </a:t>
            </a:r>
            <a:r>
              <a:rPr lang="en-US" sz="2800" b="1" dirty="0"/>
              <a:t>5. </a:t>
            </a:r>
            <a:r>
              <a:rPr lang="en-US" sz="2800" b="1" dirty="0">
                <a:solidFill>
                  <a:srgbClr val="FF0000"/>
                </a:solidFill>
              </a:rPr>
              <a:t>in front of                 </a:t>
            </a:r>
            <a:r>
              <a:rPr lang="en-US" sz="2800" b="1" dirty="0"/>
              <a:t>6. </a:t>
            </a:r>
            <a:r>
              <a:rPr lang="en-US" sz="2800" b="1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6988" y="362541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48083" y="366388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52335" y="3694960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96988" y="5766632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91779" y="5786536"/>
            <a:ext cx="1626198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774206" y="5786536"/>
            <a:ext cx="1169894" cy="384124"/>
          </a:xfrm>
          <a:prstGeom prst="rect">
            <a:avLst/>
          </a:prstGeom>
          <a:solidFill>
            <a:srgbClr val="FEFFFA"/>
          </a:solidFill>
          <a:ln>
            <a:solidFill>
              <a:srgbClr val="FE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74" y="426365"/>
            <a:ext cx="10557162" cy="5851684"/>
          </a:xfrm>
          <a:prstGeom prst="rect">
            <a:avLst/>
          </a:prstGeom>
        </p:spPr>
      </p:pic>
      <p:pic>
        <p:nvPicPr>
          <p:cNvPr id="5" name="CD1-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3018" y="426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E2F29-8FB3-F195-2A28-569B9519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2" y="390679"/>
            <a:ext cx="6007298" cy="1415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5DFBDC-850A-81B4-BD39-046D0DA5C426}"/>
              </a:ext>
            </a:extLst>
          </p:cNvPr>
          <p:cNvSpPr txBox="1"/>
          <p:nvPr/>
        </p:nvSpPr>
        <p:spPr>
          <a:xfrm>
            <a:off x="2607448" y="2207941"/>
            <a:ext cx="697710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7200"/>
            <a:r>
              <a:rPr lang="en-US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Form: 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36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(+) S + am / is / are + V-ing …</a:t>
            </a:r>
            <a:endParaRPr lang="vi-VN" sz="36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(-) S + am / is / are + not + …</a:t>
            </a:r>
            <a:endParaRPr lang="vi-VN" sz="36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(?) Am / Is / Are + S + V-ing …</a:t>
            </a:r>
            <a:endParaRPr lang="vi-VN" sz="360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Usage:</a:t>
            </a:r>
            <a:r>
              <a:rPr lang="en-US" sz="36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talk about future plans</a:t>
            </a:r>
            <a:r>
              <a:rPr lang="en-US" sz="36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37746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0874"/>
            <a:ext cx="12202914" cy="23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5387</TotalTime>
  <Words>545</Words>
  <Application>Microsoft Office PowerPoint</Application>
  <PresentationFormat>Widescreen</PresentationFormat>
  <Paragraphs>90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APPLE CHANCERY</vt:lpstr>
      <vt:lpstr>Arial</vt:lpstr>
      <vt:lpstr>Calibri</vt:lpstr>
      <vt:lpstr>FuturaStd-Book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198</cp:revision>
  <dcterms:created xsi:type="dcterms:W3CDTF">2020-12-08T03:17:05Z</dcterms:created>
  <dcterms:modified xsi:type="dcterms:W3CDTF">2022-06-23T09:06:32Z</dcterms:modified>
</cp:coreProperties>
</file>