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1" r:id="rId2"/>
    <p:sldId id="306" r:id="rId3"/>
    <p:sldId id="305" r:id="rId4"/>
    <p:sldId id="310" r:id="rId5"/>
    <p:sldId id="307" r:id="rId6"/>
    <p:sldId id="309" r:id="rId7"/>
    <p:sldId id="320" r:id="rId8"/>
    <p:sldId id="340" r:id="rId9"/>
    <p:sldId id="325" r:id="rId10"/>
    <p:sldId id="335" r:id="rId11"/>
    <p:sldId id="336" r:id="rId12"/>
    <p:sldId id="337" r:id="rId13"/>
    <p:sldId id="332" r:id="rId14"/>
    <p:sldId id="327" r:id="rId15"/>
    <p:sldId id="334" r:id="rId16"/>
    <p:sldId id="311" r:id="rId17"/>
    <p:sldId id="338" r:id="rId18"/>
    <p:sldId id="312" r:id="rId19"/>
    <p:sldId id="314" r:id="rId20"/>
    <p:sldId id="315" r:id="rId21"/>
    <p:sldId id="339" r:id="rId22"/>
    <p:sldId id="331" r:id="rId23"/>
    <p:sldId id="295" r:id="rId24"/>
    <p:sldId id="328" r:id="rId25"/>
    <p:sldId id="329" r:id="rId26"/>
    <p:sldId id="33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5"/>
    <p:restoredTop sz="88980" autoAdjust="0"/>
  </p:normalViewPr>
  <p:slideViewPr>
    <p:cSldViewPr snapToGrid="0">
      <p:cViewPr varScale="1">
        <p:scale>
          <a:sx n="59" d="100"/>
          <a:sy n="59" d="100"/>
        </p:scale>
        <p:origin x="11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cụm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</a:t>
            </a:r>
            <a:r>
              <a:rPr lang="en-US" baseline="0" dirty="0" err="1"/>
              <a:t>thanh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43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69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6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638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202222" y="-61548"/>
            <a:ext cx="112541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59442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7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902463" y="-49823"/>
            <a:ext cx="129539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10&amp;idSubject=1&amp;idSeries=118&amp;idTheme=1067&amp;IdLevel=3&amp;idThemeServer=78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9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816896"/>
            <a:ext cx="398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052" y="2863484"/>
            <a:ext cx="11467884" cy="2432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00" b="1" i="1" dirty="0">
                <a:solidFill>
                  <a:srgbClr val="0070C0"/>
                </a:solidFill>
              </a:rPr>
              <a:t>1. What do you usually do when you feel tired?</a:t>
            </a:r>
          </a:p>
          <a:p>
            <a:pPr>
              <a:lnSpc>
                <a:spcPct val="150000"/>
              </a:lnSpc>
            </a:pPr>
            <a:r>
              <a:rPr lang="en-US" sz="3500" b="1" i="1" dirty="0">
                <a:solidFill>
                  <a:srgbClr val="0070C0"/>
                </a:solidFill>
              </a:rPr>
              <a:t>2. What do you often eat? Is the food good or bad for you?</a:t>
            </a:r>
          </a:p>
          <a:p>
            <a:pPr>
              <a:lnSpc>
                <a:spcPct val="150000"/>
              </a:lnSpc>
            </a:pPr>
            <a:r>
              <a:rPr lang="en-US" sz="3500" b="1" i="1" dirty="0">
                <a:solidFill>
                  <a:srgbClr val="0070C0"/>
                </a:solidFill>
              </a:rPr>
              <a:t>3. How often do you drink bubble tea or sugary drinks?</a:t>
            </a: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109" y="322061"/>
            <a:ext cx="3984595" cy="25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47819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A9052C-0015-CBC3-6104-F0005FBE7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03" y="2029807"/>
            <a:ext cx="11512240" cy="48118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27380" y="489668"/>
            <a:ext cx="992777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Scan the text. Circle the answer.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57200"/>
            <a:ext cx="1940767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 - reading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554" y="1057528"/>
            <a:ext cx="117637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211D1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How many students eat lots of fast food?</a:t>
            </a:r>
          </a:p>
          <a:p>
            <a:r>
              <a:rPr lang="en-US" sz="3200" dirty="0">
                <a:solidFill>
                  <a:srgbClr val="211D1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two		       b. five		c. ten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10128231" y="3429000"/>
            <a:ext cx="16427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5033" y="1534581"/>
            <a:ext cx="578498" cy="6001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508653-B4F6-5735-BA9B-5E2E7D6109CB}"/>
              </a:ext>
            </a:extLst>
          </p:cNvPr>
          <p:cNvCxnSpPr>
            <a:cxnSpLocks/>
          </p:cNvCxnSpPr>
          <p:nvPr/>
        </p:nvCxnSpPr>
        <p:spPr>
          <a:xfrm>
            <a:off x="4055533" y="3786068"/>
            <a:ext cx="28063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2EB228-0774-85E1-C84E-D27D83A13D1A}"/>
              </a:ext>
            </a:extLst>
          </p:cNvPr>
          <p:cNvCxnSpPr/>
          <p:nvPr/>
        </p:nvCxnSpPr>
        <p:spPr>
          <a:xfrm>
            <a:off x="962526" y="1596137"/>
            <a:ext cx="29453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24B60F-3286-A4BF-B177-2564552427D5}"/>
              </a:ext>
            </a:extLst>
          </p:cNvPr>
          <p:cNvCxnSpPr>
            <a:cxnSpLocks/>
          </p:cNvCxnSpPr>
          <p:nvPr/>
        </p:nvCxnSpPr>
        <p:spPr>
          <a:xfrm>
            <a:off x="5919536" y="1569668"/>
            <a:ext cx="15400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F10CE67-6351-D48E-3B35-7438441A4E6F}"/>
              </a:ext>
            </a:extLst>
          </p:cNvPr>
          <p:cNvSpPr txBox="1"/>
          <p:nvPr/>
        </p:nvSpPr>
        <p:spPr>
          <a:xfrm>
            <a:off x="8875744" y="6494781"/>
            <a:ext cx="2976376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Click here to show the answer.</a:t>
            </a:r>
          </a:p>
        </p:txBody>
      </p:sp>
    </p:spTree>
    <p:extLst>
      <p:ext uri="{BB962C8B-B14F-4D97-AF65-F5344CB8AC3E}">
        <p14:creationId xmlns:p14="http://schemas.microsoft.com/office/powerpoint/2010/main" val="237061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A9052C-0015-CBC3-6104-F0005FBE7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03" y="2029807"/>
            <a:ext cx="11512240" cy="48118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27380" y="489668"/>
            <a:ext cx="992777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Scan the text. Circle the answer.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57200"/>
            <a:ext cx="1940767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 - reading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554" y="1057528"/>
            <a:ext cx="117637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211D1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How many students do a lot of exercise?</a:t>
            </a:r>
          </a:p>
          <a:p>
            <a:r>
              <a:rPr lang="en-US" sz="3200" dirty="0">
                <a:solidFill>
                  <a:srgbClr val="211D1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eight		       b. ten		c. two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18508" y="1512890"/>
            <a:ext cx="578498" cy="6001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508653-B4F6-5735-BA9B-5E2E7D6109CB}"/>
              </a:ext>
            </a:extLst>
          </p:cNvPr>
          <p:cNvCxnSpPr>
            <a:cxnSpLocks/>
          </p:cNvCxnSpPr>
          <p:nvPr/>
        </p:nvCxnSpPr>
        <p:spPr>
          <a:xfrm>
            <a:off x="2248939" y="4199725"/>
            <a:ext cx="63290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2EB228-0774-85E1-C84E-D27D83A13D1A}"/>
              </a:ext>
            </a:extLst>
          </p:cNvPr>
          <p:cNvCxnSpPr/>
          <p:nvPr/>
        </p:nvCxnSpPr>
        <p:spPr>
          <a:xfrm>
            <a:off x="962526" y="1596137"/>
            <a:ext cx="29453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24B60F-3286-A4BF-B177-2564552427D5}"/>
              </a:ext>
            </a:extLst>
          </p:cNvPr>
          <p:cNvCxnSpPr>
            <a:cxnSpLocks/>
          </p:cNvCxnSpPr>
          <p:nvPr/>
        </p:nvCxnSpPr>
        <p:spPr>
          <a:xfrm>
            <a:off x="5919536" y="1569668"/>
            <a:ext cx="15400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F10CE67-6351-D48E-3B35-7438441A4E6F}"/>
              </a:ext>
            </a:extLst>
          </p:cNvPr>
          <p:cNvSpPr txBox="1"/>
          <p:nvPr/>
        </p:nvSpPr>
        <p:spPr>
          <a:xfrm>
            <a:off x="8856133" y="6519446"/>
            <a:ext cx="2900176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Click here to show the answer.</a:t>
            </a:r>
          </a:p>
        </p:txBody>
      </p:sp>
    </p:spTree>
    <p:extLst>
      <p:ext uri="{BB962C8B-B14F-4D97-AF65-F5344CB8AC3E}">
        <p14:creationId xmlns:p14="http://schemas.microsoft.com/office/powerpoint/2010/main" val="406768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A9052C-0015-CBC3-6104-F0005FBE7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03" y="2029807"/>
            <a:ext cx="11512240" cy="48118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27380" y="489668"/>
            <a:ext cx="992777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Scan the text. Circle the answer.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57200"/>
            <a:ext cx="1940767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 - reading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554" y="1057528"/>
            <a:ext cx="117637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211D1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How many students don't eat any fruit?</a:t>
            </a:r>
          </a:p>
          <a:p>
            <a:r>
              <a:rPr lang="en-US" sz="3200" dirty="0">
                <a:solidFill>
                  <a:srgbClr val="211D1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fifteen		       b. four		c. one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508433" y="1534581"/>
            <a:ext cx="578498" cy="6001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508653-B4F6-5735-BA9B-5E2E7D6109CB}"/>
              </a:ext>
            </a:extLst>
          </p:cNvPr>
          <p:cNvCxnSpPr>
            <a:cxnSpLocks/>
          </p:cNvCxnSpPr>
          <p:nvPr/>
        </p:nvCxnSpPr>
        <p:spPr>
          <a:xfrm>
            <a:off x="1240692" y="6394515"/>
            <a:ext cx="59301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2EB228-0774-85E1-C84E-D27D83A13D1A}"/>
              </a:ext>
            </a:extLst>
          </p:cNvPr>
          <p:cNvCxnSpPr/>
          <p:nvPr/>
        </p:nvCxnSpPr>
        <p:spPr>
          <a:xfrm>
            <a:off x="962526" y="1596137"/>
            <a:ext cx="29453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24B60F-3286-A4BF-B177-2564552427D5}"/>
              </a:ext>
            </a:extLst>
          </p:cNvPr>
          <p:cNvCxnSpPr>
            <a:cxnSpLocks/>
          </p:cNvCxnSpPr>
          <p:nvPr/>
        </p:nvCxnSpPr>
        <p:spPr>
          <a:xfrm>
            <a:off x="6448926" y="1616138"/>
            <a:ext cx="10010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F10CE67-6351-D48E-3B35-7438441A4E6F}"/>
              </a:ext>
            </a:extLst>
          </p:cNvPr>
          <p:cNvSpPr txBox="1"/>
          <p:nvPr/>
        </p:nvSpPr>
        <p:spPr>
          <a:xfrm>
            <a:off x="8915400" y="6519446"/>
            <a:ext cx="2840909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Click here to show the answer.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1F81AE-3CFA-88A5-7464-ADA9D83609D1}"/>
              </a:ext>
            </a:extLst>
          </p:cNvPr>
          <p:cNvCxnSpPr>
            <a:cxnSpLocks/>
          </p:cNvCxnSpPr>
          <p:nvPr/>
        </p:nvCxnSpPr>
        <p:spPr>
          <a:xfrm>
            <a:off x="4205756" y="1616138"/>
            <a:ext cx="15400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23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2433" y="1058835"/>
            <a:ext cx="9927771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Write about what you should eat and shouldn’t eat to get healthy. (about 50 words)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2FB9F0-F68F-5083-0395-7AC922E97CB9}"/>
              </a:ext>
            </a:extLst>
          </p:cNvPr>
          <p:cNvSpPr/>
          <p:nvPr/>
        </p:nvSpPr>
        <p:spPr>
          <a:xfrm>
            <a:off x="802432" y="2644362"/>
            <a:ext cx="9927771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Ex: I shouldn’t eat candies or sweetened food.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 should drink more than 2 liters of water everyday.</a:t>
            </a:r>
          </a:p>
        </p:txBody>
      </p:sp>
    </p:spTree>
    <p:extLst>
      <p:ext uri="{BB962C8B-B14F-4D97-AF65-F5344CB8AC3E}">
        <p14:creationId xmlns:p14="http://schemas.microsoft.com/office/powerpoint/2010/main" val="326617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6952" y="1278560"/>
            <a:ext cx="398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78" y="355717"/>
            <a:ext cx="2531361" cy="16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46290" y="2791665"/>
            <a:ext cx="4800600" cy="1907989"/>
          </a:xfrm>
          <a:prstGeom prst="wedgeRoundRectCallout">
            <a:avLst>
              <a:gd name="adj1" fmla="val 48418"/>
              <a:gd name="adj2" fmla="val 78777"/>
              <a:gd name="adj3" fmla="val 16667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rgbClr val="0070C0"/>
                </a:solidFill>
              </a:rPr>
              <a:t>Do you have a healthy lifestyle? Why (not)?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074300" y="2194898"/>
            <a:ext cx="5871410" cy="3101521"/>
          </a:xfrm>
          <a:prstGeom prst="wedgeRoundRectCallout">
            <a:avLst>
              <a:gd name="adj1" fmla="val -48209"/>
              <a:gd name="adj2" fmla="val 95680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i="1" dirty="0">
                <a:solidFill>
                  <a:srgbClr val="00B050"/>
                </a:solidFill>
              </a:rPr>
              <a:t>Yes, I do. I go to bed before 11 p.m. I always eat lots of vegetables and fruit. I don’t eat fast food.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000" y="457200"/>
            <a:ext cx="1813767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Post - reading</a:t>
            </a:r>
          </a:p>
        </p:txBody>
      </p:sp>
    </p:spTree>
    <p:extLst>
      <p:ext uri="{BB962C8B-B14F-4D97-AF65-F5344CB8AC3E}">
        <p14:creationId xmlns:p14="http://schemas.microsoft.com/office/powerpoint/2010/main" val="3287130769"/>
      </p:ext>
    </p:extLst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BAF72BC-6353-8AA3-A5BE-CAECF4D70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11276"/>
            <a:ext cx="11106747" cy="28954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CC9865C-7C0C-D7A0-54B0-F672D2331AB3}"/>
              </a:ext>
            </a:extLst>
          </p:cNvPr>
          <p:cNvSpPr txBox="1"/>
          <p:nvPr/>
        </p:nvSpPr>
        <p:spPr>
          <a:xfrm>
            <a:off x="205274" y="489899"/>
            <a:ext cx="1604865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 - reading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6C39E0-5ABA-016B-064E-26DBEDA014DC}"/>
              </a:ext>
            </a:extLst>
          </p:cNvPr>
          <p:cNvSpPr/>
          <p:nvPr/>
        </p:nvSpPr>
        <p:spPr>
          <a:xfrm>
            <a:off x="1912776" y="489899"/>
            <a:ext cx="10219315" cy="6155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400" i="1" dirty="0">
                <a:solidFill>
                  <a:srgbClr val="0070C0"/>
                </a:solidFill>
              </a:rPr>
              <a:t>Read the questions. Underline the key words. 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BB4699A-EF83-98F5-6E77-70B45D300050}"/>
              </a:ext>
            </a:extLst>
          </p:cNvPr>
          <p:cNvCxnSpPr/>
          <p:nvPr/>
        </p:nvCxnSpPr>
        <p:spPr>
          <a:xfrm>
            <a:off x="847023" y="2964581"/>
            <a:ext cx="29453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87223F-E615-4100-DA78-B1AC3757556D}"/>
              </a:ext>
            </a:extLst>
          </p:cNvPr>
          <p:cNvCxnSpPr>
            <a:cxnSpLocks/>
          </p:cNvCxnSpPr>
          <p:nvPr/>
        </p:nvCxnSpPr>
        <p:spPr>
          <a:xfrm>
            <a:off x="7844588" y="2964581"/>
            <a:ext cx="23100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117E8E-0B96-80FB-D3B0-E0D498B720E4}"/>
              </a:ext>
            </a:extLst>
          </p:cNvPr>
          <p:cNvCxnSpPr>
            <a:cxnSpLocks/>
          </p:cNvCxnSpPr>
          <p:nvPr/>
        </p:nvCxnSpPr>
        <p:spPr>
          <a:xfrm>
            <a:off x="6689557" y="2964581"/>
            <a:ext cx="6641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DACBE7-32D1-4767-1380-162358CD61E2}"/>
              </a:ext>
            </a:extLst>
          </p:cNvPr>
          <p:cNvCxnSpPr/>
          <p:nvPr/>
        </p:nvCxnSpPr>
        <p:spPr>
          <a:xfrm>
            <a:off x="856648" y="3570973"/>
            <a:ext cx="29453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83FE00C-5D99-A3F9-8B2F-5FBCBCD20800}"/>
              </a:ext>
            </a:extLst>
          </p:cNvPr>
          <p:cNvCxnSpPr>
            <a:cxnSpLocks/>
          </p:cNvCxnSpPr>
          <p:nvPr/>
        </p:nvCxnSpPr>
        <p:spPr>
          <a:xfrm>
            <a:off x="4665845" y="3502171"/>
            <a:ext cx="25146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D7B0A7-E124-1E9D-BCFA-342D61EB5563}"/>
              </a:ext>
            </a:extLst>
          </p:cNvPr>
          <p:cNvCxnSpPr/>
          <p:nvPr/>
        </p:nvCxnSpPr>
        <p:spPr>
          <a:xfrm>
            <a:off x="914400" y="4061861"/>
            <a:ext cx="29453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A7279F6-B057-2848-C2E3-2E575A887FAB}"/>
              </a:ext>
            </a:extLst>
          </p:cNvPr>
          <p:cNvCxnSpPr>
            <a:cxnSpLocks/>
          </p:cNvCxnSpPr>
          <p:nvPr/>
        </p:nvCxnSpPr>
        <p:spPr>
          <a:xfrm>
            <a:off x="5643612" y="4102769"/>
            <a:ext cx="15400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C97A2CD-B5D2-AF69-1500-B22588681F8C}"/>
              </a:ext>
            </a:extLst>
          </p:cNvPr>
          <p:cNvCxnSpPr/>
          <p:nvPr/>
        </p:nvCxnSpPr>
        <p:spPr>
          <a:xfrm>
            <a:off x="856648" y="4687502"/>
            <a:ext cx="29453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30E503F-CB67-1C70-711F-39F297259921}"/>
              </a:ext>
            </a:extLst>
          </p:cNvPr>
          <p:cNvCxnSpPr>
            <a:cxnSpLocks/>
          </p:cNvCxnSpPr>
          <p:nvPr/>
        </p:nvCxnSpPr>
        <p:spPr>
          <a:xfrm>
            <a:off x="4238324" y="4706753"/>
            <a:ext cx="11999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2ABB009-C449-B7F6-3CC3-4C3DC93D1D95}"/>
              </a:ext>
            </a:extLst>
          </p:cNvPr>
          <p:cNvCxnSpPr>
            <a:cxnSpLocks/>
          </p:cNvCxnSpPr>
          <p:nvPr/>
        </p:nvCxnSpPr>
        <p:spPr>
          <a:xfrm>
            <a:off x="5980496" y="4687502"/>
            <a:ext cx="11999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12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40431" y="948238"/>
            <a:ext cx="1223243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My mom usually gives me an apple or oranges for snacking.</a:t>
            </a:r>
          </a:p>
          <a:p>
            <a:r>
              <a:rPr lang="en-US" sz="33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She wants me to eat more __________.</a:t>
            </a:r>
          </a:p>
          <a:p>
            <a:r>
              <a:rPr lang="en-US" sz="33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It's a good idea to eat ____________, like carrots and onions, with meat and fish.</a:t>
            </a:r>
          </a:p>
          <a:p>
            <a:r>
              <a:rPr lang="en-US" sz="33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My brother is unhealthy because he eats too much __________.</a:t>
            </a:r>
          </a:p>
          <a:p>
            <a:r>
              <a:rPr lang="en-US" sz="33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____________ drinks such as cola has a lot of sugar.</a:t>
            </a:r>
          </a:p>
          <a:p>
            <a:r>
              <a:rPr lang="en-US" sz="33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I try to get at least eight hours of __________ every night.</a:t>
            </a:r>
          </a:p>
          <a:p>
            <a:r>
              <a:rPr lang="en-US" sz="33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6. You should do more exercise to stay __________.</a:t>
            </a:r>
          </a:p>
          <a:p>
            <a:r>
              <a:rPr lang="en-US" sz="33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7. Hannah's eating habits is ___________. She has sweets and soda drinks with every meal.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160" y="301907"/>
            <a:ext cx="1133752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Fill in the blanks with the words in the previous slide.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85646" y="1457729"/>
            <a:ext cx="11103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fruit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7422" y="1976215"/>
            <a:ext cx="23326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vegetables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70560" y="2953303"/>
            <a:ext cx="17634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fast food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5362" y="3429000"/>
            <a:ext cx="21262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Soda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0079" y="3981540"/>
            <a:ext cx="13405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sleep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67039" y="4476942"/>
            <a:ext cx="15994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healthy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875C38-CA7C-1515-7F9F-B7ABC2C7494A}"/>
              </a:ext>
            </a:extLst>
          </p:cNvPr>
          <p:cNvSpPr txBox="1"/>
          <p:nvPr/>
        </p:nvSpPr>
        <p:spPr>
          <a:xfrm>
            <a:off x="4900542" y="4949126"/>
            <a:ext cx="21607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unhealthy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87BA4F-1659-DD8F-7200-85BEFB1D2FE4}"/>
              </a:ext>
            </a:extLst>
          </p:cNvPr>
          <p:cNvSpPr txBox="1"/>
          <p:nvPr/>
        </p:nvSpPr>
        <p:spPr>
          <a:xfrm>
            <a:off x="9211733" y="6105985"/>
            <a:ext cx="2985231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Click here to show the answers.</a:t>
            </a:r>
          </a:p>
        </p:txBody>
      </p:sp>
    </p:spTree>
    <p:extLst>
      <p:ext uri="{BB962C8B-B14F-4D97-AF65-F5344CB8AC3E}">
        <p14:creationId xmlns:p14="http://schemas.microsoft.com/office/powerpoint/2010/main" val="10878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910" y="547885"/>
            <a:ext cx="11611947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Work in pairs.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b. Discuss which things are healthy and unhealthy.</a:t>
            </a: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767311"/>
            <a:ext cx="1927860" cy="122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137506-C88E-C9DC-7AED-EFF1BE2AB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764" y="2537846"/>
            <a:ext cx="6813769" cy="117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14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913" y="391885"/>
            <a:ext cx="8768726" cy="599488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4493856" y="474983"/>
            <a:ext cx="3113325" cy="1296955"/>
          </a:xfrm>
          <a:prstGeom prst="wedgeEllipseCallout">
            <a:avLst>
              <a:gd name="adj1" fmla="val 46453"/>
              <a:gd name="adj2" fmla="val 80000"/>
            </a:avLst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It’s reading time….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851" y="1460901"/>
            <a:ext cx="4086709" cy="8346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0602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332E35-C7D0-06A4-07C9-440BF5373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59" y="2423369"/>
            <a:ext cx="10658189" cy="9132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158" y="1040175"/>
            <a:ext cx="1145799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Read the instruction quickly. Underline the key words. 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1311034" y="2782508"/>
            <a:ext cx="14087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1505336" y="3336632"/>
            <a:ext cx="16950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6443476" y="3320451"/>
            <a:ext cx="18877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9085943" y="3289300"/>
            <a:ext cx="2559957" cy="242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3324114" y="3339498"/>
            <a:ext cx="18151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5274" y="457200"/>
            <a:ext cx="1604865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 - reading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ABB8E58-8446-3F34-F49A-6434440F35FF}"/>
              </a:ext>
            </a:extLst>
          </p:cNvPr>
          <p:cNvSpPr txBox="1"/>
          <p:nvPr/>
        </p:nvSpPr>
        <p:spPr>
          <a:xfrm>
            <a:off x="488481" y="3993765"/>
            <a:ext cx="105709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rPr>
              <a:t>Where can we find the result of a survey quickly?</a:t>
            </a:r>
            <a:endParaRPr lang="en-US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44BB310-DC44-B77C-DF4E-91210D8F2766}"/>
              </a:ext>
            </a:extLst>
          </p:cNvPr>
          <p:cNvSpPr txBox="1"/>
          <p:nvPr/>
        </p:nvSpPr>
        <p:spPr>
          <a:xfrm>
            <a:off x="488481" y="4499795"/>
            <a:ext cx="6489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At the beginning of the survey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07BDA3C-664A-D930-5690-93271743B824}"/>
              </a:ext>
            </a:extLst>
          </p:cNvPr>
          <p:cNvSpPr txBox="1"/>
          <p:nvPr/>
        </p:nvSpPr>
        <p:spPr>
          <a:xfrm>
            <a:off x="488481" y="5089768"/>
            <a:ext cx="6489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At the middle of the survey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DC15B0-8F6D-376E-A493-DF39D1D00287}"/>
              </a:ext>
            </a:extLst>
          </p:cNvPr>
          <p:cNvSpPr txBox="1"/>
          <p:nvPr/>
        </p:nvSpPr>
        <p:spPr>
          <a:xfrm>
            <a:off x="488481" y="5627711"/>
            <a:ext cx="6489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At the end of the survey</a:t>
            </a:r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9714D03-3A27-F3CA-71AA-52C6AC7DE725}"/>
              </a:ext>
            </a:extLst>
          </p:cNvPr>
          <p:cNvSpPr/>
          <p:nvPr/>
        </p:nvSpPr>
        <p:spPr>
          <a:xfrm>
            <a:off x="326571" y="5627711"/>
            <a:ext cx="670488" cy="646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AA4E32C-45FF-8A95-AEEB-E995C996A861}"/>
              </a:ext>
            </a:extLst>
          </p:cNvPr>
          <p:cNvSpPr txBox="1"/>
          <p:nvPr/>
        </p:nvSpPr>
        <p:spPr>
          <a:xfrm>
            <a:off x="9262533" y="6105985"/>
            <a:ext cx="2934431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Click here to show the answer.</a:t>
            </a:r>
          </a:p>
        </p:txBody>
      </p:sp>
    </p:spTree>
    <p:extLst>
      <p:ext uri="{BB962C8B-B14F-4D97-AF65-F5344CB8AC3E}">
        <p14:creationId xmlns:p14="http://schemas.microsoft.com/office/powerpoint/2010/main" val="19725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083" y="361609"/>
            <a:ext cx="9733679" cy="60725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778" y="814880"/>
            <a:ext cx="5706488" cy="108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617" y="1689652"/>
            <a:ext cx="9651152" cy="43055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4643703" y="642336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LET’S PLAY!</a:t>
            </a:r>
          </a:p>
        </p:txBody>
      </p:sp>
      <p:sp>
        <p:nvSpPr>
          <p:cNvPr id="5" name="TextBox 4">
            <a:hlinkClick r:id="rId3"/>
          </p:cNvPr>
          <p:cNvSpPr txBox="1"/>
          <p:nvPr/>
        </p:nvSpPr>
        <p:spPr>
          <a:xfrm>
            <a:off x="248480" y="3717235"/>
            <a:ext cx="1804809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games</a:t>
            </a:r>
          </a:p>
        </p:txBody>
      </p:sp>
    </p:spTree>
    <p:extLst>
      <p:ext uri="{BB962C8B-B14F-4D97-AF65-F5344CB8AC3E}">
        <p14:creationId xmlns:p14="http://schemas.microsoft.com/office/powerpoint/2010/main" val="3390001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290391" y="1358093"/>
            <a:ext cx="4921895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get (some) sleep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eat fruit and vegetables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eat fast food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drink soda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healthy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unhealthy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1539" y="2243918"/>
            <a:ext cx="10658061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Reading: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   Understand instructions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Scan for specific information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Speaking:</a:t>
            </a:r>
          </a:p>
          <a:p>
            <a:r>
              <a:rPr lang="en-US" sz="3600" i="1">
                <a:solidFill>
                  <a:srgbClr val="0070C0"/>
                </a:solidFill>
              </a:rPr>
              <a:t>-    Talk </a:t>
            </a:r>
            <a:r>
              <a:rPr lang="en-US" sz="3600" i="1" dirty="0">
                <a:solidFill>
                  <a:srgbClr val="0070C0"/>
                </a:solidFill>
              </a:rPr>
              <a:t>about what you should eat and shouldn’t eat to get healthy</a:t>
            </a:r>
          </a:p>
        </p:txBody>
      </p:sp>
    </p:spTree>
    <p:extLst>
      <p:ext uri="{BB962C8B-B14F-4D97-AF65-F5344CB8AC3E}">
        <p14:creationId xmlns:p14="http://schemas.microsoft.com/office/powerpoint/2010/main" val="28296872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264755" y="1915114"/>
            <a:ext cx="10725150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Learn by hearts vocabularies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Reading exercise on page 9 WB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7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on page 8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</a:t>
            </a:r>
            <a:r>
              <a:rPr lang="en-US" sz="3600" i="1">
                <a:solidFill>
                  <a:srgbClr val="0070C0"/>
                </a:solidFill>
              </a:rPr>
              <a:t>page 13 </a:t>
            </a:r>
            <a:r>
              <a:rPr lang="en-US" sz="3600" i="1" dirty="0">
                <a:solidFill>
                  <a:srgbClr val="0070C0"/>
                </a:solidFill>
              </a:rPr>
              <a:t>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7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7624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7910" y="440014"/>
            <a:ext cx="1133752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Work in pairs. What can you see in each picture?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453139-A147-EDAC-F631-ADA357A9B011}"/>
              </a:ext>
            </a:extLst>
          </p:cNvPr>
          <p:cNvGrpSpPr/>
          <p:nvPr/>
        </p:nvGrpSpPr>
        <p:grpSpPr>
          <a:xfrm>
            <a:off x="427238" y="1086345"/>
            <a:ext cx="11337523" cy="5331641"/>
            <a:chOff x="427238" y="1086345"/>
            <a:chExt cx="11337523" cy="533164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A32807B-DFC6-FB16-CA8F-9E63E9483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7238" y="1086345"/>
              <a:ext cx="11337523" cy="533164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0EE224C-B4D1-DC82-C880-9A8333700B46}"/>
                </a:ext>
              </a:extLst>
            </p:cNvPr>
            <p:cNvSpPr/>
            <p:nvPr/>
          </p:nvSpPr>
          <p:spPr>
            <a:xfrm>
              <a:off x="849086" y="3102428"/>
              <a:ext cx="3069771" cy="326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6887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7BAB4E0-F9BF-D67D-E88E-8F7E43D18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467" y="1362934"/>
            <a:ext cx="9213972" cy="47814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7910" y="547885"/>
            <a:ext cx="1133752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Work in pairs. a. Match each phrase to each picture.</a:t>
            </a:r>
          </a:p>
        </p:txBody>
      </p:sp>
      <p:sp>
        <p:nvSpPr>
          <p:cNvPr id="4" name="Rectangle 3"/>
          <p:cNvSpPr/>
          <p:nvPr/>
        </p:nvSpPr>
        <p:spPr>
          <a:xfrm>
            <a:off x="77754" y="1524465"/>
            <a:ext cx="2851713" cy="42780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400" i="1" strike="sngStrike" dirty="0">
                <a:solidFill>
                  <a:srgbClr val="0070C0"/>
                </a:solidFill>
              </a:rPr>
              <a:t>A. eat fruit and vegetables</a:t>
            </a:r>
          </a:p>
          <a:p>
            <a:r>
              <a:rPr lang="en-US" sz="3400" i="1" dirty="0">
                <a:solidFill>
                  <a:srgbClr val="0070C0"/>
                </a:solidFill>
              </a:rPr>
              <a:t>B. get (some) sleep</a:t>
            </a:r>
          </a:p>
          <a:p>
            <a:r>
              <a:rPr lang="en-US" sz="3400" i="1" dirty="0">
                <a:solidFill>
                  <a:srgbClr val="0070C0"/>
                </a:solidFill>
              </a:rPr>
              <a:t>C. eat fast food</a:t>
            </a:r>
          </a:p>
          <a:p>
            <a:r>
              <a:rPr lang="en-US" sz="3400" i="1" dirty="0">
                <a:solidFill>
                  <a:srgbClr val="0070C0"/>
                </a:solidFill>
              </a:rPr>
              <a:t>D. drink soda</a:t>
            </a:r>
          </a:p>
          <a:p>
            <a:r>
              <a:rPr lang="en-US" sz="3400" i="1" dirty="0">
                <a:solidFill>
                  <a:srgbClr val="0070C0"/>
                </a:solidFill>
              </a:rPr>
              <a:t>E. healthy</a:t>
            </a:r>
          </a:p>
          <a:p>
            <a:r>
              <a:rPr lang="en-US" sz="3400" i="1" dirty="0">
                <a:solidFill>
                  <a:srgbClr val="0070C0"/>
                </a:solidFill>
              </a:rPr>
              <a:t>F. unhealthy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89400" y="5464340"/>
            <a:ext cx="345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7140" y="5459654"/>
            <a:ext cx="345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0832" y="2970366"/>
            <a:ext cx="345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04880" y="5464342"/>
            <a:ext cx="345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07778" y="2970366"/>
            <a:ext cx="345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E0AFBC-8644-30BA-B7DE-0DDE89DF1C6F}"/>
              </a:ext>
            </a:extLst>
          </p:cNvPr>
          <p:cNvSpPr txBox="1"/>
          <p:nvPr/>
        </p:nvSpPr>
        <p:spPr>
          <a:xfrm>
            <a:off x="8454056" y="6105985"/>
            <a:ext cx="385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Click here to show the answers.</a:t>
            </a:r>
          </a:p>
        </p:txBody>
      </p:sp>
    </p:spTree>
    <p:extLst>
      <p:ext uri="{BB962C8B-B14F-4D97-AF65-F5344CB8AC3E}">
        <p14:creationId xmlns:p14="http://schemas.microsoft.com/office/powerpoint/2010/main" val="2409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. eat fruit and vegetables">
            <a:hlinkClick r:id="" action="ppaction://media"/>
            <a:extLst>
              <a:ext uri="{FF2B5EF4-FFF2-40B4-BE49-F238E27FC236}">
                <a16:creationId xmlns:a16="http://schemas.microsoft.com/office/drawing/2014/main" id="{52F6B615-2D1A-838A-912C-CF42431E19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53261" y="532244"/>
            <a:ext cx="406400" cy="406400"/>
          </a:xfrm>
          <a:prstGeom prst="rect">
            <a:avLst/>
          </a:prstGeom>
        </p:spPr>
      </p:pic>
      <p:pic>
        <p:nvPicPr>
          <p:cNvPr id="17" name="2. get some sleep">
            <a:hlinkClick r:id="" action="ppaction://media"/>
            <a:extLst>
              <a:ext uri="{FF2B5EF4-FFF2-40B4-BE49-F238E27FC236}">
                <a16:creationId xmlns:a16="http://schemas.microsoft.com/office/drawing/2014/main" id="{0E71DC57-7D20-C5FE-5463-5B327BF37FE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92058" y="532244"/>
            <a:ext cx="406400" cy="406400"/>
          </a:xfrm>
          <a:prstGeom prst="rect">
            <a:avLst/>
          </a:prstGeom>
        </p:spPr>
      </p:pic>
      <p:pic>
        <p:nvPicPr>
          <p:cNvPr id="18" name="3. eat fast food">
            <a:hlinkClick r:id="" action="ppaction://media"/>
            <a:extLst>
              <a:ext uri="{FF2B5EF4-FFF2-40B4-BE49-F238E27FC236}">
                <a16:creationId xmlns:a16="http://schemas.microsoft.com/office/drawing/2014/main" id="{1A28EFB7-A4A3-17C5-359A-B935E4E0C22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80289" y="588852"/>
            <a:ext cx="406400" cy="406400"/>
          </a:xfrm>
          <a:prstGeom prst="rect">
            <a:avLst/>
          </a:prstGeom>
        </p:spPr>
      </p:pic>
      <p:pic>
        <p:nvPicPr>
          <p:cNvPr id="19" name="4. drink soda">
            <a:hlinkClick r:id="" action="ppaction://media"/>
            <a:extLst>
              <a:ext uri="{FF2B5EF4-FFF2-40B4-BE49-F238E27FC236}">
                <a16:creationId xmlns:a16="http://schemas.microsoft.com/office/drawing/2014/main" id="{29FD19A6-1636-66DC-778B-E2B44145955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07317" y="566042"/>
            <a:ext cx="406400" cy="406400"/>
          </a:xfrm>
          <a:prstGeom prst="rect">
            <a:avLst/>
          </a:prstGeom>
        </p:spPr>
      </p:pic>
      <p:pic>
        <p:nvPicPr>
          <p:cNvPr id="20" name="5. healthy">
            <a:hlinkClick r:id="" action="ppaction://media"/>
            <a:extLst>
              <a:ext uri="{FF2B5EF4-FFF2-40B4-BE49-F238E27FC236}">
                <a16:creationId xmlns:a16="http://schemas.microsoft.com/office/drawing/2014/main" id="{789E5375-45D5-D6FD-BB86-D510EE706D8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7400" y="559237"/>
            <a:ext cx="406400" cy="406400"/>
          </a:xfrm>
          <a:prstGeom prst="rect">
            <a:avLst/>
          </a:prstGeom>
        </p:spPr>
      </p:pic>
      <p:pic>
        <p:nvPicPr>
          <p:cNvPr id="21" name="6. unhealthy">
            <a:hlinkClick r:id="" action="ppaction://media"/>
            <a:extLst>
              <a:ext uri="{FF2B5EF4-FFF2-40B4-BE49-F238E27FC236}">
                <a16:creationId xmlns:a16="http://schemas.microsoft.com/office/drawing/2014/main" id="{CCE3CBD0-04A9-3B52-B129-82D120A8945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89268" y="552432"/>
            <a:ext cx="406400" cy="406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98288"/>
            <a:ext cx="11100315" cy="6001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300" b="1" i="1" dirty="0">
                <a:solidFill>
                  <a:srgbClr val="0070C0"/>
                </a:solidFill>
              </a:rPr>
              <a:t>Listen and repeat. </a:t>
            </a:r>
            <a:r>
              <a:rPr lang="en-US" sz="2000" b="1" i="1" dirty="0">
                <a:solidFill>
                  <a:srgbClr val="0070C0"/>
                </a:solidFill>
              </a:rPr>
              <a:t>Click each phrase to hear the sound.</a:t>
            </a:r>
            <a:r>
              <a:rPr lang="en-US" sz="3300" b="1" i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076" y="5698641"/>
            <a:ext cx="10368782" cy="600164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unhealthy </a:t>
            </a:r>
            <a:r>
              <a:rPr lang="vi-VN" sz="3200" dirty="0"/>
              <a:t>(v phr) /</a:t>
            </a:r>
            <a:r>
              <a:rPr lang="vi-VN" sz="3200" dirty="0">
                <a:solidFill>
                  <a:srgbClr val="FF0000"/>
                </a:solidFill>
              </a:rPr>
              <a:t>ʌnˈhel</a:t>
            </a:r>
            <a:r>
              <a:rPr lang="el-GR" sz="3200" dirty="0">
                <a:solidFill>
                  <a:srgbClr val="FF0000"/>
                </a:solidFill>
              </a:rPr>
              <a:t>θ</a:t>
            </a:r>
            <a:r>
              <a:rPr lang="vi-VN" sz="3200" dirty="0">
                <a:solidFill>
                  <a:srgbClr val="FF0000"/>
                </a:solidFill>
              </a:rPr>
              <a:t>i</a:t>
            </a:r>
            <a:r>
              <a:rPr lang="vi-VN" sz="3200" dirty="0"/>
              <a:t>/</a:t>
            </a:r>
            <a:r>
              <a:rPr lang="en-US" sz="3200" dirty="0"/>
              <a:t>: </a:t>
            </a:r>
            <a:r>
              <a:rPr lang="en-US" sz="3200" dirty="0" err="1"/>
              <a:t>ốm</a:t>
            </a:r>
            <a:r>
              <a:rPr lang="en-US" sz="3200" dirty="0"/>
              <a:t> </a:t>
            </a:r>
            <a:r>
              <a:rPr lang="en-US" sz="3200" dirty="0" err="1"/>
              <a:t>yếu</a:t>
            </a:r>
            <a:r>
              <a:rPr lang="en-US" sz="3200" dirty="0"/>
              <a:t>,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hại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sức</a:t>
            </a:r>
            <a:r>
              <a:rPr lang="en-US" sz="3200" dirty="0"/>
              <a:t> </a:t>
            </a:r>
            <a:r>
              <a:rPr lang="en-US" sz="3200" dirty="0" err="1"/>
              <a:t>khỏe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4899544"/>
            <a:ext cx="10395858" cy="600164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healthy </a:t>
            </a:r>
            <a:r>
              <a:rPr lang="vi-VN" sz="3200" dirty="0"/>
              <a:t>(v phr)</a:t>
            </a:r>
            <a:r>
              <a:rPr lang="en-US" sz="3200" dirty="0"/>
              <a:t> /</a:t>
            </a:r>
            <a:r>
              <a:rPr lang="en-US" sz="3200" dirty="0">
                <a:solidFill>
                  <a:srgbClr val="FF0000"/>
                </a:solidFill>
              </a:rPr>
              <a:t>ˈ</a:t>
            </a:r>
            <a:r>
              <a:rPr lang="en-US" sz="3200" dirty="0" err="1">
                <a:solidFill>
                  <a:srgbClr val="FF0000"/>
                </a:solidFill>
              </a:rPr>
              <a:t>hel</a:t>
            </a:r>
            <a:r>
              <a:rPr lang="el-GR" sz="3200" dirty="0">
                <a:solidFill>
                  <a:srgbClr val="FF0000"/>
                </a:solidFill>
              </a:rPr>
              <a:t>θ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dirty="0"/>
              <a:t>/: </a:t>
            </a:r>
            <a:r>
              <a:rPr lang="en-US" sz="3200" dirty="0" err="1"/>
              <a:t>khỏe</a:t>
            </a:r>
            <a:r>
              <a:rPr lang="en-US" sz="3200" dirty="0"/>
              <a:t> </a:t>
            </a:r>
            <a:r>
              <a:rPr lang="en-US" sz="3200" dirty="0" err="1"/>
              <a:t>mạnh</a:t>
            </a:r>
            <a:r>
              <a:rPr lang="en-US" sz="3200" dirty="0"/>
              <a:t>,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lợi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sức</a:t>
            </a:r>
            <a:r>
              <a:rPr lang="en-US" sz="3200" dirty="0"/>
              <a:t> </a:t>
            </a:r>
            <a:r>
              <a:rPr lang="en-US" sz="3200" dirty="0" err="1"/>
              <a:t>khỏe</a:t>
            </a:r>
            <a:endParaRPr lang="en-US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75" y="4037002"/>
            <a:ext cx="10368782" cy="600164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drink soda </a:t>
            </a:r>
            <a:r>
              <a:rPr lang="en-US" sz="3200" dirty="0"/>
              <a:t>(v </a:t>
            </a:r>
            <a:r>
              <a:rPr lang="en-US" sz="3200" dirty="0" err="1"/>
              <a:t>phr</a:t>
            </a:r>
            <a:r>
              <a:rPr lang="en-US" sz="3200" dirty="0"/>
              <a:t>) /</a:t>
            </a:r>
            <a:r>
              <a:rPr lang="en-US" sz="3200" dirty="0" err="1">
                <a:solidFill>
                  <a:srgbClr val="FF0000"/>
                </a:solidFill>
              </a:rPr>
              <a:t>drɪŋk</a:t>
            </a:r>
            <a:r>
              <a:rPr lang="en-US" sz="3200" dirty="0">
                <a:solidFill>
                  <a:srgbClr val="FF0000"/>
                </a:solidFill>
              </a:rPr>
              <a:t> ˈ</a:t>
            </a:r>
            <a:r>
              <a:rPr lang="en-US" sz="3200" dirty="0" err="1">
                <a:solidFill>
                  <a:srgbClr val="FF0000"/>
                </a:solidFill>
              </a:rPr>
              <a:t>səʊdə</a:t>
            </a:r>
            <a:r>
              <a:rPr lang="en-US" sz="3200" dirty="0"/>
              <a:t>/: </a:t>
            </a:r>
            <a:r>
              <a:rPr lang="en-US" sz="3200" dirty="0" err="1"/>
              <a:t>uống</a:t>
            </a:r>
            <a:r>
              <a:rPr lang="en-US" sz="3200" dirty="0"/>
              <a:t> soda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264633"/>
            <a:ext cx="10395858" cy="600164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eat fast food </a:t>
            </a:r>
            <a:r>
              <a:rPr lang="en-US" sz="3200" dirty="0"/>
              <a:t>(v </a:t>
            </a:r>
            <a:r>
              <a:rPr lang="en-US" sz="3200" dirty="0" err="1"/>
              <a:t>phr</a:t>
            </a:r>
            <a:r>
              <a:rPr lang="en-US" sz="3200" dirty="0"/>
              <a:t>) /</a:t>
            </a:r>
            <a:r>
              <a:rPr lang="en-US" sz="3200" dirty="0" err="1">
                <a:solidFill>
                  <a:srgbClr val="FF0000"/>
                </a:solidFill>
              </a:rPr>
              <a:t>iːt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fæst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fuːd</a:t>
            </a:r>
            <a:r>
              <a:rPr lang="en-US" sz="3200" dirty="0"/>
              <a:t>/: </a:t>
            </a:r>
            <a:r>
              <a:rPr lang="en-US" sz="3200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nhanh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76" y="2440978"/>
            <a:ext cx="9606782" cy="600164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get some sleep </a:t>
            </a:r>
            <a:r>
              <a:rPr lang="vi-VN" sz="3200" dirty="0"/>
              <a:t>(v phr)</a:t>
            </a:r>
            <a:r>
              <a:rPr lang="en-US" sz="3200" dirty="0"/>
              <a:t> /</a:t>
            </a:r>
            <a:r>
              <a:rPr lang="en-US" sz="3200" dirty="0" err="1">
                <a:solidFill>
                  <a:srgbClr val="FF0000"/>
                </a:solidFill>
              </a:rPr>
              <a:t>ɡet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sʌm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sliːp</a:t>
            </a:r>
            <a:r>
              <a:rPr lang="en-US" sz="3200" dirty="0"/>
              <a:t>/: </a:t>
            </a:r>
            <a:r>
              <a:rPr lang="en-US" sz="3200" dirty="0" err="1"/>
              <a:t>chợp</a:t>
            </a:r>
            <a:r>
              <a:rPr lang="en-US" sz="3200" dirty="0"/>
              <a:t> </a:t>
            </a:r>
            <a:r>
              <a:rPr lang="en-US" sz="3200" dirty="0" err="1"/>
              <a:t>mắt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055733"/>
            <a:ext cx="11895668" cy="11079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rgbClr val="0070C0"/>
                </a:solidFill>
              </a:rPr>
              <a:t>eat fruit and vegetables </a:t>
            </a:r>
            <a:r>
              <a:rPr lang="en-US" sz="3300" dirty="0"/>
              <a:t>(v </a:t>
            </a:r>
            <a:r>
              <a:rPr lang="en-US" sz="3300" dirty="0" err="1"/>
              <a:t>phr</a:t>
            </a:r>
            <a:r>
              <a:rPr lang="en-US" sz="3300" dirty="0"/>
              <a:t>) /</a:t>
            </a:r>
            <a:r>
              <a:rPr lang="en-US" sz="3300" dirty="0" err="1">
                <a:solidFill>
                  <a:srgbClr val="FF0000"/>
                </a:solidFill>
              </a:rPr>
              <a:t>iːt</a:t>
            </a:r>
            <a:r>
              <a:rPr lang="en-US" sz="3300" dirty="0">
                <a:solidFill>
                  <a:srgbClr val="FF0000"/>
                </a:solidFill>
              </a:rPr>
              <a:t> </a:t>
            </a:r>
            <a:r>
              <a:rPr lang="en-US" sz="3300" dirty="0" err="1">
                <a:solidFill>
                  <a:srgbClr val="FF0000"/>
                </a:solidFill>
              </a:rPr>
              <a:t>fruːt</a:t>
            </a:r>
            <a:r>
              <a:rPr lang="en-US" sz="3300" dirty="0">
                <a:solidFill>
                  <a:srgbClr val="FF0000"/>
                </a:solidFill>
              </a:rPr>
              <a:t> </a:t>
            </a:r>
            <a:r>
              <a:rPr lang="en-US" sz="3300" dirty="0" err="1">
                <a:solidFill>
                  <a:srgbClr val="FF0000"/>
                </a:solidFill>
              </a:rPr>
              <a:t>ənd</a:t>
            </a:r>
            <a:r>
              <a:rPr lang="en-US" sz="3300" dirty="0">
                <a:solidFill>
                  <a:srgbClr val="FF0000"/>
                </a:solidFill>
              </a:rPr>
              <a:t> ˈ</a:t>
            </a:r>
            <a:r>
              <a:rPr lang="en-US" sz="3300" dirty="0" err="1">
                <a:solidFill>
                  <a:srgbClr val="FF0000"/>
                </a:solidFill>
              </a:rPr>
              <a:t>vedʒtəbəlz</a:t>
            </a:r>
            <a:r>
              <a:rPr lang="en-US" sz="3300" dirty="0"/>
              <a:t>/: </a:t>
            </a:r>
            <a:r>
              <a:rPr lang="en-US" sz="3300" dirty="0" err="1"/>
              <a:t>ăn</a:t>
            </a:r>
            <a:r>
              <a:rPr lang="en-US" sz="3300" dirty="0"/>
              <a:t> </a:t>
            </a:r>
            <a:r>
              <a:rPr lang="en-US" sz="3300" dirty="0" err="1"/>
              <a:t>trái</a:t>
            </a:r>
            <a:r>
              <a:rPr lang="en-US" sz="3300" dirty="0"/>
              <a:t> </a:t>
            </a:r>
            <a:r>
              <a:rPr lang="en-US" sz="3300" dirty="0" err="1"/>
              <a:t>cây</a:t>
            </a:r>
            <a:r>
              <a:rPr lang="en-US" sz="3300" dirty="0"/>
              <a:t> </a:t>
            </a:r>
            <a:br>
              <a:rPr lang="en-US" sz="3300" dirty="0"/>
            </a:br>
            <a:r>
              <a:rPr lang="en-US" sz="3300" dirty="0"/>
              <a:t>											&amp; </a:t>
            </a:r>
            <a:r>
              <a:rPr lang="en-US" sz="3300" dirty="0" err="1"/>
              <a:t>rau</a:t>
            </a:r>
            <a:r>
              <a:rPr lang="en-US" sz="3300" dirty="0"/>
              <a:t> </a:t>
            </a:r>
            <a:r>
              <a:rPr lang="en-US" sz="3300" dirty="0" err="1"/>
              <a:t>củ</a:t>
            </a:r>
            <a:endParaRPr lang="en-US" sz="33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97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2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60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39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98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16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0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260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604" y="457200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page 8</a:t>
            </a:r>
          </a:p>
        </p:txBody>
      </p:sp>
      <p:sp>
        <p:nvSpPr>
          <p:cNvPr id="3" name="Rectangle 2"/>
          <p:cNvSpPr/>
          <p:nvPr/>
        </p:nvSpPr>
        <p:spPr>
          <a:xfrm>
            <a:off x="2080726" y="457200"/>
            <a:ext cx="948923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Look at the pictures and complete the words.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76553" y="1629010"/>
            <a:ext cx="2164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1. F_ _ _ _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76553" y="3012877"/>
            <a:ext cx="3919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V_ _ _ _ _ _ _ _ _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76553" y="4393165"/>
            <a:ext cx="3169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F _ _ _ f _ _ _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76553" y="5651948"/>
            <a:ext cx="2810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S _ _ 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63179" y="1614346"/>
            <a:ext cx="2278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S _ _ _ _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A90E363-1CB7-7081-A19D-F0D6129D6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2" y="2803673"/>
            <a:ext cx="1979501" cy="12359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F4E2BE1-5E73-C0E8-F419-0072CC70B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235267"/>
            <a:ext cx="2080726" cy="14044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35D680F-7D9A-5CDE-A841-9C9306A0C4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6" y="4092602"/>
            <a:ext cx="2048500" cy="13346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00E3EF6-1A26-A524-D3D8-F94F182735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480227"/>
            <a:ext cx="2080726" cy="127485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A767CB7-D57B-1A34-C65F-2B8EBC5290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8536" y="1337783"/>
            <a:ext cx="1928849" cy="12664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B20478-8547-3A12-EC42-CD1BF45947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8535" y="2975928"/>
            <a:ext cx="1928849" cy="12664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B271950-BA09-B159-AD54-9BF3C124AE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2011" y="4703471"/>
            <a:ext cx="1986661" cy="133462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5FECC34-B6A8-5956-1E08-CC86902EFE79}"/>
              </a:ext>
            </a:extLst>
          </p:cNvPr>
          <p:cNvSpPr txBox="1"/>
          <p:nvPr/>
        </p:nvSpPr>
        <p:spPr>
          <a:xfrm>
            <a:off x="7963179" y="3148491"/>
            <a:ext cx="2824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6. H _ _ _ _ _ _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EFAE25-83F4-06F7-04A0-9EEA8E269E89}"/>
              </a:ext>
            </a:extLst>
          </p:cNvPr>
          <p:cNvSpPr txBox="1"/>
          <p:nvPr/>
        </p:nvSpPr>
        <p:spPr>
          <a:xfrm>
            <a:off x="7963180" y="5193451"/>
            <a:ext cx="3221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7. U _ _ _ _ _ _ _ _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A165ED-3FF2-7C7E-D871-E147CA4F7A78}"/>
              </a:ext>
            </a:extLst>
          </p:cNvPr>
          <p:cNvSpPr txBox="1"/>
          <p:nvPr/>
        </p:nvSpPr>
        <p:spPr>
          <a:xfrm>
            <a:off x="8551333" y="6105985"/>
            <a:ext cx="3645631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Click here to show the answers.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BC2B9C-7901-7F6D-ED65-E06CCF7B09FF}"/>
              </a:ext>
            </a:extLst>
          </p:cNvPr>
          <p:cNvSpPr txBox="1"/>
          <p:nvPr/>
        </p:nvSpPr>
        <p:spPr>
          <a:xfrm>
            <a:off x="2176553" y="1632589"/>
            <a:ext cx="197950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Fruit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937289-D7E9-48D1-ED75-AE11D62EEED7}"/>
              </a:ext>
            </a:extLst>
          </p:cNvPr>
          <p:cNvSpPr txBox="1"/>
          <p:nvPr/>
        </p:nvSpPr>
        <p:spPr>
          <a:xfrm>
            <a:off x="2183822" y="3058968"/>
            <a:ext cx="35671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Vegetables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DB375EA-B4B9-E862-0557-EE7021604026}"/>
              </a:ext>
            </a:extLst>
          </p:cNvPr>
          <p:cNvSpPr txBox="1"/>
          <p:nvPr/>
        </p:nvSpPr>
        <p:spPr>
          <a:xfrm>
            <a:off x="2183822" y="4393165"/>
            <a:ext cx="35671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Fast food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2E5BD4-B022-D7F8-DB65-52751E6BB99C}"/>
              </a:ext>
            </a:extLst>
          </p:cNvPr>
          <p:cNvSpPr txBox="1"/>
          <p:nvPr/>
        </p:nvSpPr>
        <p:spPr>
          <a:xfrm>
            <a:off x="2183822" y="5628931"/>
            <a:ext cx="24544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Soda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9E46CE1-BB62-0E30-F4C0-5793D60F8A7A}"/>
              </a:ext>
            </a:extLst>
          </p:cNvPr>
          <p:cNvSpPr txBox="1"/>
          <p:nvPr/>
        </p:nvSpPr>
        <p:spPr>
          <a:xfrm>
            <a:off x="7963179" y="1628570"/>
            <a:ext cx="24544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Sleep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11CB90B-D41A-2830-31D9-652BEF37E6DF}"/>
              </a:ext>
            </a:extLst>
          </p:cNvPr>
          <p:cNvSpPr txBox="1"/>
          <p:nvPr/>
        </p:nvSpPr>
        <p:spPr>
          <a:xfrm>
            <a:off x="7984968" y="3255528"/>
            <a:ext cx="26830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6. Healthy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FBAA94-F112-76CE-415D-12EFF9525DA3}"/>
              </a:ext>
            </a:extLst>
          </p:cNvPr>
          <p:cNvSpPr txBox="1"/>
          <p:nvPr/>
        </p:nvSpPr>
        <p:spPr>
          <a:xfrm>
            <a:off x="7984967" y="5193450"/>
            <a:ext cx="32213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7. Unhealthy</a:t>
            </a:r>
          </a:p>
        </p:txBody>
      </p:sp>
    </p:spTree>
    <p:extLst>
      <p:ext uri="{BB962C8B-B14F-4D97-AF65-F5344CB8AC3E}">
        <p14:creationId xmlns:p14="http://schemas.microsoft.com/office/powerpoint/2010/main" val="76596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F698EAF-C4DE-E638-CF0B-D77B40505533}"/>
              </a:ext>
            </a:extLst>
          </p:cNvPr>
          <p:cNvSpPr txBox="1"/>
          <p:nvPr/>
        </p:nvSpPr>
        <p:spPr>
          <a:xfrm>
            <a:off x="554888" y="174925"/>
            <a:ext cx="106581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 the class report and circle the correct answer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977851-A52F-8173-B80F-A99B2B47D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5417"/>
            <a:ext cx="12007450" cy="50188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72A4E7-C12E-CC58-4C69-47F5314C8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87" y="702972"/>
            <a:ext cx="10658189" cy="7924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C422FB-4100-0BD0-9DC9-6955F9A87952}"/>
              </a:ext>
            </a:extLst>
          </p:cNvPr>
          <p:cNvSpPr txBox="1"/>
          <p:nvPr/>
        </p:nvSpPr>
        <p:spPr>
          <a:xfrm>
            <a:off x="9401106" y="6175732"/>
            <a:ext cx="2875164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Click here to show the answer.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97E944-ADF3-78E3-567C-B7E12EBAD91C}"/>
              </a:ext>
            </a:extLst>
          </p:cNvPr>
          <p:cNvCxnSpPr>
            <a:cxnSpLocks/>
          </p:cNvCxnSpPr>
          <p:nvPr/>
        </p:nvCxnSpPr>
        <p:spPr>
          <a:xfrm>
            <a:off x="268820" y="6444539"/>
            <a:ext cx="47603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20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F698EAF-C4DE-E638-CF0B-D77B40505533}"/>
              </a:ext>
            </a:extLst>
          </p:cNvPr>
          <p:cNvSpPr txBox="1"/>
          <p:nvPr/>
        </p:nvSpPr>
        <p:spPr>
          <a:xfrm>
            <a:off x="554888" y="174925"/>
            <a:ext cx="106581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 the class report and circle the correct answer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977851-A52F-8173-B80F-A99B2B47D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5417"/>
            <a:ext cx="12007450" cy="50188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72A4E7-C12E-CC58-4C69-47F5314C8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87" y="702972"/>
            <a:ext cx="10658189" cy="7924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C422FB-4100-0BD0-9DC9-6955F9A87952}"/>
              </a:ext>
            </a:extLst>
          </p:cNvPr>
          <p:cNvSpPr txBox="1"/>
          <p:nvPr/>
        </p:nvSpPr>
        <p:spPr>
          <a:xfrm>
            <a:off x="9401106" y="6175732"/>
            <a:ext cx="2875164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Click here to show the answer.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F1477F0-9E6D-7DD3-B680-09E303101347}"/>
              </a:ext>
            </a:extLst>
          </p:cNvPr>
          <p:cNvSpPr/>
          <p:nvPr/>
        </p:nvSpPr>
        <p:spPr>
          <a:xfrm>
            <a:off x="5425512" y="964581"/>
            <a:ext cx="670488" cy="646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97E944-ADF3-78E3-567C-B7E12EBAD91C}"/>
              </a:ext>
            </a:extLst>
          </p:cNvPr>
          <p:cNvCxnSpPr>
            <a:cxnSpLocks/>
          </p:cNvCxnSpPr>
          <p:nvPr/>
        </p:nvCxnSpPr>
        <p:spPr>
          <a:xfrm>
            <a:off x="268820" y="6444539"/>
            <a:ext cx="47603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18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A9052C-0015-CBC3-6104-F0005FBE7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6277"/>
            <a:ext cx="11614690" cy="48017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27380" y="489668"/>
            <a:ext cx="992777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Scan the text. Circle the answer.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57200"/>
            <a:ext cx="1940767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 - reading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554" y="1057528"/>
            <a:ext cx="117637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211D1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How many things did Toby and Lisa ask their classmates about? </a:t>
            </a:r>
          </a:p>
          <a:p>
            <a:r>
              <a:rPr lang="en-US" sz="3200" dirty="0">
                <a:solidFill>
                  <a:srgbClr val="211D1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four		       b. three		c. one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3876362" y="3829382"/>
            <a:ext cx="261699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474818" y="1596137"/>
            <a:ext cx="578498" cy="6001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508653-B4F6-5735-BA9B-5E2E7D6109CB}"/>
              </a:ext>
            </a:extLst>
          </p:cNvPr>
          <p:cNvCxnSpPr>
            <a:cxnSpLocks/>
          </p:cNvCxnSpPr>
          <p:nvPr/>
        </p:nvCxnSpPr>
        <p:spPr>
          <a:xfrm>
            <a:off x="5379997" y="4213133"/>
            <a:ext cx="261699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E4428B-BDC5-0029-F651-B47EF76851AC}"/>
              </a:ext>
            </a:extLst>
          </p:cNvPr>
          <p:cNvCxnSpPr>
            <a:cxnSpLocks/>
          </p:cNvCxnSpPr>
          <p:nvPr/>
        </p:nvCxnSpPr>
        <p:spPr>
          <a:xfrm>
            <a:off x="4932424" y="5657724"/>
            <a:ext cx="261699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D08B24-C2BC-0B85-DAAB-6EF692406B52}"/>
              </a:ext>
            </a:extLst>
          </p:cNvPr>
          <p:cNvCxnSpPr/>
          <p:nvPr/>
        </p:nvCxnSpPr>
        <p:spPr>
          <a:xfrm>
            <a:off x="662226" y="1596137"/>
            <a:ext cx="29453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90BEDA-CEBA-D093-C2EC-25CB4954956B}"/>
              </a:ext>
            </a:extLst>
          </p:cNvPr>
          <p:cNvCxnSpPr>
            <a:cxnSpLocks/>
          </p:cNvCxnSpPr>
          <p:nvPr/>
        </p:nvCxnSpPr>
        <p:spPr>
          <a:xfrm>
            <a:off x="8399760" y="1596137"/>
            <a:ext cx="23100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7375E5-84C0-D78E-D52F-C4AB644DE630}"/>
              </a:ext>
            </a:extLst>
          </p:cNvPr>
          <p:cNvCxnSpPr>
            <a:cxnSpLocks/>
          </p:cNvCxnSpPr>
          <p:nvPr/>
        </p:nvCxnSpPr>
        <p:spPr>
          <a:xfrm>
            <a:off x="6885271" y="1596137"/>
            <a:ext cx="6641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A7B7888-BA1E-8041-959F-FBE225A0ED57}"/>
              </a:ext>
            </a:extLst>
          </p:cNvPr>
          <p:cNvSpPr txBox="1"/>
          <p:nvPr/>
        </p:nvSpPr>
        <p:spPr>
          <a:xfrm>
            <a:off x="9068268" y="6519444"/>
            <a:ext cx="328311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Click here to show the answer.</a:t>
            </a:r>
          </a:p>
        </p:txBody>
      </p:sp>
    </p:spTree>
    <p:extLst>
      <p:ext uri="{BB962C8B-B14F-4D97-AF65-F5344CB8AC3E}">
        <p14:creationId xmlns:p14="http://schemas.microsoft.com/office/powerpoint/2010/main" val="291214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7035</TotalTime>
  <Words>1001</Words>
  <Application>Microsoft Office PowerPoint</Application>
  <PresentationFormat>Widescreen</PresentationFormat>
  <Paragraphs>137</Paragraphs>
  <Slides>26</Slides>
  <Notes>3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198</cp:revision>
  <dcterms:created xsi:type="dcterms:W3CDTF">2020-12-08T03:17:05Z</dcterms:created>
  <dcterms:modified xsi:type="dcterms:W3CDTF">2022-09-28T22:51:56Z</dcterms:modified>
</cp:coreProperties>
</file>