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00" r:id="rId2"/>
    <p:sldId id="304" r:id="rId3"/>
    <p:sldId id="302" r:id="rId4"/>
    <p:sldId id="292" r:id="rId5"/>
    <p:sldId id="369" r:id="rId6"/>
    <p:sldId id="370" r:id="rId7"/>
    <p:sldId id="301" r:id="rId8"/>
    <p:sldId id="346" r:id="rId9"/>
    <p:sldId id="306" r:id="rId10"/>
    <p:sldId id="334" r:id="rId11"/>
    <p:sldId id="348" r:id="rId12"/>
    <p:sldId id="357" r:id="rId13"/>
    <p:sldId id="347" r:id="rId14"/>
    <p:sldId id="336" r:id="rId15"/>
    <p:sldId id="358" r:id="rId16"/>
    <p:sldId id="359" r:id="rId17"/>
    <p:sldId id="360" r:id="rId18"/>
    <p:sldId id="361" r:id="rId19"/>
    <p:sldId id="362" r:id="rId20"/>
    <p:sldId id="363" r:id="rId21"/>
    <p:sldId id="342" r:id="rId22"/>
    <p:sldId id="355" r:id="rId23"/>
    <p:sldId id="364" r:id="rId24"/>
    <p:sldId id="365" r:id="rId25"/>
    <p:sldId id="366" r:id="rId26"/>
    <p:sldId id="367" r:id="rId27"/>
    <p:sldId id="368" r:id="rId28"/>
    <p:sldId id="315" r:id="rId29"/>
    <p:sldId id="332" r:id="rId30"/>
    <p:sldId id="331" r:id="rId31"/>
    <p:sldId id="328" r:id="rId32"/>
    <p:sldId id="329" r:id="rId33"/>
    <p:sldId id="330" r:id="rId34"/>
    <p:sldId id="371" r:id="rId35"/>
    <p:sldId id="372" r:id="rId36"/>
    <p:sldId id="37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25"/>
    <p:restoredTop sz="94657"/>
  </p:normalViewPr>
  <p:slideViewPr>
    <p:cSldViewPr snapToGrid="0">
      <p:cViewPr varScale="1">
        <p:scale>
          <a:sx n="63" d="100"/>
          <a:sy n="63" d="100"/>
        </p:scale>
        <p:origin x="1020" y="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11/24/2022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extLst>
      <p:ext uri="{BB962C8B-B14F-4D97-AF65-F5344CB8AC3E}">
        <p14:creationId xmlns:p14="http://schemas.microsoft.com/office/powerpoint/2010/main" val="423216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4EA44A-927D-4D59-858E-589BCB488996}" type="slidenum">
              <a:rPr lang="en-US" smtClean="0"/>
              <a:t>34</a:t>
            </a:fld>
            <a:endParaRPr lang="en-US"/>
          </a:p>
        </p:txBody>
      </p:sp>
    </p:spTree>
    <p:extLst>
      <p:ext uri="{BB962C8B-B14F-4D97-AF65-F5344CB8AC3E}">
        <p14:creationId xmlns:p14="http://schemas.microsoft.com/office/powerpoint/2010/main" val="4004207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4EA44A-927D-4D59-858E-589BCB488996}" type="slidenum">
              <a:rPr lang="en-US" smtClean="0"/>
              <a:t>35</a:t>
            </a:fld>
            <a:endParaRPr lang="en-US"/>
          </a:p>
        </p:txBody>
      </p:sp>
    </p:spTree>
    <p:extLst>
      <p:ext uri="{BB962C8B-B14F-4D97-AF65-F5344CB8AC3E}">
        <p14:creationId xmlns:p14="http://schemas.microsoft.com/office/powerpoint/2010/main" val="3293058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4EA44A-927D-4D59-858E-589BCB488996}" type="slidenum">
              <a:rPr lang="en-US" smtClean="0"/>
              <a:t>36</a:t>
            </a:fld>
            <a:endParaRPr lang="en-US"/>
          </a:p>
        </p:txBody>
      </p:sp>
    </p:spTree>
    <p:extLst>
      <p:ext uri="{BB962C8B-B14F-4D97-AF65-F5344CB8AC3E}">
        <p14:creationId xmlns:p14="http://schemas.microsoft.com/office/powerpoint/2010/main" val="3868150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7F6AF1-48D1-A442-8D9A-9DCAA189DECF}"/>
              </a:ext>
            </a:extLst>
          </p:cNvPr>
          <p:cNvSpPr txBox="1"/>
          <p:nvPr userDrawn="1"/>
        </p:nvSpPr>
        <p:spPr>
          <a:xfrm>
            <a:off x="10949647" y="-17814"/>
            <a:ext cx="134753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dirty="0"/>
              <a:t>Lesson 1.3</a:t>
            </a:r>
          </a:p>
        </p:txBody>
      </p:sp>
    </p:spTree>
    <p:extLst>
      <p:ext uri="{BB962C8B-B14F-4D97-AF65-F5344CB8AC3E}">
        <p14:creationId xmlns:p14="http://schemas.microsoft.com/office/powerpoint/2010/main" val="814803827"/>
      </p:ext>
    </p:extLst>
  </p:cSld>
  <p:clrMapOvr>
    <a:masterClrMapping/>
  </p:clrMapOvr>
  <p:transition spd="med">
    <p:split orient="vert"/>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7F6AF1-48D1-A442-8D9A-9DCAA189DECF}"/>
              </a:ext>
            </a:extLst>
          </p:cNvPr>
          <p:cNvSpPr txBox="1"/>
          <p:nvPr userDrawn="1"/>
        </p:nvSpPr>
        <p:spPr>
          <a:xfrm>
            <a:off x="10949647" y="-17814"/>
            <a:ext cx="134753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dirty="0"/>
              <a:t>Lesson 1.3</a:t>
            </a:r>
          </a:p>
        </p:txBody>
      </p:sp>
    </p:spTree>
    <p:extLst>
      <p:ext uri="{BB962C8B-B14F-4D97-AF65-F5344CB8AC3E}">
        <p14:creationId xmlns:p14="http://schemas.microsoft.com/office/powerpoint/2010/main" val="32015782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16638"/>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6"/>
            <a:ext cx="764953"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Unit 4</a:t>
            </a: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7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7"/>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FF7F6AF1-48D1-A442-8D9A-9DCAA189DECF}"/>
              </a:ext>
            </a:extLst>
          </p:cNvPr>
          <p:cNvSpPr txBox="1"/>
          <p:nvPr userDrawn="1"/>
        </p:nvSpPr>
        <p:spPr>
          <a:xfrm>
            <a:off x="10949647" y="-17814"/>
            <a:ext cx="134753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dirty="0"/>
              <a:t>Lesson 1.3</a:t>
            </a:r>
          </a:p>
        </p:txBody>
      </p:sp>
    </p:spTree>
    <p:extLst>
      <p:ext uri="{BB962C8B-B14F-4D97-AF65-F5344CB8AC3E}">
        <p14:creationId xmlns:p14="http://schemas.microsoft.com/office/powerpoint/2010/main" val="3055312205"/>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61047"/>
          </a:xfrm>
          <a:prstGeom prst="rect">
            <a:avLst/>
          </a:prstGeom>
        </p:spPr>
      </p:pic>
      <p:sp>
        <p:nvSpPr>
          <p:cNvPr id="3" name="TextBox 2"/>
          <p:cNvSpPr txBox="1"/>
          <p:nvPr/>
        </p:nvSpPr>
        <p:spPr>
          <a:xfrm>
            <a:off x="5103847" y="2645692"/>
            <a:ext cx="6596743" cy="1754326"/>
          </a:xfrm>
          <a:prstGeom prst="rect">
            <a:avLst/>
          </a:prstGeom>
          <a:noFill/>
        </p:spPr>
        <p:txBody>
          <a:bodyPr wrap="square" rtlCol="0">
            <a:spAutoFit/>
          </a:bodyPr>
          <a:lstStyle/>
          <a:p>
            <a:pPr algn="ctr"/>
            <a:r>
              <a:rPr lang="en-US" sz="4400" b="1" dirty="0">
                <a:solidFill>
                  <a:srgbClr val="0070C0"/>
                </a:solidFill>
              </a:rPr>
              <a:t>Unit 4</a:t>
            </a:r>
            <a:r>
              <a:rPr lang="en-US" sz="4400" b="1">
                <a:solidFill>
                  <a:srgbClr val="0070C0"/>
                </a:solidFill>
              </a:rPr>
              <a:t>: Community Services</a:t>
            </a:r>
            <a:endParaRPr lang="en-US" sz="3200" b="1" dirty="0">
              <a:solidFill>
                <a:srgbClr val="0070C0"/>
              </a:solidFill>
            </a:endParaRPr>
          </a:p>
          <a:p>
            <a:pPr algn="ctr"/>
            <a:r>
              <a:rPr lang="en-US" sz="3200" b="1" dirty="0">
                <a:solidFill>
                  <a:srgbClr val="00B050"/>
                </a:solidFill>
              </a:rPr>
              <a:t>Lesson 1.3: Pronunciation &amp; Speaking</a:t>
            </a:r>
          </a:p>
          <a:p>
            <a:pPr algn="ctr"/>
            <a:r>
              <a:rPr lang="en-US" sz="3200" dirty="0">
                <a:solidFill>
                  <a:srgbClr val="FF0000"/>
                </a:solidFill>
              </a:rPr>
              <a:t>Page</a:t>
            </a:r>
            <a:r>
              <a:rPr lang="en-US" sz="3200" dirty="0"/>
              <a:t> </a:t>
            </a:r>
            <a:r>
              <a:rPr lang="en-US" sz="3200" dirty="0">
                <a:solidFill>
                  <a:srgbClr val="FF0000"/>
                </a:solidFill>
              </a:rPr>
              <a:t>30</a:t>
            </a:r>
          </a:p>
        </p:txBody>
      </p:sp>
    </p:spTree>
    <p:extLst>
      <p:ext uri="{BB962C8B-B14F-4D97-AF65-F5344CB8AC3E}">
        <p14:creationId xmlns:p14="http://schemas.microsoft.com/office/powerpoint/2010/main" val="4083332048"/>
      </p:ext>
    </p:extLst>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165579" y="599839"/>
            <a:ext cx="11824628" cy="2707055"/>
          </a:xfrm>
          <a:prstGeom prst="rect">
            <a:avLst/>
          </a:prstGeom>
        </p:spPr>
      </p:pic>
      <p:pic>
        <p:nvPicPr>
          <p:cNvPr id="8" name="Picture 7"/>
          <p:cNvPicPr>
            <a:picLocks noChangeAspect="1"/>
          </p:cNvPicPr>
          <p:nvPr/>
        </p:nvPicPr>
        <p:blipFill>
          <a:blip r:embed="rId5"/>
          <a:stretch>
            <a:fillRect/>
          </a:stretch>
        </p:blipFill>
        <p:spPr>
          <a:xfrm>
            <a:off x="396561" y="3742099"/>
            <a:ext cx="7143750" cy="1981200"/>
          </a:xfrm>
          <a:prstGeom prst="rect">
            <a:avLst/>
          </a:prstGeom>
        </p:spPr>
      </p:pic>
      <p:pic>
        <p:nvPicPr>
          <p:cNvPr id="9" name="CD1-TRACK 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48230" y="4481465"/>
            <a:ext cx="494915" cy="494915"/>
          </a:xfrm>
          <a:prstGeom prst="rect">
            <a:avLst/>
          </a:prstGeom>
        </p:spPr>
      </p:pic>
    </p:spTree>
    <p:extLst>
      <p:ext uri="{BB962C8B-B14F-4D97-AF65-F5344CB8AC3E}">
        <p14:creationId xmlns:p14="http://schemas.microsoft.com/office/powerpoint/2010/main" val="348220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35448" fill="hold"/>
                                        <p:tgtEl>
                                          <p:spTgt spid="9"/>
                                        </p:tgtEl>
                                      </p:cBhvr>
                                    </p:cmd>
                                  </p:childTnLst>
                                </p:cTn>
                              </p:par>
                            </p:childTnLst>
                          </p:cTn>
                        </p:par>
                      </p:childTnLst>
                    </p:cTn>
                  </p:par>
                </p:childTnLst>
              </p:cTn>
              <p:nextCondLst>
                <p:cond evt="onClick" delay="0">
                  <p:tgtEl>
                    <p:spTgt spid="9"/>
                  </p:tgtEl>
                </p:cond>
              </p:nextCondLst>
            </p:seq>
            <p:audio>
              <p:cMediaNode vol="80000">
                <p:cTn id="18"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751438" y="775392"/>
            <a:ext cx="10363200" cy="1866900"/>
          </a:xfrm>
          <a:prstGeom prst="rect">
            <a:avLst/>
          </a:prstGeom>
        </p:spPr>
      </p:pic>
      <p:pic>
        <p:nvPicPr>
          <p:cNvPr id="6" name="Picture 5"/>
          <p:cNvPicPr>
            <a:picLocks noChangeAspect="1"/>
          </p:cNvPicPr>
          <p:nvPr/>
        </p:nvPicPr>
        <p:blipFill>
          <a:blip r:embed="rId5"/>
          <a:stretch>
            <a:fillRect/>
          </a:stretch>
        </p:blipFill>
        <p:spPr>
          <a:xfrm>
            <a:off x="866821" y="3284474"/>
            <a:ext cx="6981825" cy="1266825"/>
          </a:xfrm>
          <a:prstGeom prst="rect">
            <a:avLst/>
          </a:prstGeom>
        </p:spPr>
      </p:pic>
      <p:pic>
        <p:nvPicPr>
          <p:cNvPr id="7" name="CD1-TRACK 3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33038" y="1347465"/>
            <a:ext cx="487363" cy="487363"/>
          </a:xfrm>
          <a:prstGeom prst="rect">
            <a:avLst/>
          </a:prstGeom>
        </p:spPr>
      </p:pic>
      <p:cxnSp>
        <p:nvCxnSpPr>
          <p:cNvPr id="9" name="Straight Connector 8"/>
          <p:cNvCxnSpPr/>
          <p:nvPr/>
        </p:nvCxnSpPr>
        <p:spPr>
          <a:xfrm>
            <a:off x="4599992" y="2153059"/>
            <a:ext cx="1576727" cy="357663"/>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060953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1)">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7"/>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31824" fill="hold"/>
                                        <p:tgtEl>
                                          <p:spTgt spid="7"/>
                                        </p:tgtEl>
                                      </p:cBhvr>
                                    </p:cmd>
                                  </p:childTnLst>
                                </p:cTn>
                              </p:par>
                            </p:childTnLst>
                          </p:cTn>
                        </p:par>
                      </p:childTnLst>
                    </p:cTn>
                  </p:par>
                </p:childTnLst>
              </p:cTn>
              <p:nextCondLst>
                <p:cond evt="onClick" delay="0">
                  <p:tgtEl>
                    <p:spTgt spid="7"/>
                  </p:tgtEl>
                </p:cond>
              </p:nextCondLst>
            </p:seq>
            <p:audio>
              <p:cMediaNode vol="80000">
                <p:cTn id="24"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13" y="457200"/>
            <a:ext cx="12198013" cy="5703434"/>
          </a:xfrm>
          <a:prstGeom prst="rect">
            <a:avLst/>
          </a:prstGeom>
        </p:spPr>
      </p:pic>
    </p:spTree>
    <p:extLst>
      <p:ext uri="{BB962C8B-B14F-4D97-AF65-F5344CB8AC3E}">
        <p14:creationId xmlns:p14="http://schemas.microsoft.com/office/powerpoint/2010/main" val="5167360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6561" y="336404"/>
            <a:ext cx="2876550" cy="809625"/>
          </a:xfrm>
          <a:prstGeom prst="rect">
            <a:avLst/>
          </a:prstGeom>
        </p:spPr>
      </p:pic>
      <p:pic>
        <p:nvPicPr>
          <p:cNvPr id="8" name="Picture 7"/>
          <p:cNvPicPr>
            <a:picLocks noChangeAspect="1"/>
          </p:cNvPicPr>
          <p:nvPr/>
        </p:nvPicPr>
        <p:blipFill>
          <a:blip r:embed="rId3"/>
          <a:stretch>
            <a:fillRect/>
          </a:stretch>
        </p:blipFill>
        <p:spPr>
          <a:xfrm>
            <a:off x="3340728" y="565921"/>
            <a:ext cx="8711131" cy="580108"/>
          </a:xfrm>
          <a:prstGeom prst="rect">
            <a:avLst/>
          </a:prstGeom>
        </p:spPr>
      </p:pic>
      <p:pic>
        <p:nvPicPr>
          <p:cNvPr id="14" name="Picture 13"/>
          <p:cNvPicPr>
            <a:picLocks noChangeAspect="1"/>
          </p:cNvPicPr>
          <p:nvPr/>
        </p:nvPicPr>
        <p:blipFill>
          <a:blip r:embed="rId4"/>
          <a:stretch>
            <a:fillRect/>
          </a:stretch>
        </p:blipFill>
        <p:spPr>
          <a:xfrm>
            <a:off x="4448917" y="3544077"/>
            <a:ext cx="4638675" cy="2819400"/>
          </a:xfrm>
          <a:prstGeom prst="rect">
            <a:avLst/>
          </a:prstGeom>
        </p:spPr>
      </p:pic>
      <p:pic>
        <p:nvPicPr>
          <p:cNvPr id="15" name="Picture 14"/>
          <p:cNvPicPr>
            <a:picLocks noChangeAspect="1"/>
          </p:cNvPicPr>
          <p:nvPr/>
        </p:nvPicPr>
        <p:blipFill>
          <a:blip r:embed="rId5"/>
          <a:stretch>
            <a:fillRect/>
          </a:stretch>
        </p:blipFill>
        <p:spPr>
          <a:xfrm>
            <a:off x="196561" y="1201665"/>
            <a:ext cx="4467225" cy="2781300"/>
          </a:xfrm>
          <a:prstGeom prst="rect">
            <a:avLst/>
          </a:prstGeom>
        </p:spPr>
      </p:pic>
      <p:pic>
        <p:nvPicPr>
          <p:cNvPr id="16" name="Picture 15"/>
          <p:cNvPicPr>
            <a:picLocks noChangeAspect="1"/>
          </p:cNvPicPr>
          <p:nvPr/>
        </p:nvPicPr>
        <p:blipFill>
          <a:blip r:embed="rId6"/>
          <a:stretch>
            <a:fillRect/>
          </a:stretch>
        </p:blipFill>
        <p:spPr>
          <a:xfrm>
            <a:off x="8432359" y="1277865"/>
            <a:ext cx="3619500" cy="2628900"/>
          </a:xfrm>
          <a:prstGeom prst="rect">
            <a:avLst/>
          </a:prstGeom>
        </p:spPr>
      </p:pic>
    </p:spTree>
    <p:extLst>
      <p:ext uri="{BB962C8B-B14F-4D97-AF65-F5344CB8AC3E}">
        <p14:creationId xmlns:p14="http://schemas.microsoft.com/office/powerpoint/2010/main" val="288152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0FF1F505-973F-4418-90B5-A5A720AF2962}"/>
              </a:ext>
            </a:extLst>
          </p:cNvPr>
          <p:cNvSpPr/>
          <p:nvPr/>
        </p:nvSpPr>
        <p:spPr>
          <a:xfrm>
            <a:off x="6555957" y="362575"/>
            <a:ext cx="5322190" cy="995445"/>
          </a:xfrm>
          <a:prstGeom prst="wedgeRoundRectCallout">
            <a:avLst>
              <a:gd name="adj1" fmla="val -43329"/>
              <a:gd name="adj2" fmla="val 70811"/>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dirty="0">
                <a:solidFill>
                  <a:schemeClr val="bg1"/>
                </a:solidFill>
              </a:rPr>
              <a:t>What kind of charity event should we organize?</a:t>
            </a:r>
          </a:p>
        </p:txBody>
      </p:sp>
      <p:sp>
        <p:nvSpPr>
          <p:cNvPr id="7" name="Speech Bubble: Rectangle with Corners Rounded 6">
            <a:extLst>
              <a:ext uri="{FF2B5EF4-FFF2-40B4-BE49-F238E27FC236}">
                <a16:creationId xmlns:a16="http://schemas.microsoft.com/office/drawing/2014/main" id="{EACCDDF2-8542-4CCE-9E21-3DD003F94502}"/>
              </a:ext>
            </a:extLst>
          </p:cNvPr>
          <p:cNvSpPr/>
          <p:nvPr/>
        </p:nvSpPr>
        <p:spPr>
          <a:xfrm>
            <a:off x="8229601" y="1561375"/>
            <a:ext cx="3748134" cy="571876"/>
          </a:xfrm>
          <a:prstGeom prst="wedgeRoundRectCallout">
            <a:avLst>
              <a:gd name="adj1" fmla="val 49155"/>
              <a:gd name="adj2" fmla="val 76993"/>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2800" dirty="0">
                <a:solidFill>
                  <a:schemeClr val="bg1"/>
                </a:solidFill>
              </a:rPr>
              <a:t>Let's have a Craft Fair.</a:t>
            </a:r>
          </a:p>
        </p:txBody>
      </p:sp>
      <p:sp>
        <p:nvSpPr>
          <p:cNvPr id="19" name="TextBox 18"/>
          <p:cNvSpPr txBox="1"/>
          <p:nvPr/>
        </p:nvSpPr>
        <p:spPr>
          <a:xfrm>
            <a:off x="1146815" y="547543"/>
            <a:ext cx="3311236" cy="646331"/>
          </a:xfrm>
          <a:prstGeom prst="rect">
            <a:avLst/>
          </a:prstGeom>
          <a:noFill/>
        </p:spPr>
        <p:txBody>
          <a:bodyPr wrap="square" rtlCol="0">
            <a:spAutoFit/>
          </a:bodyPr>
          <a:lstStyle/>
          <a:p>
            <a:pPr algn="ctr"/>
            <a:r>
              <a:rPr lang="en-US" sz="3600" b="1" dirty="0">
                <a:solidFill>
                  <a:srgbClr val="0070C0"/>
                </a:solidFill>
              </a:rPr>
              <a:t>Do the same</a:t>
            </a:r>
          </a:p>
        </p:txBody>
      </p:sp>
      <p:sp>
        <p:nvSpPr>
          <p:cNvPr id="21" name="Speech Bubble: Rectangle with Corners Rounded 5">
            <a:extLst>
              <a:ext uri="{FF2B5EF4-FFF2-40B4-BE49-F238E27FC236}">
                <a16:creationId xmlns:a16="http://schemas.microsoft.com/office/drawing/2014/main" id="{0FF1F505-973F-4418-90B5-A5A720AF2962}"/>
              </a:ext>
            </a:extLst>
          </p:cNvPr>
          <p:cNvSpPr/>
          <p:nvPr/>
        </p:nvSpPr>
        <p:spPr>
          <a:xfrm>
            <a:off x="7251826" y="2336606"/>
            <a:ext cx="4522438" cy="584762"/>
          </a:xfrm>
          <a:prstGeom prst="wedgeRoundRectCallout">
            <a:avLst>
              <a:gd name="adj1" fmla="val -42819"/>
              <a:gd name="adj2" fmla="val 80815"/>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dirty="0">
                <a:solidFill>
                  <a:schemeClr val="bg1"/>
                </a:solidFill>
              </a:rPr>
              <a:t>Do we need any volunteers?</a:t>
            </a:r>
          </a:p>
        </p:txBody>
      </p:sp>
      <p:sp>
        <p:nvSpPr>
          <p:cNvPr id="22" name="Speech Bubble: Rectangle with Corners Rounded 6">
            <a:extLst>
              <a:ext uri="{FF2B5EF4-FFF2-40B4-BE49-F238E27FC236}">
                <a16:creationId xmlns:a16="http://schemas.microsoft.com/office/drawing/2014/main" id="{EACCDDF2-8542-4CCE-9E21-3DD003F94502}"/>
              </a:ext>
            </a:extLst>
          </p:cNvPr>
          <p:cNvSpPr/>
          <p:nvPr/>
        </p:nvSpPr>
        <p:spPr>
          <a:xfrm>
            <a:off x="8102854" y="3190553"/>
            <a:ext cx="3856775" cy="1015737"/>
          </a:xfrm>
          <a:prstGeom prst="wedgeRoundRectCallout">
            <a:avLst>
              <a:gd name="adj1" fmla="val 48686"/>
              <a:gd name="adj2" fmla="val 67189"/>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2800" dirty="0">
                <a:solidFill>
                  <a:schemeClr val="bg1"/>
                </a:solidFill>
              </a:rPr>
              <a:t>Yes, we need people to make arts and crafts.</a:t>
            </a:r>
          </a:p>
        </p:txBody>
      </p:sp>
      <p:graphicFrame>
        <p:nvGraphicFramePr>
          <p:cNvPr id="8" name="Table 7"/>
          <p:cNvGraphicFramePr>
            <a:graphicFrameLocks noGrp="1"/>
          </p:cNvGraphicFramePr>
          <p:nvPr>
            <p:extLst>
              <p:ext uri="{D42A27DB-BD31-4B8C-83A1-F6EECF244321}">
                <p14:modId xmlns:p14="http://schemas.microsoft.com/office/powerpoint/2010/main" val="3890595703"/>
              </p:ext>
            </p:extLst>
          </p:nvPr>
        </p:nvGraphicFramePr>
        <p:xfrm>
          <a:off x="179447" y="1418250"/>
          <a:ext cx="5378133" cy="4926565"/>
        </p:xfrm>
        <a:graphic>
          <a:graphicData uri="http://schemas.openxmlformats.org/drawingml/2006/table">
            <a:tbl>
              <a:tblPr firstRow="1" bandRow="1">
                <a:tableStyleId>{5C22544A-7EE6-4342-B048-85BDC9FD1C3A}</a:tableStyleId>
              </a:tblPr>
              <a:tblGrid>
                <a:gridCol w="1792711">
                  <a:extLst>
                    <a:ext uri="{9D8B030D-6E8A-4147-A177-3AD203B41FA5}">
                      <a16:colId xmlns:a16="http://schemas.microsoft.com/office/drawing/2014/main" val="20000"/>
                    </a:ext>
                  </a:extLst>
                </a:gridCol>
                <a:gridCol w="1792711">
                  <a:extLst>
                    <a:ext uri="{9D8B030D-6E8A-4147-A177-3AD203B41FA5}">
                      <a16:colId xmlns:a16="http://schemas.microsoft.com/office/drawing/2014/main" val="20001"/>
                    </a:ext>
                  </a:extLst>
                </a:gridCol>
                <a:gridCol w="1792711">
                  <a:extLst>
                    <a:ext uri="{9D8B030D-6E8A-4147-A177-3AD203B41FA5}">
                      <a16:colId xmlns:a16="http://schemas.microsoft.com/office/drawing/2014/main" val="20002"/>
                    </a:ext>
                  </a:extLst>
                </a:gridCol>
              </a:tblGrid>
              <a:tr h="703795">
                <a:tc>
                  <a:txBody>
                    <a:bodyPr/>
                    <a:lstStyle/>
                    <a:p>
                      <a:r>
                        <a:rPr lang="en-US" sz="2000" dirty="0"/>
                        <a:t>Fun Run </a:t>
                      </a:r>
                    </a:p>
                  </a:txBody>
                  <a:tcPr/>
                </a:tc>
                <a:tc>
                  <a:txBody>
                    <a:bodyPr/>
                    <a:lstStyle/>
                    <a:p>
                      <a:r>
                        <a:rPr lang="en-US" sz="2000" dirty="0"/>
                        <a:t>Sell drinks</a:t>
                      </a:r>
                    </a:p>
                  </a:txBody>
                  <a:tcPr/>
                </a:tc>
                <a:tc>
                  <a:txBody>
                    <a:bodyPr/>
                    <a:lstStyle/>
                    <a:p>
                      <a:r>
                        <a:rPr lang="en-US" sz="2000" dirty="0"/>
                        <a:t>“Run for Fun”</a:t>
                      </a:r>
                    </a:p>
                  </a:txBody>
                  <a:tcPr/>
                </a:tc>
                <a:extLst>
                  <a:ext uri="{0D108BD9-81ED-4DB2-BD59-A6C34878D82A}">
                    <a16:rowId xmlns:a16="http://schemas.microsoft.com/office/drawing/2014/main" val="10000"/>
                  </a:ext>
                </a:extLst>
              </a:tr>
              <a:tr h="703795">
                <a:tc>
                  <a:txBody>
                    <a:bodyPr/>
                    <a:lstStyle/>
                    <a:p>
                      <a:r>
                        <a:rPr lang="en-US" sz="2000" dirty="0"/>
                        <a:t>Craft Fair</a:t>
                      </a:r>
                    </a:p>
                  </a:txBody>
                  <a:tcPr/>
                </a:tc>
                <a:tc>
                  <a:txBody>
                    <a:bodyPr/>
                    <a:lstStyle/>
                    <a:p>
                      <a:r>
                        <a:rPr lang="en-US" sz="2000" dirty="0"/>
                        <a:t>Make arts and crafts</a:t>
                      </a:r>
                    </a:p>
                  </a:txBody>
                  <a:tcPr/>
                </a:tc>
                <a:tc>
                  <a:txBody>
                    <a:bodyPr/>
                    <a:lstStyle/>
                    <a:p>
                      <a:r>
                        <a:rPr lang="en-US" sz="2000" dirty="0"/>
                        <a:t>“Help your Community”</a:t>
                      </a:r>
                    </a:p>
                  </a:txBody>
                  <a:tcPr/>
                </a:tc>
                <a:extLst>
                  <a:ext uri="{0D108BD9-81ED-4DB2-BD59-A6C34878D82A}">
                    <a16:rowId xmlns:a16="http://schemas.microsoft.com/office/drawing/2014/main" val="10001"/>
                  </a:ext>
                </a:extLst>
              </a:tr>
              <a:tr h="703795">
                <a:tc>
                  <a:txBody>
                    <a:bodyPr/>
                    <a:lstStyle/>
                    <a:p>
                      <a:r>
                        <a:rPr lang="en-US" sz="2000" dirty="0"/>
                        <a:t>Talent Show </a:t>
                      </a:r>
                    </a:p>
                  </a:txBody>
                  <a:tcPr/>
                </a:tc>
                <a:tc>
                  <a:txBody>
                    <a:bodyPr/>
                    <a:lstStyle/>
                    <a:p>
                      <a:r>
                        <a:rPr lang="en-US" sz="2000" dirty="0"/>
                        <a:t>Take photos</a:t>
                      </a:r>
                    </a:p>
                  </a:txBody>
                  <a:tcPr/>
                </a:tc>
                <a:tc>
                  <a:txBody>
                    <a:bodyPr/>
                    <a:lstStyle/>
                    <a:p>
                      <a:r>
                        <a:rPr lang="en-US" sz="2000" dirty="0"/>
                        <a:t>“Sing for the Children”</a:t>
                      </a:r>
                    </a:p>
                  </a:txBody>
                  <a:tcPr/>
                </a:tc>
                <a:extLst>
                  <a:ext uri="{0D108BD9-81ED-4DB2-BD59-A6C34878D82A}">
                    <a16:rowId xmlns:a16="http://schemas.microsoft.com/office/drawing/2014/main" val="10002"/>
                  </a:ext>
                </a:extLst>
              </a:tr>
              <a:tr h="703795">
                <a:tc>
                  <a:txBody>
                    <a:bodyPr/>
                    <a:lstStyle/>
                    <a:p>
                      <a:r>
                        <a:rPr lang="en-US" sz="2000" dirty="0"/>
                        <a:t>Book Fair </a:t>
                      </a:r>
                    </a:p>
                  </a:txBody>
                  <a:tcPr/>
                </a:tc>
                <a:tc>
                  <a:txBody>
                    <a:bodyPr/>
                    <a:lstStyle/>
                    <a:p>
                      <a:r>
                        <a:rPr lang="en-US" sz="2000" dirty="0"/>
                        <a:t>Sell T-shirts</a:t>
                      </a:r>
                    </a:p>
                  </a:txBody>
                  <a:tcPr/>
                </a:tc>
                <a:tc>
                  <a:txBody>
                    <a:bodyPr/>
                    <a:lstStyle/>
                    <a:p>
                      <a:r>
                        <a:rPr lang="en-US" sz="2000" dirty="0"/>
                        <a:t>“Read and Help”</a:t>
                      </a:r>
                    </a:p>
                  </a:txBody>
                  <a:tcPr/>
                </a:tc>
                <a:extLst>
                  <a:ext uri="{0D108BD9-81ED-4DB2-BD59-A6C34878D82A}">
                    <a16:rowId xmlns:a16="http://schemas.microsoft.com/office/drawing/2014/main" val="10003"/>
                  </a:ext>
                </a:extLst>
              </a:tr>
              <a:tr h="703795">
                <a:tc>
                  <a:txBody>
                    <a:bodyPr/>
                    <a:lstStyle/>
                    <a:p>
                      <a:r>
                        <a:rPr lang="en-US" sz="2000" dirty="0"/>
                        <a:t>Bake Sale </a:t>
                      </a:r>
                    </a:p>
                  </a:txBody>
                  <a:tcPr/>
                </a:tc>
                <a:tc>
                  <a:txBody>
                    <a:bodyPr/>
                    <a:lstStyle/>
                    <a:p>
                      <a:r>
                        <a:rPr lang="en-US" sz="2000" dirty="0"/>
                        <a:t>Sell cupcakes</a:t>
                      </a:r>
                    </a:p>
                  </a:txBody>
                  <a:tcPr/>
                </a:tc>
                <a:tc>
                  <a:txBody>
                    <a:bodyPr/>
                    <a:lstStyle/>
                    <a:p>
                      <a:r>
                        <a:rPr lang="en-US" sz="2000" dirty="0"/>
                        <a:t>“Bake Sale for Children Day”</a:t>
                      </a:r>
                    </a:p>
                  </a:txBody>
                  <a:tcPr/>
                </a:tc>
                <a:extLst>
                  <a:ext uri="{0D108BD9-81ED-4DB2-BD59-A6C34878D82A}">
                    <a16:rowId xmlns:a16="http://schemas.microsoft.com/office/drawing/2014/main" val="10004"/>
                  </a:ext>
                </a:extLst>
              </a:tr>
              <a:tr h="703795">
                <a:tc>
                  <a:txBody>
                    <a:bodyPr/>
                    <a:lstStyle/>
                    <a:p>
                      <a:r>
                        <a:rPr lang="en-US" sz="2000" dirty="0"/>
                        <a:t>Art Show </a:t>
                      </a:r>
                    </a:p>
                  </a:txBody>
                  <a:tcPr/>
                </a:tc>
                <a:tc>
                  <a:txBody>
                    <a:bodyPr/>
                    <a:lstStyle/>
                    <a:p>
                      <a:r>
                        <a:rPr lang="en-US" sz="2000" dirty="0"/>
                        <a:t>Sell paintings</a:t>
                      </a:r>
                    </a:p>
                  </a:txBody>
                  <a:tcPr/>
                </a:tc>
                <a:tc>
                  <a:txBody>
                    <a:bodyPr/>
                    <a:lstStyle/>
                    <a:p>
                      <a:r>
                        <a:rPr lang="en-US" sz="2000" dirty="0"/>
                        <a:t>“Pain for the Poor!”</a:t>
                      </a:r>
                    </a:p>
                  </a:txBody>
                  <a:tcPr/>
                </a:tc>
                <a:extLst>
                  <a:ext uri="{0D108BD9-81ED-4DB2-BD59-A6C34878D82A}">
                    <a16:rowId xmlns:a16="http://schemas.microsoft.com/office/drawing/2014/main" val="10005"/>
                  </a:ext>
                </a:extLst>
              </a:tr>
              <a:tr h="703795">
                <a:tc>
                  <a:txBody>
                    <a:bodyPr/>
                    <a:lstStyle/>
                    <a:p>
                      <a:r>
                        <a:rPr lang="en-US" sz="2000" dirty="0"/>
                        <a:t>Car Wash </a:t>
                      </a:r>
                    </a:p>
                  </a:txBody>
                  <a:tcPr/>
                </a:tc>
                <a:tc>
                  <a:txBody>
                    <a:bodyPr/>
                    <a:lstStyle/>
                    <a:p>
                      <a:r>
                        <a:rPr lang="en-US" sz="2000" dirty="0"/>
                        <a:t>Wash cars</a:t>
                      </a:r>
                    </a:p>
                  </a:txBody>
                  <a:tcPr/>
                </a:tc>
                <a:tc>
                  <a:txBody>
                    <a:bodyPr/>
                    <a:lstStyle/>
                    <a:p>
                      <a:r>
                        <a:rPr lang="en-US" sz="2000" dirty="0"/>
                        <a:t>“Bubble Time for Charity”</a:t>
                      </a:r>
                    </a:p>
                  </a:txBody>
                  <a:tcPr/>
                </a:tc>
                <a:extLst>
                  <a:ext uri="{0D108BD9-81ED-4DB2-BD59-A6C34878D82A}">
                    <a16:rowId xmlns:a16="http://schemas.microsoft.com/office/drawing/2014/main" val="10006"/>
                  </a:ext>
                </a:extLst>
              </a:tr>
            </a:tbl>
          </a:graphicData>
        </a:graphic>
      </p:graphicFrame>
      <p:sp>
        <p:nvSpPr>
          <p:cNvPr id="16" name="Rounded Rectangular Callout 15"/>
          <p:cNvSpPr/>
          <p:nvPr/>
        </p:nvSpPr>
        <p:spPr>
          <a:xfrm>
            <a:off x="5990692" y="4486539"/>
            <a:ext cx="5887455" cy="607048"/>
          </a:xfrm>
          <a:prstGeom prst="wedgeRoundRectCallout">
            <a:avLst>
              <a:gd name="adj1" fmla="val 1154"/>
              <a:gd name="adj2" fmla="val 72501"/>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dirty="0"/>
              <a:t>What should we call our Craft Fair? </a:t>
            </a:r>
          </a:p>
        </p:txBody>
      </p:sp>
      <p:sp>
        <p:nvSpPr>
          <p:cNvPr id="17" name="Rounded Rectangular Callout 16"/>
          <p:cNvSpPr/>
          <p:nvPr/>
        </p:nvSpPr>
        <p:spPr>
          <a:xfrm>
            <a:off x="5990692" y="5459680"/>
            <a:ext cx="5887455" cy="634625"/>
          </a:xfrm>
          <a:prstGeom prst="wedgeRoundRectCallout">
            <a:avLst>
              <a:gd name="adj1" fmla="val -2171"/>
              <a:gd name="adj2" fmla="val 85325"/>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800" dirty="0"/>
              <a:t>How about “ Help your Community”?</a:t>
            </a:r>
          </a:p>
        </p:txBody>
      </p:sp>
      <p:sp>
        <p:nvSpPr>
          <p:cNvPr id="18" name="Rectangle 17"/>
          <p:cNvSpPr/>
          <p:nvPr/>
        </p:nvSpPr>
        <p:spPr>
          <a:xfrm>
            <a:off x="199176" y="2133251"/>
            <a:ext cx="5314384" cy="62805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43871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6"/>
                                        </p:tgtEl>
                                      </p:cBhvr>
                                    </p:animEffect>
                                    <p:animScale>
                                      <p:cBhvr>
                                        <p:cTn id="11" dur="250" autoRev="1" fill="hold"/>
                                        <p:tgtEl>
                                          <p:spTgt spid="6"/>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7"/>
                                        </p:tgtEl>
                                        <p:attrNameLst>
                                          <p:attrName>r</p:attrName>
                                        </p:attrNameLst>
                                      </p:cBhvr>
                                    </p:animRot>
                                    <p:animRot by="-240000">
                                      <p:cBhvr>
                                        <p:cTn id="16" dur="200" fill="hold">
                                          <p:stCondLst>
                                            <p:cond delay="200"/>
                                          </p:stCondLst>
                                        </p:cTn>
                                        <p:tgtEl>
                                          <p:spTgt spid="7"/>
                                        </p:tgtEl>
                                        <p:attrNameLst>
                                          <p:attrName>r</p:attrName>
                                        </p:attrNameLst>
                                      </p:cBhvr>
                                    </p:animRot>
                                    <p:animRot by="240000">
                                      <p:cBhvr>
                                        <p:cTn id="17" dur="200" fill="hold">
                                          <p:stCondLst>
                                            <p:cond delay="400"/>
                                          </p:stCondLst>
                                        </p:cTn>
                                        <p:tgtEl>
                                          <p:spTgt spid="7"/>
                                        </p:tgtEl>
                                        <p:attrNameLst>
                                          <p:attrName>r</p:attrName>
                                        </p:attrNameLst>
                                      </p:cBhvr>
                                    </p:animRot>
                                    <p:animRot by="-240000">
                                      <p:cBhvr>
                                        <p:cTn id="18" dur="200" fill="hold">
                                          <p:stCondLst>
                                            <p:cond delay="600"/>
                                          </p:stCondLst>
                                        </p:cTn>
                                        <p:tgtEl>
                                          <p:spTgt spid="7"/>
                                        </p:tgtEl>
                                        <p:attrNameLst>
                                          <p:attrName>r</p:attrName>
                                        </p:attrNameLst>
                                      </p:cBhvr>
                                    </p:animRot>
                                    <p:animRot by="120000">
                                      <p:cBhvr>
                                        <p:cTn id="19" dur="200" fill="hold">
                                          <p:stCondLst>
                                            <p:cond delay="800"/>
                                          </p:stCondLst>
                                        </p:cTn>
                                        <p:tgtEl>
                                          <p:spTgt spid="7"/>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21"/>
                                        </p:tgtEl>
                                      </p:cBhvr>
                                    </p:animEffect>
                                    <p:animScale>
                                      <p:cBhvr>
                                        <p:cTn id="24" dur="250" autoRev="1" fill="hold"/>
                                        <p:tgtEl>
                                          <p:spTgt spid="21"/>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32" presetClass="emph" presetSubtype="0" fill="hold" grpId="0" nodeType="clickEffect">
                                  <p:stCondLst>
                                    <p:cond delay="0"/>
                                  </p:stCondLst>
                                  <p:childTnLst>
                                    <p:animRot by="120000">
                                      <p:cBhvr>
                                        <p:cTn id="28" dur="100" fill="hold">
                                          <p:stCondLst>
                                            <p:cond delay="0"/>
                                          </p:stCondLst>
                                        </p:cTn>
                                        <p:tgtEl>
                                          <p:spTgt spid="22"/>
                                        </p:tgtEl>
                                        <p:attrNameLst>
                                          <p:attrName>r</p:attrName>
                                        </p:attrNameLst>
                                      </p:cBhvr>
                                    </p:animRot>
                                    <p:animRot by="-240000">
                                      <p:cBhvr>
                                        <p:cTn id="29" dur="200" fill="hold">
                                          <p:stCondLst>
                                            <p:cond delay="200"/>
                                          </p:stCondLst>
                                        </p:cTn>
                                        <p:tgtEl>
                                          <p:spTgt spid="22"/>
                                        </p:tgtEl>
                                        <p:attrNameLst>
                                          <p:attrName>r</p:attrName>
                                        </p:attrNameLst>
                                      </p:cBhvr>
                                    </p:animRot>
                                    <p:animRot by="240000">
                                      <p:cBhvr>
                                        <p:cTn id="30" dur="200" fill="hold">
                                          <p:stCondLst>
                                            <p:cond delay="400"/>
                                          </p:stCondLst>
                                        </p:cTn>
                                        <p:tgtEl>
                                          <p:spTgt spid="22"/>
                                        </p:tgtEl>
                                        <p:attrNameLst>
                                          <p:attrName>r</p:attrName>
                                        </p:attrNameLst>
                                      </p:cBhvr>
                                    </p:animRot>
                                    <p:animRot by="-240000">
                                      <p:cBhvr>
                                        <p:cTn id="31" dur="200" fill="hold">
                                          <p:stCondLst>
                                            <p:cond delay="600"/>
                                          </p:stCondLst>
                                        </p:cTn>
                                        <p:tgtEl>
                                          <p:spTgt spid="22"/>
                                        </p:tgtEl>
                                        <p:attrNameLst>
                                          <p:attrName>r</p:attrName>
                                        </p:attrNameLst>
                                      </p:cBhvr>
                                    </p:animRot>
                                    <p:animRot by="120000">
                                      <p:cBhvr>
                                        <p:cTn id="32" dur="200" fill="hold">
                                          <p:stCondLst>
                                            <p:cond delay="800"/>
                                          </p:stCondLst>
                                        </p:cTn>
                                        <p:tgtEl>
                                          <p:spTgt spid="22"/>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grpId="0" nodeType="clickEffect">
                                  <p:stCondLst>
                                    <p:cond delay="0"/>
                                  </p:stCondLst>
                                  <p:childTnLst>
                                    <p:animEffect transition="out" filter="fade">
                                      <p:cBhvr>
                                        <p:cTn id="36" dur="500" tmFilter="0, 0; .2, .5; .8, .5; 1, 0"/>
                                        <p:tgtEl>
                                          <p:spTgt spid="16"/>
                                        </p:tgtEl>
                                      </p:cBhvr>
                                    </p:animEffect>
                                    <p:animScale>
                                      <p:cBhvr>
                                        <p:cTn id="37" dur="250" autoRev="1" fill="hold"/>
                                        <p:tgtEl>
                                          <p:spTgt spid="16"/>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32" presetClass="emph" presetSubtype="0" fill="hold" grpId="0" nodeType="clickEffect">
                                  <p:stCondLst>
                                    <p:cond delay="0"/>
                                  </p:stCondLst>
                                  <p:childTnLst>
                                    <p:animRot by="120000">
                                      <p:cBhvr>
                                        <p:cTn id="41" dur="100" fill="hold">
                                          <p:stCondLst>
                                            <p:cond delay="0"/>
                                          </p:stCondLst>
                                        </p:cTn>
                                        <p:tgtEl>
                                          <p:spTgt spid="17"/>
                                        </p:tgtEl>
                                        <p:attrNameLst>
                                          <p:attrName>r</p:attrName>
                                        </p:attrNameLst>
                                      </p:cBhvr>
                                    </p:animRot>
                                    <p:animRot by="-240000">
                                      <p:cBhvr>
                                        <p:cTn id="42" dur="200" fill="hold">
                                          <p:stCondLst>
                                            <p:cond delay="200"/>
                                          </p:stCondLst>
                                        </p:cTn>
                                        <p:tgtEl>
                                          <p:spTgt spid="17"/>
                                        </p:tgtEl>
                                        <p:attrNameLst>
                                          <p:attrName>r</p:attrName>
                                        </p:attrNameLst>
                                      </p:cBhvr>
                                    </p:animRot>
                                    <p:animRot by="240000">
                                      <p:cBhvr>
                                        <p:cTn id="43" dur="200" fill="hold">
                                          <p:stCondLst>
                                            <p:cond delay="400"/>
                                          </p:stCondLst>
                                        </p:cTn>
                                        <p:tgtEl>
                                          <p:spTgt spid="17"/>
                                        </p:tgtEl>
                                        <p:attrNameLst>
                                          <p:attrName>r</p:attrName>
                                        </p:attrNameLst>
                                      </p:cBhvr>
                                    </p:animRot>
                                    <p:animRot by="-240000">
                                      <p:cBhvr>
                                        <p:cTn id="44" dur="200" fill="hold">
                                          <p:stCondLst>
                                            <p:cond delay="600"/>
                                          </p:stCondLst>
                                        </p:cTn>
                                        <p:tgtEl>
                                          <p:spTgt spid="17"/>
                                        </p:tgtEl>
                                        <p:attrNameLst>
                                          <p:attrName>r</p:attrName>
                                        </p:attrNameLst>
                                      </p:cBhvr>
                                    </p:animRot>
                                    <p:animRot by="120000">
                                      <p:cBhvr>
                                        <p:cTn id="45"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9" grpId="0"/>
      <p:bldP spid="21" grpId="0" animBg="1"/>
      <p:bldP spid="22" grpId="0" animBg="1"/>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0FF1F505-973F-4418-90B5-A5A720AF2962}"/>
              </a:ext>
            </a:extLst>
          </p:cNvPr>
          <p:cNvSpPr/>
          <p:nvPr/>
        </p:nvSpPr>
        <p:spPr>
          <a:xfrm>
            <a:off x="6555957" y="362575"/>
            <a:ext cx="5322190" cy="995445"/>
          </a:xfrm>
          <a:prstGeom prst="wedgeRoundRectCallout">
            <a:avLst>
              <a:gd name="adj1" fmla="val -43329"/>
              <a:gd name="adj2" fmla="val 70811"/>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dirty="0">
                <a:solidFill>
                  <a:prstClr val="white"/>
                </a:solidFill>
              </a:rPr>
              <a:t>What kind of charity event should we organize?</a:t>
            </a:r>
          </a:p>
        </p:txBody>
      </p:sp>
      <p:sp>
        <p:nvSpPr>
          <p:cNvPr id="7" name="Speech Bubble: Rectangle with Corners Rounded 6">
            <a:extLst>
              <a:ext uri="{FF2B5EF4-FFF2-40B4-BE49-F238E27FC236}">
                <a16:creationId xmlns:a16="http://schemas.microsoft.com/office/drawing/2014/main" id="{EACCDDF2-8542-4CCE-9E21-3DD003F94502}"/>
              </a:ext>
            </a:extLst>
          </p:cNvPr>
          <p:cNvSpPr/>
          <p:nvPr/>
        </p:nvSpPr>
        <p:spPr>
          <a:xfrm>
            <a:off x="8003266" y="1638269"/>
            <a:ext cx="3874881" cy="632384"/>
          </a:xfrm>
          <a:prstGeom prst="wedgeRoundRectCallout">
            <a:avLst>
              <a:gd name="adj1" fmla="val 49155"/>
              <a:gd name="adj2" fmla="val 76993"/>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2800" dirty="0">
                <a:solidFill>
                  <a:prstClr val="white"/>
                </a:solidFill>
              </a:rPr>
              <a:t>Let's have a Talent Show.</a:t>
            </a:r>
          </a:p>
        </p:txBody>
      </p:sp>
      <p:sp>
        <p:nvSpPr>
          <p:cNvPr id="19" name="TextBox 18"/>
          <p:cNvSpPr txBox="1"/>
          <p:nvPr/>
        </p:nvSpPr>
        <p:spPr>
          <a:xfrm>
            <a:off x="1146815" y="547543"/>
            <a:ext cx="3311236" cy="646331"/>
          </a:xfrm>
          <a:prstGeom prst="rect">
            <a:avLst/>
          </a:prstGeom>
          <a:noFill/>
        </p:spPr>
        <p:txBody>
          <a:bodyPr wrap="square" rtlCol="0">
            <a:spAutoFit/>
          </a:bodyPr>
          <a:lstStyle/>
          <a:p>
            <a:pPr algn="ctr"/>
            <a:r>
              <a:rPr lang="en-US" sz="3600" b="1" dirty="0">
                <a:solidFill>
                  <a:srgbClr val="0070C0"/>
                </a:solidFill>
              </a:rPr>
              <a:t>Do the same</a:t>
            </a:r>
          </a:p>
        </p:txBody>
      </p:sp>
      <p:sp>
        <p:nvSpPr>
          <p:cNvPr id="21" name="Speech Bubble: Rectangle with Corners Rounded 5">
            <a:extLst>
              <a:ext uri="{FF2B5EF4-FFF2-40B4-BE49-F238E27FC236}">
                <a16:creationId xmlns:a16="http://schemas.microsoft.com/office/drawing/2014/main" id="{0FF1F505-973F-4418-90B5-A5A720AF2962}"/>
              </a:ext>
            </a:extLst>
          </p:cNvPr>
          <p:cNvSpPr/>
          <p:nvPr/>
        </p:nvSpPr>
        <p:spPr>
          <a:xfrm>
            <a:off x="7355709" y="2581458"/>
            <a:ext cx="4522438" cy="669144"/>
          </a:xfrm>
          <a:prstGeom prst="wedgeRoundRectCallout">
            <a:avLst>
              <a:gd name="adj1" fmla="val -42819"/>
              <a:gd name="adj2" fmla="val 80815"/>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dirty="0">
                <a:solidFill>
                  <a:prstClr val="white"/>
                </a:solidFill>
              </a:rPr>
              <a:t>Do we need any volunteers?</a:t>
            </a:r>
          </a:p>
        </p:txBody>
      </p:sp>
      <p:sp>
        <p:nvSpPr>
          <p:cNvPr id="22" name="Speech Bubble: Rectangle with Corners Rounded 6">
            <a:extLst>
              <a:ext uri="{FF2B5EF4-FFF2-40B4-BE49-F238E27FC236}">
                <a16:creationId xmlns:a16="http://schemas.microsoft.com/office/drawing/2014/main" id="{EACCDDF2-8542-4CCE-9E21-3DD003F94502}"/>
              </a:ext>
            </a:extLst>
          </p:cNvPr>
          <p:cNvSpPr/>
          <p:nvPr/>
        </p:nvSpPr>
        <p:spPr>
          <a:xfrm>
            <a:off x="6156356" y="3616695"/>
            <a:ext cx="5721791" cy="675439"/>
          </a:xfrm>
          <a:prstGeom prst="wedgeRoundRectCallout">
            <a:avLst>
              <a:gd name="adj1" fmla="val 48686"/>
              <a:gd name="adj2" fmla="val 67189"/>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2800" dirty="0">
                <a:solidFill>
                  <a:prstClr val="white"/>
                </a:solidFill>
              </a:rPr>
              <a:t>Yes, we need people to take photos.</a:t>
            </a:r>
          </a:p>
        </p:txBody>
      </p:sp>
      <p:graphicFrame>
        <p:nvGraphicFramePr>
          <p:cNvPr id="8" name="Table 7"/>
          <p:cNvGraphicFramePr>
            <a:graphicFrameLocks noGrp="1"/>
          </p:cNvGraphicFramePr>
          <p:nvPr/>
        </p:nvGraphicFramePr>
        <p:xfrm>
          <a:off x="179447" y="1418250"/>
          <a:ext cx="5378133" cy="4926565"/>
        </p:xfrm>
        <a:graphic>
          <a:graphicData uri="http://schemas.openxmlformats.org/drawingml/2006/table">
            <a:tbl>
              <a:tblPr firstRow="1" bandRow="1">
                <a:tableStyleId>{5C22544A-7EE6-4342-B048-85BDC9FD1C3A}</a:tableStyleId>
              </a:tblPr>
              <a:tblGrid>
                <a:gridCol w="1792711">
                  <a:extLst>
                    <a:ext uri="{9D8B030D-6E8A-4147-A177-3AD203B41FA5}">
                      <a16:colId xmlns:a16="http://schemas.microsoft.com/office/drawing/2014/main" val="20000"/>
                    </a:ext>
                  </a:extLst>
                </a:gridCol>
                <a:gridCol w="1792711">
                  <a:extLst>
                    <a:ext uri="{9D8B030D-6E8A-4147-A177-3AD203B41FA5}">
                      <a16:colId xmlns:a16="http://schemas.microsoft.com/office/drawing/2014/main" val="20001"/>
                    </a:ext>
                  </a:extLst>
                </a:gridCol>
                <a:gridCol w="1792711">
                  <a:extLst>
                    <a:ext uri="{9D8B030D-6E8A-4147-A177-3AD203B41FA5}">
                      <a16:colId xmlns:a16="http://schemas.microsoft.com/office/drawing/2014/main" val="20002"/>
                    </a:ext>
                  </a:extLst>
                </a:gridCol>
              </a:tblGrid>
              <a:tr h="703795">
                <a:tc>
                  <a:txBody>
                    <a:bodyPr/>
                    <a:lstStyle/>
                    <a:p>
                      <a:r>
                        <a:rPr lang="en-US" sz="2000" dirty="0"/>
                        <a:t>Fun Run </a:t>
                      </a:r>
                    </a:p>
                  </a:txBody>
                  <a:tcPr/>
                </a:tc>
                <a:tc>
                  <a:txBody>
                    <a:bodyPr/>
                    <a:lstStyle/>
                    <a:p>
                      <a:r>
                        <a:rPr lang="en-US" sz="2000" dirty="0"/>
                        <a:t>Sell drinks</a:t>
                      </a:r>
                    </a:p>
                  </a:txBody>
                  <a:tcPr/>
                </a:tc>
                <a:tc>
                  <a:txBody>
                    <a:bodyPr/>
                    <a:lstStyle/>
                    <a:p>
                      <a:r>
                        <a:rPr lang="en-US" sz="2000" dirty="0"/>
                        <a:t>“Run for Fun”</a:t>
                      </a:r>
                    </a:p>
                  </a:txBody>
                  <a:tcPr/>
                </a:tc>
                <a:extLst>
                  <a:ext uri="{0D108BD9-81ED-4DB2-BD59-A6C34878D82A}">
                    <a16:rowId xmlns:a16="http://schemas.microsoft.com/office/drawing/2014/main" val="10000"/>
                  </a:ext>
                </a:extLst>
              </a:tr>
              <a:tr h="703795">
                <a:tc>
                  <a:txBody>
                    <a:bodyPr/>
                    <a:lstStyle/>
                    <a:p>
                      <a:r>
                        <a:rPr lang="en-US" sz="2000" dirty="0"/>
                        <a:t>Craft Fair</a:t>
                      </a:r>
                    </a:p>
                  </a:txBody>
                  <a:tcPr/>
                </a:tc>
                <a:tc>
                  <a:txBody>
                    <a:bodyPr/>
                    <a:lstStyle/>
                    <a:p>
                      <a:r>
                        <a:rPr lang="en-US" sz="2000" dirty="0"/>
                        <a:t>Make arts and crafts</a:t>
                      </a:r>
                    </a:p>
                  </a:txBody>
                  <a:tcPr/>
                </a:tc>
                <a:tc>
                  <a:txBody>
                    <a:bodyPr/>
                    <a:lstStyle/>
                    <a:p>
                      <a:r>
                        <a:rPr lang="en-US" sz="2000" dirty="0"/>
                        <a:t>“Help your Community”</a:t>
                      </a:r>
                    </a:p>
                  </a:txBody>
                  <a:tcPr/>
                </a:tc>
                <a:extLst>
                  <a:ext uri="{0D108BD9-81ED-4DB2-BD59-A6C34878D82A}">
                    <a16:rowId xmlns:a16="http://schemas.microsoft.com/office/drawing/2014/main" val="10001"/>
                  </a:ext>
                </a:extLst>
              </a:tr>
              <a:tr h="703795">
                <a:tc>
                  <a:txBody>
                    <a:bodyPr/>
                    <a:lstStyle/>
                    <a:p>
                      <a:r>
                        <a:rPr lang="en-US" sz="2000" dirty="0"/>
                        <a:t>Talent Show </a:t>
                      </a:r>
                    </a:p>
                  </a:txBody>
                  <a:tcPr/>
                </a:tc>
                <a:tc>
                  <a:txBody>
                    <a:bodyPr/>
                    <a:lstStyle/>
                    <a:p>
                      <a:r>
                        <a:rPr lang="en-US" sz="2000" dirty="0"/>
                        <a:t>Take photos</a:t>
                      </a:r>
                    </a:p>
                  </a:txBody>
                  <a:tcPr/>
                </a:tc>
                <a:tc>
                  <a:txBody>
                    <a:bodyPr/>
                    <a:lstStyle/>
                    <a:p>
                      <a:r>
                        <a:rPr lang="en-US" sz="2000" dirty="0"/>
                        <a:t>“Sing for the Children”</a:t>
                      </a:r>
                    </a:p>
                  </a:txBody>
                  <a:tcPr/>
                </a:tc>
                <a:extLst>
                  <a:ext uri="{0D108BD9-81ED-4DB2-BD59-A6C34878D82A}">
                    <a16:rowId xmlns:a16="http://schemas.microsoft.com/office/drawing/2014/main" val="10002"/>
                  </a:ext>
                </a:extLst>
              </a:tr>
              <a:tr h="703795">
                <a:tc>
                  <a:txBody>
                    <a:bodyPr/>
                    <a:lstStyle/>
                    <a:p>
                      <a:r>
                        <a:rPr lang="en-US" sz="2000" dirty="0"/>
                        <a:t>Book Fair </a:t>
                      </a:r>
                    </a:p>
                  </a:txBody>
                  <a:tcPr/>
                </a:tc>
                <a:tc>
                  <a:txBody>
                    <a:bodyPr/>
                    <a:lstStyle/>
                    <a:p>
                      <a:r>
                        <a:rPr lang="en-US" sz="2000" dirty="0"/>
                        <a:t>Sell T-shirts</a:t>
                      </a:r>
                    </a:p>
                  </a:txBody>
                  <a:tcPr/>
                </a:tc>
                <a:tc>
                  <a:txBody>
                    <a:bodyPr/>
                    <a:lstStyle/>
                    <a:p>
                      <a:r>
                        <a:rPr lang="en-US" sz="2000" dirty="0"/>
                        <a:t>“Read and Help”</a:t>
                      </a:r>
                    </a:p>
                  </a:txBody>
                  <a:tcPr/>
                </a:tc>
                <a:extLst>
                  <a:ext uri="{0D108BD9-81ED-4DB2-BD59-A6C34878D82A}">
                    <a16:rowId xmlns:a16="http://schemas.microsoft.com/office/drawing/2014/main" val="10003"/>
                  </a:ext>
                </a:extLst>
              </a:tr>
              <a:tr h="703795">
                <a:tc>
                  <a:txBody>
                    <a:bodyPr/>
                    <a:lstStyle/>
                    <a:p>
                      <a:r>
                        <a:rPr lang="en-US" sz="2000" dirty="0"/>
                        <a:t>Bake Sale </a:t>
                      </a:r>
                    </a:p>
                  </a:txBody>
                  <a:tcPr/>
                </a:tc>
                <a:tc>
                  <a:txBody>
                    <a:bodyPr/>
                    <a:lstStyle/>
                    <a:p>
                      <a:r>
                        <a:rPr lang="en-US" sz="2000" dirty="0"/>
                        <a:t>Sell cupcakes</a:t>
                      </a:r>
                    </a:p>
                  </a:txBody>
                  <a:tcPr/>
                </a:tc>
                <a:tc>
                  <a:txBody>
                    <a:bodyPr/>
                    <a:lstStyle/>
                    <a:p>
                      <a:r>
                        <a:rPr lang="en-US" sz="2000" dirty="0"/>
                        <a:t>“Bake Sale for Children Day”</a:t>
                      </a:r>
                    </a:p>
                  </a:txBody>
                  <a:tcPr/>
                </a:tc>
                <a:extLst>
                  <a:ext uri="{0D108BD9-81ED-4DB2-BD59-A6C34878D82A}">
                    <a16:rowId xmlns:a16="http://schemas.microsoft.com/office/drawing/2014/main" val="10004"/>
                  </a:ext>
                </a:extLst>
              </a:tr>
              <a:tr h="703795">
                <a:tc>
                  <a:txBody>
                    <a:bodyPr/>
                    <a:lstStyle/>
                    <a:p>
                      <a:r>
                        <a:rPr lang="en-US" sz="2000" dirty="0"/>
                        <a:t>Art Show </a:t>
                      </a:r>
                    </a:p>
                  </a:txBody>
                  <a:tcPr/>
                </a:tc>
                <a:tc>
                  <a:txBody>
                    <a:bodyPr/>
                    <a:lstStyle/>
                    <a:p>
                      <a:r>
                        <a:rPr lang="en-US" sz="2000" dirty="0"/>
                        <a:t>Sell paintings</a:t>
                      </a:r>
                    </a:p>
                  </a:txBody>
                  <a:tcPr/>
                </a:tc>
                <a:tc>
                  <a:txBody>
                    <a:bodyPr/>
                    <a:lstStyle/>
                    <a:p>
                      <a:r>
                        <a:rPr lang="en-US" sz="2000" dirty="0"/>
                        <a:t>“Pain for the Poor!”</a:t>
                      </a:r>
                    </a:p>
                  </a:txBody>
                  <a:tcPr/>
                </a:tc>
                <a:extLst>
                  <a:ext uri="{0D108BD9-81ED-4DB2-BD59-A6C34878D82A}">
                    <a16:rowId xmlns:a16="http://schemas.microsoft.com/office/drawing/2014/main" val="10005"/>
                  </a:ext>
                </a:extLst>
              </a:tr>
              <a:tr h="703795">
                <a:tc>
                  <a:txBody>
                    <a:bodyPr/>
                    <a:lstStyle/>
                    <a:p>
                      <a:r>
                        <a:rPr lang="en-US" sz="2000" dirty="0"/>
                        <a:t>Car Wash </a:t>
                      </a:r>
                    </a:p>
                  </a:txBody>
                  <a:tcPr/>
                </a:tc>
                <a:tc>
                  <a:txBody>
                    <a:bodyPr/>
                    <a:lstStyle/>
                    <a:p>
                      <a:r>
                        <a:rPr lang="en-US" sz="2000" dirty="0"/>
                        <a:t>Wash cars</a:t>
                      </a:r>
                    </a:p>
                  </a:txBody>
                  <a:tcPr/>
                </a:tc>
                <a:tc>
                  <a:txBody>
                    <a:bodyPr/>
                    <a:lstStyle/>
                    <a:p>
                      <a:r>
                        <a:rPr lang="en-US" sz="2000" dirty="0"/>
                        <a:t>“Bubble Time for Charity”</a:t>
                      </a:r>
                    </a:p>
                  </a:txBody>
                  <a:tcPr/>
                </a:tc>
                <a:extLst>
                  <a:ext uri="{0D108BD9-81ED-4DB2-BD59-A6C34878D82A}">
                    <a16:rowId xmlns:a16="http://schemas.microsoft.com/office/drawing/2014/main" val="10006"/>
                  </a:ext>
                </a:extLst>
              </a:tr>
            </a:tbl>
          </a:graphicData>
        </a:graphic>
      </p:graphicFrame>
      <p:sp>
        <p:nvSpPr>
          <p:cNvPr id="16" name="Rounded Rectangular Callout 15"/>
          <p:cNvSpPr/>
          <p:nvPr/>
        </p:nvSpPr>
        <p:spPr>
          <a:xfrm>
            <a:off x="5990692" y="4572383"/>
            <a:ext cx="5887455" cy="607048"/>
          </a:xfrm>
          <a:prstGeom prst="wedgeRoundRectCallout">
            <a:avLst>
              <a:gd name="adj1" fmla="val 1154"/>
              <a:gd name="adj2" fmla="val 72501"/>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dirty="0">
                <a:solidFill>
                  <a:prstClr val="white"/>
                </a:solidFill>
              </a:rPr>
              <a:t>What should we call our Talent Show? </a:t>
            </a:r>
          </a:p>
        </p:txBody>
      </p:sp>
      <p:sp>
        <p:nvSpPr>
          <p:cNvPr id="17" name="Rounded Rectangular Callout 16"/>
          <p:cNvSpPr/>
          <p:nvPr/>
        </p:nvSpPr>
        <p:spPr>
          <a:xfrm>
            <a:off x="5990692" y="5459680"/>
            <a:ext cx="5887455" cy="634625"/>
          </a:xfrm>
          <a:prstGeom prst="wedgeRoundRectCallout">
            <a:avLst>
              <a:gd name="adj1" fmla="val -2171"/>
              <a:gd name="adj2" fmla="val 85325"/>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800" dirty="0">
                <a:solidFill>
                  <a:prstClr val="white"/>
                </a:solidFill>
              </a:rPr>
              <a:t>How about “Sing for the Children”?</a:t>
            </a:r>
          </a:p>
        </p:txBody>
      </p:sp>
      <p:sp>
        <p:nvSpPr>
          <p:cNvPr id="3" name="Rectangle 2"/>
          <p:cNvSpPr/>
          <p:nvPr/>
        </p:nvSpPr>
        <p:spPr>
          <a:xfrm>
            <a:off x="208230" y="2833735"/>
            <a:ext cx="5341544" cy="69711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0906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6"/>
                                        </p:tgtEl>
                                      </p:cBhvr>
                                    </p:animEffect>
                                    <p:animScale>
                                      <p:cBhvr>
                                        <p:cTn id="11" dur="250" autoRev="1" fill="hold"/>
                                        <p:tgtEl>
                                          <p:spTgt spid="6"/>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7"/>
                                        </p:tgtEl>
                                        <p:attrNameLst>
                                          <p:attrName>r</p:attrName>
                                        </p:attrNameLst>
                                      </p:cBhvr>
                                    </p:animRot>
                                    <p:animRot by="-240000">
                                      <p:cBhvr>
                                        <p:cTn id="16" dur="200" fill="hold">
                                          <p:stCondLst>
                                            <p:cond delay="200"/>
                                          </p:stCondLst>
                                        </p:cTn>
                                        <p:tgtEl>
                                          <p:spTgt spid="7"/>
                                        </p:tgtEl>
                                        <p:attrNameLst>
                                          <p:attrName>r</p:attrName>
                                        </p:attrNameLst>
                                      </p:cBhvr>
                                    </p:animRot>
                                    <p:animRot by="240000">
                                      <p:cBhvr>
                                        <p:cTn id="17" dur="200" fill="hold">
                                          <p:stCondLst>
                                            <p:cond delay="400"/>
                                          </p:stCondLst>
                                        </p:cTn>
                                        <p:tgtEl>
                                          <p:spTgt spid="7"/>
                                        </p:tgtEl>
                                        <p:attrNameLst>
                                          <p:attrName>r</p:attrName>
                                        </p:attrNameLst>
                                      </p:cBhvr>
                                    </p:animRot>
                                    <p:animRot by="-240000">
                                      <p:cBhvr>
                                        <p:cTn id="18" dur="200" fill="hold">
                                          <p:stCondLst>
                                            <p:cond delay="600"/>
                                          </p:stCondLst>
                                        </p:cTn>
                                        <p:tgtEl>
                                          <p:spTgt spid="7"/>
                                        </p:tgtEl>
                                        <p:attrNameLst>
                                          <p:attrName>r</p:attrName>
                                        </p:attrNameLst>
                                      </p:cBhvr>
                                    </p:animRot>
                                    <p:animRot by="120000">
                                      <p:cBhvr>
                                        <p:cTn id="19" dur="200" fill="hold">
                                          <p:stCondLst>
                                            <p:cond delay="800"/>
                                          </p:stCondLst>
                                        </p:cTn>
                                        <p:tgtEl>
                                          <p:spTgt spid="7"/>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21"/>
                                        </p:tgtEl>
                                      </p:cBhvr>
                                    </p:animEffect>
                                    <p:animScale>
                                      <p:cBhvr>
                                        <p:cTn id="24" dur="250" autoRev="1" fill="hold"/>
                                        <p:tgtEl>
                                          <p:spTgt spid="21"/>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32" presetClass="emph" presetSubtype="0" fill="hold" grpId="0" nodeType="clickEffect">
                                  <p:stCondLst>
                                    <p:cond delay="0"/>
                                  </p:stCondLst>
                                  <p:childTnLst>
                                    <p:animRot by="120000">
                                      <p:cBhvr>
                                        <p:cTn id="28" dur="100" fill="hold">
                                          <p:stCondLst>
                                            <p:cond delay="0"/>
                                          </p:stCondLst>
                                        </p:cTn>
                                        <p:tgtEl>
                                          <p:spTgt spid="22"/>
                                        </p:tgtEl>
                                        <p:attrNameLst>
                                          <p:attrName>r</p:attrName>
                                        </p:attrNameLst>
                                      </p:cBhvr>
                                    </p:animRot>
                                    <p:animRot by="-240000">
                                      <p:cBhvr>
                                        <p:cTn id="29" dur="200" fill="hold">
                                          <p:stCondLst>
                                            <p:cond delay="200"/>
                                          </p:stCondLst>
                                        </p:cTn>
                                        <p:tgtEl>
                                          <p:spTgt spid="22"/>
                                        </p:tgtEl>
                                        <p:attrNameLst>
                                          <p:attrName>r</p:attrName>
                                        </p:attrNameLst>
                                      </p:cBhvr>
                                    </p:animRot>
                                    <p:animRot by="240000">
                                      <p:cBhvr>
                                        <p:cTn id="30" dur="200" fill="hold">
                                          <p:stCondLst>
                                            <p:cond delay="400"/>
                                          </p:stCondLst>
                                        </p:cTn>
                                        <p:tgtEl>
                                          <p:spTgt spid="22"/>
                                        </p:tgtEl>
                                        <p:attrNameLst>
                                          <p:attrName>r</p:attrName>
                                        </p:attrNameLst>
                                      </p:cBhvr>
                                    </p:animRot>
                                    <p:animRot by="-240000">
                                      <p:cBhvr>
                                        <p:cTn id="31" dur="200" fill="hold">
                                          <p:stCondLst>
                                            <p:cond delay="600"/>
                                          </p:stCondLst>
                                        </p:cTn>
                                        <p:tgtEl>
                                          <p:spTgt spid="22"/>
                                        </p:tgtEl>
                                        <p:attrNameLst>
                                          <p:attrName>r</p:attrName>
                                        </p:attrNameLst>
                                      </p:cBhvr>
                                    </p:animRot>
                                    <p:animRot by="120000">
                                      <p:cBhvr>
                                        <p:cTn id="32" dur="200" fill="hold">
                                          <p:stCondLst>
                                            <p:cond delay="800"/>
                                          </p:stCondLst>
                                        </p:cTn>
                                        <p:tgtEl>
                                          <p:spTgt spid="22"/>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grpId="0" nodeType="clickEffect">
                                  <p:stCondLst>
                                    <p:cond delay="0"/>
                                  </p:stCondLst>
                                  <p:childTnLst>
                                    <p:animEffect transition="out" filter="fade">
                                      <p:cBhvr>
                                        <p:cTn id="36" dur="500" tmFilter="0, 0; .2, .5; .8, .5; 1, 0"/>
                                        <p:tgtEl>
                                          <p:spTgt spid="16"/>
                                        </p:tgtEl>
                                      </p:cBhvr>
                                    </p:animEffect>
                                    <p:animScale>
                                      <p:cBhvr>
                                        <p:cTn id="37" dur="250" autoRev="1" fill="hold"/>
                                        <p:tgtEl>
                                          <p:spTgt spid="16"/>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32" presetClass="emph" presetSubtype="0" fill="hold" grpId="0" nodeType="clickEffect">
                                  <p:stCondLst>
                                    <p:cond delay="0"/>
                                  </p:stCondLst>
                                  <p:childTnLst>
                                    <p:animRot by="120000">
                                      <p:cBhvr>
                                        <p:cTn id="41" dur="100" fill="hold">
                                          <p:stCondLst>
                                            <p:cond delay="0"/>
                                          </p:stCondLst>
                                        </p:cTn>
                                        <p:tgtEl>
                                          <p:spTgt spid="17"/>
                                        </p:tgtEl>
                                        <p:attrNameLst>
                                          <p:attrName>r</p:attrName>
                                        </p:attrNameLst>
                                      </p:cBhvr>
                                    </p:animRot>
                                    <p:animRot by="-240000">
                                      <p:cBhvr>
                                        <p:cTn id="42" dur="200" fill="hold">
                                          <p:stCondLst>
                                            <p:cond delay="200"/>
                                          </p:stCondLst>
                                        </p:cTn>
                                        <p:tgtEl>
                                          <p:spTgt spid="17"/>
                                        </p:tgtEl>
                                        <p:attrNameLst>
                                          <p:attrName>r</p:attrName>
                                        </p:attrNameLst>
                                      </p:cBhvr>
                                    </p:animRot>
                                    <p:animRot by="240000">
                                      <p:cBhvr>
                                        <p:cTn id="43" dur="200" fill="hold">
                                          <p:stCondLst>
                                            <p:cond delay="400"/>
                                          </p:stCondLst>
                                        </p:cTn>
                                        <p:tgtEl>
                                          <p:spTgt spid="17"/>
                                        </p:tgtEl>
                                        <p:attrNameLst>
                                          <p:attrName>r</p:attrName>
                                        </p:attrNameLst>
                                      </p:cBhvr>
                                    </p:animRot>
                                    <p:animRot by="-240000">
                                      <p:cBhvr>
                                        <p:cTn id="44" dur="200" fill="hold">
                                          <p:stCondLst>
                                            <p:cond delay="600"/>
                                          </p:stCondLst>
                                        </p:cTn>
                                        <p:tgtEl>
                                          <p:spTgt spid="17"/>
                                        </p:tgtEl>
                                        <p:attrNameLst>
                                          <p:attrName>r</p:attrName>
                                        </p:attrNameLst>
                                      </p:cBhvr>
                                    </p:animRot>
                                    <p:animRot by="120000">
                                      <p:cBhvr>
                                        <p:cTn id="45"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9" grpId="0"/>
      <p:bldP spid="21" grpId="0" animBg="1"/>
      <p:bldP spid="22" grpId="0" animBg="1"/>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0FF1F505-973F-4418-90B5-A5A720AF2962}"/>
              </a:ext>
            </a:extLst>
          </p:cNvPr>
          <p:cNvSpPr/>
          <p:nvPr/>
        </p:nvSpPr>
        <p:spPr>
          <a:xfrm>
            <a:off x="6555957" y="362575"/>
            <a:ext cx="5209254" cy="995445"/>
          </a:xfrm>
          <a:prstGeom prst="wedgeRoundRectCallout">
            <a:avLst>
              <a:gd name="adj1" fmla="val -43329"/>
              <a:gd name="adj2" fmla="val 70811"/>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dirty="0">
                <a:solidFill>
                  <a:prstClr val="white"/>
                </a:solidFill>
              </a:rPr>
              <a:t>What kind of charity event should we organize?</a:t>
            </a:r>
          </a:p>
        </p:txBody>
      </p:sp>
      <p:sp>
        <p:nvSpPr>
          <p:cNvPr id="7" name="Speech Bubble: Rectangle with Corners Rounded 6">
            <a:extLst>
              <a:ext uri="{FF2B5EF4-FFF2-40B4-BE49-F238E27FC236}">
                <a16:creationId xmlns:a16="http://schemas.microsoft.com/office/drawing/2014/main" id="{EACCDDF2-8542-4CCE-9E21-3DD003F94502}"/>
              </a:ext>
            </a:extLst>
          </p:cNvPr>
          <p:cNvSpPr/>
          <p:nvPr/>
        </p:nvSpPr>
        <p:spPr>
          <a:xfrm>
            <a:off x="8017077" y="1604642"/>
            <a:ext cx="3748134" cy="571876"/>
          </a:xfrm>
          <a:prstGeom prst="wedgeRoundRectCallout">
            <a:avLst>
              <a:gd name="adj1" fmla="val 49155"/>
              <a:gd name="adj2" fmla="val 76993"/>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2800" dirty="0">
                <a:solidFill>
                  <a:prstClr val="white"/>
                </a:solidFill>
              </a:rPr>
              <a:t>Let's have a Book Fair.</a:t>
            </a:r>
          </a:p>
        </p:txBody>
      </p:sp>
      <p:sp>
        <p:nvSpPr>
          <p:cNvPr id="19" name="TextBox 18"/>
          <p:cNvSpPr txBox="1"/>
          <p:nvPr/>
        </p:nvSpPr>
        <p:spPr>
          <a:xfrm>
            <a:off x="1146815" y="547543"/>
            <a:ext cx="3311236" cy="646331"/>
          </a:xfrm>
          <a:prstGeom prst="rect">
            <a:avLst/>
          </a:prstGeom>
          <a:noFill/>
        </p:spPr>
        <p:txBody>
          <a:bodyPr wrap="square" rtlCol="0">
            <a:spAutoFit/>
          </a:bodyPr>
          <a:lstStyle/>
          <a:p>
            <a:pPr algn="ctr"/>
            <a:r>
              <a:rPr lang="en-US" sz="3600" b="1" dirty="0">
                <a:solidFill>
                  <a:srgbClr val="0070C0"/>
                </a:solidFill>
              </a:rPr>
              <a:t>Do the same</a:t>
            </a:r>
          </a:p>
        </p:txBody>
      </p:sp>
      <p:sp>
        <p:nvSpPr>
          <p:cNvPr id="21" name="Speech Bubble: Rectangle with Corners Rounded 5">
            <a:extLst>
              <a:ext uri="{FF2B5EF4-FFF2-40B4-BE49-F238E27FC236}">
                <a16:creationId xmlns:a16="http://schemas.microsoft.com/office/drawing/2014/main" id="{0FF1F505-973F-4418-90B5-A5A720AF2962}"/>
              </a:ext>
            </a:extLst>
          </p:cNvPr>
          <p:cNvSpPr/>
          <p:nvPr/>
        </p:nvSpPr>
        <p:spPr>
          <a:xfrm>
            <a:off x="7242773" y="2423141"/>
            <a:ext cx="4522438" cy="705358"/>
          </a:xfrm>
          <a:prstGeom prst="wedgeRoundRectCallout">
            <a:avLst>
              <a:gd name="adj1" fmla="val -42819"/>
              <a:gd name="adj2" fmla="val 80815"/>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dirty="0">
                <a:solidFill>
                  <a:prstClr val="white"/>
                </a:solidFill>
              </a:rPr>
              <a:t>Do we need any volunteers?</a:t>
            </a:r>
          </a:p>
        </p:txBody>
      </p:sp>
      <p:sp>
        <p:nvSpPr>
          <p:cNvPr id="22" name="Speech Bubble: Rectangle with Corners Rounded 6">
            <a:extLst>
              <a:ext uri="{FF2B5EF4-FFF2-40B4-BE49-F238E27FC236}">
                <a16:creationId xmlns:a16="http://schemas.microsoft.com/office/drawing/2014/main" id="{EACCDDF2-8542-4CCE-9E21-3DD003F94502}"/>
              </a:ext>
            </a:extLst>
          </p:cNvPr>
          <p:cNvSpPr/>
          <p:nvPr/>
        </p:nvSpPr>
        <p:spPr>
          <a:xfrm>
            <a:off x="6310266" y="3476531"/>
            <a:ext cx="5454946" cy="729759"/>
          </a:xfrm>
          <a:prstGeom prst="wedgeRoundRectCallout">
            <a:avLst>
              <a:gd name="adj1" fmla="val 48686"/>
              <a:gd name="adj2" fmla="val 67189"/>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2800" dirty="0">
                <a:solidFill>
                  <a:prstClr val="white"/>
                </a:solidFill>
              </a:rPr>
              <a:t>Yes, we need people to sell T-shirts.</a:t>
            </a:r>
          </a:p>
        </p:txBody>
      </p:sp>
      <p:graphicFrame>
        <p:nvGraphicFramePr>
          <p:cNvPr id="8" name="Table 7"/>
          <p:cNvGraphicFramePr>
            <a:graphicFrameLocks noGrp="1"/>
          </p:cNvGraphicFramePr>
          <p:nvPr/>
        </p:nvGraphicFramePr>
        <p:xfrm>
          <a:off x="179447" y="1418250"/>
          <a:ext cx="5378133" cy="4926565"/>
        </p:xfrm>
        <a:graphic>
          <a:graphicData uri="http://schemas.openxmlformats.org/drawingml/2006/table">
            <a:tbl>
              <a:tblPr firstRow="1" bandRow="1">
                <a:tableStyleId>{5C22544A-7EE6-4342-B048-85BDC9FD1C3A}</a:tableStyleId>
              </a:tblPr>
              <a:tblGrid>
                <a:gridCol w="1792711">
                  <a:extLst>
                    <a:ext uri="{9D8B030D-6E8A-4147-A177-3AD203B41FA5}">
                      <a16:colId xmlns:a16="http://schemas.microsoft.com/office/drawing/2014/main" val="20000"/>
                    </a:ext>
                  </a:extLst>
                </a:gridCol>
                <a:gridCol w="1792711">
                  <a:extLst>
                    <a:ext uri="{9D8B030D-6E8A-4147-A177-3AD203B41FA5}">
                      <a16:colId xmlns:a16="http://schemas.microsoft.com/office/drawing/2014/main" val="20001"/>
                    </a:ext>
                  </a:extLst>
                </a:gridCol>
                <a:gridCol w="1792711">
                  <a:extLst>
                    <a:ext uri="{9D8B030D-6E8A-4147-A177-3AD203B41FA5}">
                      <a16:colId xmlns:a16="http://schemas.microsoft.com/office/drawing/2014/main" val="20002"/>
                    </a:ext>
                  </a:extLst>
                </a:gridCol>
              </a:tblGrid>
              <a:tr h="703795">
                <a:tc>
                  <a:txBody>
                    <a:bodyPr/>
                    <a:lstStyle/>
                    <a:p>
                      <a:r>
                        <a:rPr lang="en-US" sz="2000" dirty="0"/>
                        <a:t>Fun Run </a:t>
                      </a:r>
                    </a:p>
                  </a:txBody>
                  <a:tcPr/>
                </a:tc>
                <a:tc>
                  <a:txBody>
                    <a:bodyPr/>
                    <a:lstStyle/>
                    <a:p>
                      <a:r>
                        <a:rPr lang="en-US" sz="2000" dirty="0"/>
                        <a:t>Sell drinks</a:t>
                      </a:r>
                    </a:p>
                  </a:txBody>
                  <a:tcPr/>
                </a:tc>
                <a:tc>
                  <a:txBody>
                    <a:bodyPr/>
                    <a:lstStyle/>
                    <a:p>
                      <a:r>
                        <a:rPr lang="en-US" sz="2000" dirty="0"/>
                        <a:t>“Run for Fun”</a:t>
                      </a:r>
                    </a:p>
                  </a:txBody>
                  <a:tcPr/>
                </a:tc>
                <a:extLst>
                  <a:ext uri="{0D108BD9-81ED-4DB2-BD59-A6C34878D82A}">
                    <a16:rowId xmlns:a16="http://schemas.microsoft.com/office/drawing/2014/main" val="10000"/>
                  </a:ext>
                </a:extLst>
              </a:tr>
              <a:tr h="703795">
                <a:tc>
                  <a:txBody>
                    <a:bodyPr/>
                    <a:lstStyle/>
                    <a:p>
                      <a:r>
                        <a:rPr lang="en-US" sz="2000" dirty="0"/>
                        <a:t>Craft Fair</a:t>
                      </a:r>
                    </a:p>
                  </a:txBody>
                  <a:tcPr/>
                </a:tc>
                <a:tc>
                  <a:txBody>
                    <a:bodyPr/>
                    <a:lstStyle/>
                    <a:p>
                      <a:r>
                        <a:rPr lang="en-US" sz="2000" dirty="0"/>
                        <a:t>Make arts and crafts</a:t>
                      </a:r>
                    </a:p>
                  </a:txBody>
                  <a:tcPr/>
                </a:tc>
                <a:tc>
                  <a:txBody>
                    <a:bodyPr/>
                    <a:lstStyle/>
                    <a:p>
                      <a:r>
                        <a:rPr lang="en-US" sz="2000" dirty="0"/>
                        <a:t>“Help your Community”</a:t>
                      </a:r>
                    </a:p>
                  </a:txBody>
                  <a:tcPr/>
                </a:tc>
                <a:extLst>
                  <a:ext uri="{0D108BD9-81ED-4DB2-BD59-A6C34878D82A}">
                    <a16:rowId xmlns:a16="http://schemas.microsoft.com/office/drawing/2014/main" val="10001"/>
                  </a:ext>
                </a:extLst>
              </a:tr>
              <a:tr h="703795">
                <a:tc>
                  <a:txBody>
                    <a:bodyPr/>
                    <a:lstStyle/>
                    <a:p>
                      <a:r>
                        <a:rPr lang="en-US" sz="2000" dirty="0"/>
                        <a:t>Talent Show </a:t>
                      </a:r>
                    </a:p>
                  </a:txBody>
                  <a:tcPr/>
                </a:tc>
                <a:tc>
                  <a:txBody>
                    <a:bodyPr/>
                    <a:lstStyle/>
                    <a:p>
                      <a:r>
                        <a:rPr lang="en-US" sz="2000" dirty="0"/>
                        <a:t>Take photos</a:t>
                      </a:r>
                    </a:p>
                  </a:txBody>
                  <a:tcPr/>
                </a:tc>
                <a:tc>
                  <a:txBody>
                    <a:bodyPr/>
                    <a:lstStyle/>
                    <a:p>
                      <a:r>
                        <a:rPr lang="en-US" sz="2000" dirty="0"/>
                        <a:t>“Sing for the Children”</a:t>
                      </a:r>
                    </a:p>
                  </a:txBody>
                  <a:tcPr/>
                </a:tc>
                <a:extLst>
                  <a:ext uri="{0D108BD9-81ED-4DB2-BD59-A6C34878D82A}">
                    <a16:rowId xmlns:a16="http://schemas.microsoft.com/office/drawing/2014/main" val="10002"/>
                  </a:ext>
                </a:extLst>
              </a:tr>
              <a:tr h="703795">
                <a:tc>
                  <a:txBody>
                    <a:bodyPr/>
                    <a:lstStyle/>
                    <a:p>
                      <a:r>
                        <a:rPr lang="en-US" sz="2000" dirty="0"/>
                        <a:t>Book Fair </a:t>
                      </a:r>
                    </a:p>
                  </a:txBody>
                  <a:tcPr/>
                </a:tc>
                <a:tc>
                  <a:txBody>
                    <a:bodyPr/>
                    <a:lstStyle/>
                    <a:p>
                      <a:r>
                        <a:rPr lang="en-US" sz="2000" dirty="0"/>
                        <a:t>Sell T-shirts</a:t>
                      </a:r>
                    </a:p>
                  </a:txBody>
                  <a:tcPr/>
                </a:tc>
                <a:tc>
                  <a:txBody>
                    <a:bodyPr/>
                    <a:lstStyle/>
                    <a:p>
                      <a:r>
                        <a:rPr lang="en-US" sz="2000" dirty="0"/>
                        <a:t>“Read and Help”</a:t>
                      </a:r>
                    </a:p>
                  </a:txBody>
                  <a:tcPr/>
                </a:tc>
                <a:extLst>
                  <a:ext uri="{0D108BD9-81ED-4DB2-BD59-A6C34878D82A}">
                    <a16:rowId xmlns:a16="http://schemas.microsoft.com/office/drawing/2014/main" val="10003"/>
                  </a:ext>
                </a:extLst>
              </a:tr>
              <a:tr h="703795">
                <a:tc>
                  <a:txBody>
                    <a:bodyPr/>
                    <a:lstStyle/>
                    <a:p>
                      <a:r>
                        <a:rPr lang="en-US" sz="2000" dirty="0"/>
                        <a:t>Bake Sale </a:t>
                      </a:r>
                    </a:p>
                  </a:txBody>
                  <a:tcPr/>
                </a:tc>
                <a:tc>
                  <a:txBody>
                    <a:bodyPr/>
                    <a:lstStyle/>
                    <a:p>
                      <a:r>
                        <a:rPr lang="en-US" sz="2000" dirty="0"/>
                        <a:t>Sell cupcakes</a:t>
                      </a:r>
                    </a:p>
                  </a:txBody>
                  <a:tcPr/>
                </a:tc>
                <a:tc>
                  <a:txBody>
                    <a:bodyPr/>
                    <a:lstStyle/>
                    <a:p>
                      <a:r>
                        <a:rPr lang="en-US" sz="2000" dirty="0"/>
                        <a:t>“Bake Sale for Children Day”</a:t>
                      </a:r>
                    </a:p>
                  </a:txBody>
                  <a:tcPr/>
                </a:tc>
                <a:extLst>
                  <a:ext uri="{0D108BD9-81ED-4DB2-BD59-A6C34878D82A}">
                    <a16:rowId xmlns:a16="http://schemas.microsoft.com/office/drawing/2014/main" val="10004"/>
                  </a:ext>
                </a:extLst>
              </a:tr>
              <a:tr h="703795">
                <a:tc>
                  <a:txBody>
                    <a:bodyPr/>
                    <a:lstStyle/>
                    <a:p>
                      <a:r>
                        <a:rPr lang="en-US" sz="2000" dirty="0"/>
                        <a:t>Art Show </a:t>
                      </a:r>
                    </a:p>
                  </a:txBody>
                  <a:tcPr/>
                </a:tc>
                <a:tc>
                  <a:txBody>
                    <a:bodyPr/>
                    <a:lstStyle/>
                    <a:p>
                      <a:r>
                        <a:rPr lang="en-US" sz="2000" dirty="0"/>
                        <a:t>Sell paintings</a:t>
                      </a:r>
                    </a:p>
                  </a:txBody>
                  <a:tcPr/>
                </a:tc>
                <a:tc>
                  <a:txBody>
                    <a:bodyPr/>
                    <a:lstStyle/>
                    <a:p>
                      <a:r>
                        <a:rPr lang="en-US" sz="2000" dirty="0"/>
                        <a:t>“Pain for the Poor!”</a:t>
                      </a:r>
                    </a:p>
                  </a:txBody>
                  <a:tcPr/>
                </a:tc>
                <a:extLst>
                  <a:ext uri="{0D108BD9-81ED-4DB2-BD59-A6C34878D82A}">
                    <a16:rowId xmlns:a16="http://schemas.microsoft.com/office/drawing/2014/main" val="10005"/>
                  </a:ext>
                </a:extLst>
              </a:tr>
              <a:tr h="703795">
                <a:tc>
                  <a:txBody>
                    <a:bodyPr/>
                    <a:lstStyle/>
                    <a:p>
                      <a:r>
                        <a:rPr lang="en-US" sz="2000" dirty="0"/>
                        <a:t>Car Wash </a:t>
                      </a:r>
                    </a:p>
                  </a:txBody>
                  <a:tcPr/>
                </a:tc>
                <a:tc>
                  <a:txBody>
                    <a:bodyPr/>
                    <a:lstStyle/>
                    <a:p>
                      <a:r>
                        <a:rPr lang="en-US" sz="2000" dirty="0"/>
                        <a:t>Wash cars</a:t>
                      </a:r>
                    </a:p>
                  </a:txBody>
                  <a:tcPr/>
                </a:tc>
                <a:tc>
                  <a:txBody>
                    <a:bodyPr/>
                    <a:lstStyle/>
                    <a:p>
                      <a:r>
                        <a:rPr lang="en-US" sz="2000" dirty="0"/>
                        <a:t>“Bubble Time for Charity”</a:t>
                      </a:r>
                    </a:p>
                  </a:txBody>
                  <a:tcPr/>
                </a:tc>
                <a:extLst>
                  <a:ext uri="{0D108BD9-81ED-4DB2-BD59-A6C34878D82A}">
                    <a16:rowId xmlns:a16="http://schemas.microsoft.com/office/drawing/2014/main" val="10006"/>
                  </a:ext>
                </a:extLst>
              </a:tr>
            </a:tbl>
          </a:graphicData>
        </a:graphic>
      </p:graphicFrame>
      <p:sp>
        <p:nvSpPr>
          <p:cNvPr id="16" name="Rounded Rectangular Callout 15"/>
          <p:cNvSpPr/>
          <p:nvPr/>
        </p:nvSpPr>
        <p:spPr>
          <a:xfrm>
            <a:off x="5990692" y="4486539"/>
            <a:ext cx="5774519" cy="607048"/>
          </a:xfrm>
          <a:prstGeom prst="wedgeRoundRectCallout">
            <a:avLst>
              <a:gd name="adj1" fmla="val 1154"/>
              <a:gd name="adj2" fmla="val 72501"/>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dirty="0">
                <a:solidFill>
                  <a:prstClr val="white"/>
                </a:solidFill>
              </a:rPr>
              <a:t>What should we call our Book Fair? </a:t>
            </a:r>
          </a:p>
        </p:txBody>
      </p:sp>
      <p:sp>
        <p:nvSpPr>
          <p:cNvPr id="17" name="Rounded Rectangular Callout 16"/>
          <p:cNvSpPr/>
          <p:nvPr/>
        </p:nvSpPr>
        <p:spPr>
          <a:xfrm>
            <a:off x="6808206" y="5459680"/>
            <a:ext cx="4957005" cy="634625"/>
          </a:xfrm>
          <a:prstGeom prst="wedgeRoundRectCallout">
            <a:avLst>
              <a:gd name="adj1" fmla="val -2171"/>
              <a:gd name="adj2" fmla="val 85325"/>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800" dirty="0">
                <a:solidFill>
                  <a:prstClr val="white"/>
                </a:solidFill>
              </a:rPr>
              <a:t>How about “Read and Help”?</a:t>
            </a:r>
          </a:p>
        </p:txBody>
      </p:sp>
      <p:sp>
        <p:nvSpPr>
          <p:cNvPr id="2" name="Rectangle 1"/>
          <p:cNvSpPr/>
          <p:nvPr/>
        </p:nvSpPr>
        <p:spPr>
          <a:xfrm>
            <a:off x="199176" y="3567065"/>
            <a:ext cx="5341545" cy="639225"/>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4382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6"/>
                                        </p:tgtEl>
                                      </p:cBhvr>
                                    </p:animEffect>
                                    <p:animScale>
                                      <p:cBhvr>
                                        <p:cTn id="11" dur="250" autoRev="1" fill="hold"/>
                                        <p:tgtEl>
                                          <p:spTgt spid="6"/>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7"/>
                                        </p:tgtEl>
                                        <p:attrNameLst>
                                          <p:attrName>r</p:attrName>
                                        </p:attrNameLst>
                                      </p:cBhvr>
                                    </p:animRot>
                                    <p:animRot by="-240000">
                                      <p:cBhvr>
                                        <p:cTn id="16" dur="200" fill="hold">
                                          <p:stCondLst>
                                            <p:cond delay="200"/>
                                          </p:stCondLst>
                                        </p:cTn>
                                        <p:tgtEl>
                                          <p:spTgt spid="7"/>
                                        </p:tgtEl>
                                        <p:attrNameLst>
                                          <p:attrName>r</p:attrName>
                                        </p:attrNameLst>
                                      </p:cBhvr>
                                    </p:animRot>
                                    <p:animRot by="240000">
                                      <p:cBhvr>
                                        <p:cTn id="17" dur="200" fill="hold">
                                          <p:stCondLst>
                                            <p:cond delay="400"/>
                                          </p:stCondLst>
                                        </p:cTn>
                                        <p:tgtEl>
                                          <p:spTgt spid="7"/>
                                        </p:tgtEl>
                                        <p:attrNameLst>
                                          <p:attrName>r</p:attrName>
                                        </p:attrNameLst>
                                      </p:cBhvr>
                                    </p:animRot>
                                    <p:animRot by="-240000">
                                      <p:cBhvr>
                                        <p:cTn id="18" dur="200" fill="hold">
                                          <p:stCondLst>
                                            <p:cond delay="600"/>
                                          </p:stCondLst>
                                        </p:cTn>
                                        <p:tgtEl>
                                          <p:spTgt spid="7"/>
                                        </p:tgtEl>
                                        <p:attrNameLst>
                                          <p:attrName>r</p:attrName>
                                        </p:attrNameLst>
                                      </p:cBhvr>
                                    </p:animRot>
                                    <p:animRot by="120000">
                                      <p:cBhvr>
                                        <p:cTn id="19" dur="200" fill="hold">
                                          <p:stCondLst>
                                            <p:cond delay="800"/>
                                          </p:stCondLst>
                                        </p:cTn>
                                        <p:tgtEl>
                                          <p:spTgt spid="7"/>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21"/>
                                        </p:tgtEl>
                                      </p:cBhvr>
                                    </p:animEffect>
                                    <p:animScale>
                                      <p:cBhvr>
                                        <p:cTn id="24" dur="250" autoRev="1" fill="hold"/>
                                        <p:tgtEl>
                                          <p:spTgt spid="21"/>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32" presetClass="emph" presetSubtype="0" fill="hold" grpId="0" nodeType="clickEffect">
                                  <p:stCondLst>
                                    <p:cond delay="0"/>
                                  </p:stCondLst>
                                  <p:childTnLst>
                                    <p:animRot by="120000">
                                      <p:cBhvr>
                                        <p:cTn id="28" dur="100" fill="hold">
                                          <p:stCondLst>
                                            <p:cond delay="0"/>
                                          </p:stCondLst>
                                        </p:cTn>
                                        <p:tgtEl>
                                          <p:spTgt spid="22"/>
                                        </p:tgtEl>
                                        <p:attrNameLst>
                                          <p:attrName>r</p:attrName>
                                        </p:attrNameLst>
                                      </p:cBhvr>
                                    </p:animRot>
                                    <p:animRot by="-240000">
                                      <p:cBhvr>
                                        <p:cTn id="29" dur="200" fill="hold">
                                          <p:stCondLst>
                                            <p:cond delay="200"/>
                                          </p:stCondLst>
                                        </p:cTn>
                                        <p:tgtEl>
                                          <p:spTgt spid="22"/>
                                        </p:tgtEl>
                                        <p:attrNameLst>
                                          <p:attrName>r</p:attrName>
                                        </p:attrNameLst>
                                      </p:cBhvr>
                                    </p:animRot>
                                    <p:animRot by="240000">
                                      <p:cBhvr>
                                        <p:cTn id="30" dur="200" fill="hold">
                                          <p:stCondLst>
                                            <p:cond delay="400"/>
                                          </p:stCondLst>
                                        </p:cTn>
                                        <p:tgtEl>
                                          <p:spTgt spid="22"/>
                                        </p:tgtEl>
                                        <p:attrNameLst>
                                          <p:attrName>r</p:attrName>
                                        </p:attrNameLst>
                                      </p:cBhvr>
                                    </p:animRot>
                                    <p:animRot by="-240000">
                                      <p:cBhvr>
                                        <p:cTn id="31" dur="200" fill="hold">
                                          <p:stCondLst>
                                            <p:cond delay="600"/>
                                          </p:stCondLst>
                                        </p:cTn>
                                        <p:tgtEl>
                                          <p:spTgt spid="22"/>
                                        </p:tgtEl>
                                        <p:attrNameLst>
                                          <p:attrName>r</p:attrName>
                                        </p:attrNameLst>
                                      </p:cBhvr>
                                    </p:animRot>
                                    <p:animRot by="120000">
                                      <p:cBhvr>
                                        <p:cTn id="32" dur="200" fill="hold">
                                          <p:stCondLst>
                                            <p:cond delay="800"/>
                                          </p:stCondLst>
                                        </p:cTn>
                                        <p:tgtEl>
                                          <p:spTgt spid="22"/>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grpId="0" nodeType="clickEffect">
                                  <p:stCondLst>
                                    <p:cond delay="0"/>
                                  </p:stCondLst>
                                  <p:childTnLst>
                                    <p:animEffect transition="out" filter="fade">
                                      <p:cBhvr>
                                        <p:cTn id="36" dur="500" tmFilter="0, 0; .2, .5; .8, .5; 1, 0"/>
                                        <p:tgtEl>
                                          <p:spTgt spid="16"/>
                                        </p:tgtEl>
                                      </p:cBhvr>
                                    </p:animEffect>
                                    <p:animScale>
                                      <p:cBhvr>
                                        <p:cTn id="37" dur="250" autoRev="1" fill="hold"/>
                                        <p:tgtEl>
                                          <p:spTgt spid="16"/>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32" presetClass="emph" presetSubtype="0" fill="hold" grpId="0" nodeType="clickEffect">
                                  <p:stCondLst>
                                    <p:cond delay="0"/>
                                  </p:stCondLst>
                                  <p:childTnLst>
                                    <p:animRot by="120000">
                                      <p:cBhvr>
                                        <p:cTn id="41" dur="100" fill="hold">
                                          <p:stCondLst>
                                            <p:cond delay="0"/>
                                          </p:stCondLst>
                                        </p:cTn>
                                        <p:tgtEl>
                                          <p:spTgt spid="17"/>
                                        </p:tgtEl>
                                        <p:attrNameLst>
                                          <p:attrName>r</p:attrName>
                                        </p:attrNameLst>
                                      </p:cBhvr>
                                    </p:animRot>
                                    <p:animRot by="-240000">
                                      <p:cBhvr>
                                        <p:cTn id="42" dur="200" fill="hold">
                                          <p:stCondLst>
                                            <p:cond delay="200"/>
                                          </p:stCondLst>
                                        </p:cTn>
                                        <p:tgtEl>
                                          <p:spTgt spid="17"/>
                                        </p:tgtEl>
                                        <p:attrNameLst>
                                          <p:attrName>r</p:attrName>
                                        </p:attrNameLst>
                                      </p:cBhvr>
                                    </p:animRot>
                                    <p:animRot by="240000">
                                      <p:cBhvr>
                                        <p:cTn id="43" dur="200" fill="hold">
                                          <p:stCondLst>
                                            <p:cond delay="400"/>
                                          </p:stCondLst>
                                        </p:cTn>
                                        <p:tgtEl>
                                          <p:spTgt spid="17"/>
                                        </p:tgtEl>
                                        <p:attrNameLst>
                                          <p:attrName>r</p:attrName>
                                        </p:attrNameLst>
                                      </p:cBhvr>
                                    </p:animRot>
                                    <p:animRot by="-240000">
                                      <p:cBhvr>
                                        <p:cTn id="44" dur="200" fill="hold">
                                          <p:stCondLst>
                                            <p:cond delay="600"/>
                                          </p:stCondLst>
                                        </p:cTn>
                                        <p:tgtEl>
                                          <p:spTgt spid="17"/>
                                        </p:tgtEl>
                                        <p:attrNameLst>
                                          <p:attrName>r</p:attrName>
                                        </p:attrNameLst>
                                      </p:cBhvr>
                                    </p:animRot>
                                    <p:animRot by="120000">
                                      <p:cBhvr>
                                        <p:cTn id="45"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9" grpId="0"/>
      <p:bldP spid="21" grpId="0" animBg="1"/>
      <p:bldP spid="22" grpId="0" animBg="1"/>
      <p:bldP spid="16"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0FF1F505-973F-4418-90B5-A5A720AF2962}"/>
              </a:ext>
            </a:extLst>
          </p:cNvPr>
          <p:cNvSpPr/>
          <p:nvPr/>
        </p:nvSpPr>
        <p:spPr>
          <a:xfrm>
            <a:off x="6555957" y="362575"/>
            <a:ext cx="5322190" cy="995445"/>
          </a:xfrm>
          <a:prstGeom prst="wedgeRoundRectCallout">
            <a:avLst>
              <a:gd name="adj1" fmla="val -43329"/>
              <a:gd name="adj2" fmla="val 70811"/>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dirty="0">
                <a:solidFill>
                  <a:prstClr val="white"/>
                </a:solidFill>
              </a:rPr>
              <a:t>What kind of charity event should we organize?</a:t>
            </a:r>
          </a:p>
        </p:txBody>
      </p:sp>
      <p:sp>
        <p:nvSpPr>
          <p:cNvPr id="7" name="Speech Bubble: Rectangle with Corners Rounded 6">
            <a:extLst>
              <a:ext uri="{FF2B5EF4-FFF2-40B4-BE49-F238E27FC236}">
                <a16:creationId xmlns:a16="http://schemas.microsoft.com/office/drawing/2014/main" id="{EACCDDF2-8542-4CCE-9E21-3DD003F94502}"/>
              </a:ext>
            </a:extLst>
          </p:cNvPr>
          <p:cNvSpPr/>
          <p:nvPr/>
        </p:nvSpPr>
        <p:spPr>
          <a:xfrm>
            <a:off x="8130013" y="1545920"/>
            <a:ext cx="3748134" cy="571876"/>
          </a:xfrm>
          <a:prstGeom prst="wedgeRoundRectCallout">
            <a:avLst>
              <a:gd name="adj1" fmla="val 49155"/>
              <a:gd name="adj2" fmla="val 76993"/>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2800" dirty="0">
                <a:solidFill>
                  <a:prstClr val="white"/>
                </a:solidFill>
              </a:rPr>
              <a:t>Let's have a Bake Sale.</a:t>
            </a:r>
          </a:p>
        </p:txBody>
      </p:sp>
      <p:sp>
        <p:nvSpPr>
          <p:cNvPr id="19" name="TextBox 18"/>
          <p:cNvSpPr txBox="1"/>
          <p:nvPr/>
        </p:nvSpPr>
        <p:spPr>
          <a:xfrm>
            <a:off x="1146815" y="547543"/>
            <a:ext cx="3311236" cy="646331"/>
          </a:xfrm>
          <a:prstGeom prst="rect">
            <a:avLst/>
          </a:prstGeom>
          <a:noFill/>
        </p:spPr>
        <p:txBody>
          <a:bodyPr wrap="square" rtlCol="0">
            <a:spAutoFit/>
          </a:bodyPr>
          <a:lstStyle/>
          <a:p>
            <a:pPr algn="ctr"/>
            <a:r>
              <a:rPr lang="en-US" sz="3600" b="1" dirty="0">
                <a:solidFill>
                  <a:srgbClr val="0070C0"/>
                </a:solidFill>
              </a:rPr>
              <a:t>Do the same</a:t>
            </a:r>
          </a:p>
        </p:txBody>
      </p:sp>
      <p:sp>
        <p:nvSpPr>
          <p:cNvPr id="21" name="Speech Bubble: Rectangle with Corners Rounded 5">
            <a:extLst>
              <a:ext uri="{FF2B5EF4-FFF2-40B4-BE49-F238E27FC236}">
                <a16:creationId xmlns:a16="http://schemas.microsoft.com/office/drawing/2014/main" id="{0FF1F505-973F-4418-90B5-A5A720AF2962}"/>
              </a:ext>
            </a:extLst>
          </p:cNvPr>
          <p:cNvSpPr/>
          <p:nvPr/>
        </p:nvSpPr>
        <p:spPr>
          <a:xfrm>
            <a:off x="7355709" y="2422745"/>
            <a:ext cx="4522438" cy="641950"/>
          </a:xfrm>
          <a:prstGeom prst="wedgeRoundRectCallout">
            <a:avLst>
              <a:gd name="adj1" fmla="val -42819"/>
              <a:gd name="adj2" fmla="val 80815"/>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dirty="0">
                <a:solidFill>
                  <a:prstClr val="white"/>
                </a:solidFill>
              </a:rPr>
              <a:t>Do we need any volunteers?</a:t>
            </a:r>
          </a:p>
        </p:txBody>
      </p:sp>
      <p:sp>
        <p:nvSpPr>
          <p:cNvPr id="22" name="Speech Bubble: Rectangle with Corners Rounded 6">
            <a:extLst>
              <a:ext uri="{FF2B5EF4-FFF2-40B4-BE49-F238E27FC236}">
                <a16:creationId xmlns:a16="http://schemas.microsoft.com/office/drawing/2014/main" id="{EACCDDF2-8542-4CCE-9E21-3DD003F94502}"/>
              </a:ext>
            </a:extLst>
          </p:cNvPr>
          <p:cNvSpPr/>
          <p:nvPr/>
        </p:nvSpPr>
        <p:spPr>
          <a:xfrm>
            <a:off x="6192569" y="3387417"/>
            <a:ext cx="5685578" cy="684815"/>
          </a:xfrm>
          <a:prstGeom prst="wedgeRoundRectCallout">
            <a:avLst>
              <a:gd name="adj1" fmla="val 48686"/>
              <a:gd name="adj2" fmla="val 67189"/>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2800" dirty="0">
                <a:solidFill>
                  <a:prstClr val="white"/>
                </a:solidFill>
              </a:rPr>
              <a:t>Yes, we need people to sell cupcakes.</a:t>
            </a:r>
          </a:p>
        </p:txBody>
      </p:sp>
      <p:graphicFrame>
        <p:nvGraphicFramePr>
          <p:cNvPr id="8" name="Table 7"/>
          <p:cNvGraphicFramePr>
            <a:graphicFrameLocks noGrp="1"/>
          </p:cNvGraphicFramePr>
          <p:nvPr/>
        </p:nvGraphicFramePr>
        <p:xfrm>
          <a:off x="179447" y="1418250"/>
          <a:ext cx="5378133" cy="4926565"/>
        </p:xfrm>
        <a:graphic>
          <a:graphicData uri="http://schemas.openxmlformats.org/drawingml/2006/table">
            <a:tbl>
              <a:tblPr firstRow="1" bandRow="1">
                <a:tableStyleId>{5C22544A-7EE6-4342-B048-85BDC9FD1C3A}</a:tableStyleId>
              </a:tblPr>
              <a:tblGrid>
                <a:gridCol w="1792711">
                  <a:extLst>
                    <a:ext uri="{9D8B030D-6E8A-4147-A177-3AD203B41FA5}">
                      <a16:colId xmlns:a16="http://schemas.microsoft.com/office/drawing/2014/main" val="20000"/>
                    </a:ext>
                  </a:extLst>
                </a:gridCol>
                <a:gridCol w="1792711">
                  <a:extLst>
                    <a:ext uri="{9D8B030D-6E8A-4147-A177-3AD203B41FA5}">
                      <a16:colId xmlns:a16="http://schemas.microsoft.com/office/drawing/2014/main" val="20001"/>
                    </a:ext>
                  </a:extLst>
                </a:gridCol>
                <a:gridCol w="1792711">
                  <a:extLst>
                    <a:ext uri="{9D8B030D-6E8A-4147-A177-3AD203B41FA5}">
                      <a16:colId xmlns:a16="http://schemas.microsoft.com/office/drawing/2014/main" val="20002"/>
                    </a:ext>
                  </a:extLst>
                </a:gridCol>
              </a:tblGrid>
              <a:tr h="703795">
                <a:tc>
                  <a:txBody>
                    <a:bodyPr/>
                    <a:lstStyle/>
                    <a:p>
                      <a:r>
                        <a:rPr lang="en-US" sz="2000" dirty="0"/>
                        <a:t>Fun Run </a:t>
                      </a:r>
                    </a:p>
                  </a:txBody>
                  <a:tcPr/>
                </a:tc>
                <a:tc>
                  <a:txBody>
                    <a:bodyPr/>
                    <a:lstStyle/>
                    <a:p>
                      <a:r>
                        <a:rPr lang="en-US" sz="2000" dirty="0"/>
                        <a:t>Sell drinks</a:t>
                      </a:r>
                    </a:p>
                  </a:txBody>
                  <a:tcPr/>
                </a:tc>
                <a:tc>
                  <a:txBody>
                    <a:bodyPr/>
                    <a:lstStyle/>
                    <a:p>
                      <a:r>
                        <a:rPr lang="en-US" sz="2000" dirty="0"/>
                        <a:t>“Run for Fun”</a:t>
                      </a:r>
                    </a:p>
                  </a:txBody>
                  <a:tcPr/>
                </a:tc>
                <a:extLst>
                  <a:ext uri="{0D108BD9-81ED-4DB2-BD59-A6C34878D82A}">
                    <a16:rowId xmlns:a16="http://schemas.microsoft.com/office/drawing/2014/main" val="10000"/>
                  </a:ext>
                </a:extLst>
              </a:tr>
              <a:tr h="703795">
                <a:tc>
                  <a:txBody>
                    <a:bodyPr/>
                    <a:lstStyle/>
                    <a:p>
                      <a:r>
                        <a:rPr lang="en-US" sz="2000" dirty="0"/>
                        <a:t>Craft Fair</a:t>
                      </a:r>
                    </a:p>
                  </a:txBody>
                  <a:tcPr/>
                </a:tc>
                <a:tc>
                  <a:txBody>
                    <a:bodyPr/>
                    <a:lstStyle/>
                    <a:p>
                      <a:r>
                        <a:rPr lang="en-US" sz="2000" dirty="0"/>
                        <a:t>Make arts and crafts</a:t>
                      </a:r>
                    </a:p>
                  </a:txBody>
                  <a:tcPr/>
                </a:tc>
                <a:tc>
                  <a:txBody>
                    <a:bodyPr/>
                    <a:lstStyle/>
                    <a:p>
                      <a:r>
                        <a:rPr lang="en-US" sz="2000" dirty="0"/>
                        <a:t>“Help your Community”</a:t>
                      </a:r>
                    </a:p>
                  </a:txBody>
                  <a:tcPr/>
                </a:tc>
                <a:extLst>
                  <a:ext uri="{0D108BD9-81ED-4DB2-BD59-A6C34878D82A}">
                    <a16:rowId xmlns:a16="http://schemas.microsoft.com/office/drawing/2014/main" val="10001"/>
                  </a:ext>
                </a:extLst>
              </a:tr>
              <a:tr h="703795">
                <a:tc>
                  <a:txBody>
                    <a:bodyPr/>
                    <a:lstStyle/>
                    <a:p>
                      <a:r>
                        <a:rPr lang="en-US" sz="2000" dirty="0"/>
                        <a:t>Talent Show </a:t>
                      </a:r>
                    </a:p>
                  </a:txBody>
                  <a:tcPr/>
                </a:tc>
                <a:tc>
                  <a:txBody>
                    <a:bodyPr/>
                    <a:lstStyle/>
                    <a:p>
                      <a:r>
                        <a:rPr lang="en-US" sz="2000" dirty="0"/>
                        <a:t>Take photos</a:t>
                      </a:r>
                    </a:p>
                  </a:txBody>
                  <a:tcPr/>
                </a:tc>
                <a:tc>
                  <a:txBody>
                    <a:bodyPr/>
                    <a:lstStyle/>
                    <a:p>
                      <a:r>
                        <a:rPr lang="en-US" sz="2000" dirty="0"/>
                        <a:t>“Sing for the Children”</a:t>
                      </a:r>
                    </a:p>
                  </a:txBody>
                  <a:tcPr/>
                </a:tc>
                <a:extLst>
                  <a:ext uri="{0D108BD9-81ED-4DB2-BD59-A6C34878D82A}">
                    <a16:rowId xmlns:a16="http://schemas.microsoft.com/office/drawing/2014/main" val="10002"/>
                  </a:ext>
                </a:extLst>
              </a:tr>
              <a:tr h="703795">
                <a:tc>
                  <a:txBody>
                    <a:bodyPr/>
                    <a:lstStyle/>
                    <a:p>
                      <a:r>
                        <a:rPr lang="en-US" sz="2000" dirty="0"/>
                        <a:t>Book Fair </a:t>
                      </a:r>
                    </a:p>
                  </a:txBody>
                  <a:tcPr/>
                </a:tc>
                <a:tc>
                  <a:txBody>
                    <a:bodyPr/>
                    <a:lstStyle/>
                    <a:p>
                      <a:r>
                        <a:rPr lang="en-US" sz="2000" dirty="0"/>
                        <a:t>Sell T-shirts</a:t>
                      </a:r>
                    </a:p>
                  </a:txBody>
                  <a:tcPr/>
                </a:tc>
                <a:tc>
                  <a:txBody>
                    <a:bodyPr/>
                    <a:lstStyle/>
                    <a:p>
                      <a:r>
                        <a:rPr lang="en-US" sz="2000" dirty="0"/>
                        <a:t>“Read and Help”</a:t>
                      </a:r>
                    </a:p>
                  </a:txBody>
                  <a:tcPr/>
                </a:tc>
                <a:extLst>
                  <a:ext uri="{0D108BD9-81ED-4DB2-BD59-A6C34878D82A}">
                    <a16:rowId xmlns:a16="http://schemas.microsoft.com/office/drawing/2014/main" val="10003"/>
                  </a:ext>
                </a:extLst>
              </a:tr>
              <a:tr h="703795">
                <a:tc>
                  <a:txBody>
                    <a:bodyPr/>
                    <a:lstStyle/>
                    <a:p>
                      <a:r>
                        <a:rPr lang="en-US" sz="2000" dirty="0"/>
                        <a:t>Bake Sale </a:t>
                      </a:r>
                    </a:p>
                  </a:txBody>
                  <a:tcPr/>
                </a:tc>
                <a:tc>
                  <a:txBody>
                    <a:bodyPr/>
                    <a:lstStyle/>
                    <a:p>
                      <a:r>
                        <a:rPr lang="en-US" sz="2000" dirty="0"/>
                        <a:t>Sell cupcakes</a:t>
                      </a:r>
                    </a:p>
                  </a:txBody>
                  <a:tcPr/>
                </a:tc>
                <a:tc>
                  <a:txBody>
                    <a:bodyPr/>
                    <a:lstStyle/>
                    <a:p>
                      <a:r>
                        <a:rPr lang="en-US" sz="2000" dirty="0"/>
                        <a:t>“Bake Sale for Children Day”</a:t>
                      </a:r>
                    </a:p>
                  </a:txBody>
                  <a:tcPr/>
                </a:tc>
                <a:extLst>
                  <a:ext uri="{0D108BD9-81ED-4DB2-BD59-A6C34878D82A}">
                    <a16:rowId xmlns:a16="http://schemas.microsoft.com/office/drawing/2014/main" val="10004"/>
                  </a:ext>
                </a:extLst>
              </a:tr>
              <a:tr h="703795">
                <a:tc>
                  <a:txBody>
                    <a:bodyPr/>
                    <a:lstStyle/>
                    <a:p>
                      <a:r>
                        <a:rPr lang="en-US" sz="2000" dirty="0"/>
                        <a:t>Art Show </a:t>
                      </a:r>
                    </a:p>
                  </a:txBody>
                  <a:tcPr/>
                </a:tc>
                <a:tc>
                  <a:txBody>
                    <a:bodyPr/>
                    <a:lstStyle/>
                    <a:p>
                      <a:r>
                        <a:rPr lang="en-US" sz="2000" dirty="0"/>
                        <a:t>Sell paintings</a:t>
                      </a:r>
                    </a:p>
                  </a:txBody>
                  <a:tcPr/>
                </a:tc>
                <a:tc>
                  <a:txBody>
                    <a:bodyPr/>
                    <a:lstStyle/>
                    <a:p>
                      <a:r>
                        <a:rPr lang="en-US" sz="2000" dirty="0"/>
                        <a:t>“Pain for the Poor!”</a:t>
                      </a:r>
                    </a:p>
                  </a:txBody>
                  <a:tcPr/>
                </a:tc>
                <a:extLst>
                  <a:ext uri="{0D108BD9-81ED-4DB2-BD59-A6C34878D82A}">
                    <a16:rowId xmlns:a16="http://schemas.microsoft.com/office/drawing/2014/main" val="10005"/>
                  </a:ext>
                </a:extLst>
              </a:tr>
              <a:tr h="703795">
                <a:tc>
                  <a:txBody>
                    <a:bodyPr/>
                    <a:lstStyle/>
                    <a:p>
                      <a:r>
                        <a:rPr lang="en-US" sz="2000" dirty="0"/>
                        <a:t>Car Wash </a:t>
                      </a:r>
                    </a:p>
                  </a:txBody>
                  <a:tcPr/>
                </a:tc>
                <a:tc>
                  <a:txBody>
                    <a:bodyPr/>
                    <a:lstStyle/>
                    <a:p>
                      <a:r>
                        <a:rPr lang="en-US" sz="2000" dirty="0"/>
                        <a:t>Wash cars</a:t>
                      </a:r>
                    </a:p>
                  </a:txBody>
                  <a:tcPr/>
                </a:tc>
                <a:tc>
                  <a:txBody>
                    <a:bodyPr/>
                    <a:lstStyle/>
                    <a:p>
                      <a:r>
                        <a:rPr lang="en-US" sz="2000" dirty="0"/>
                        <a:t>“Bubble Time for Charity”</a:t>
                      </a:r>
                    </a:p>
                  </a:txBody>
                  <a:tcPr/>
                </a:tc>
                <a:extLst>
                  <a:ext uri="{0D108BD9-81ED-4DB2-BD59-A6C34878D82A}">
                    <a16:rowId xmlns:a16="http://schemas.microsoft.com/office/drawing/2014/main" val="10006"/>
                  </a:ext>
                </a:extLst>
              </a:tr>
            </a:tbl>
          </a:graphicData>
        </a:graphic>
      </p:graphicFrame>
      <p:sp>
        <p:nvSpPr>
          <p:cNvPr id="16" name="Rounded Rectangular Callout 15"/>
          <p:cNvSpPr/>
          <p:nvPr/>
        </p:nvSpPr>
        <p:spPr>
          <a:xfrm>
            <a:off x="5990692" y="4394954"/>
            <a:ext cx="5887455" cy="607048"/>
          </a:xfrm>
          <a:prstGeom prst="wedgeRoundRectCallout">
            <a:avLst>
              <a:gd name="adj1" fmla="val 1154"/>
              <a:gd name="adj2" fmla="val 72501"/>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dirty="0">
                <a:solidFill>
                  <a:prstClr val="white"/>
                </a:solidFill>
              </a:rPr>
              <a:t>What should we call our Bake Sale? </a:t>
            </a:r>
          </a:p>
        </p:txBody>
      </p:sp>
      <p:sp>
        <p:nvSpPr>
          <p:cNvPr id="17" name="Rounded Rectangular Callout 16"/>
          <p:cNvSpPr/>
          <p:nvPr/>
        </p:nvSpPr>
        <p:spPr>
          <a:xfrm>
            <a:off x="5694631" y="5381913"/>
            <a:ext cx="6246892" cy="634625"/>
          </a:xfrm>
          <a:prstGeom prst="wedgeRoundRectCallout">
            <a:avLst>
              <a:gd name="adj1" fmla="val -2171"/>
              <a:gd name="adj2" fmla="val 85325"/>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800" dirty="0">
                <a:solidFill>
                  <a:prstClr val="white"/>
                </a:solidFill>
              </a:rPr>
              <a:t>How about “Bake sale for Children Day”?</a:t>
            </a:r>
          </a:p>
        </p:txBody>
      </p:sp>
      <p:sp>
        <p:nvSpPr>
          <p:cNvPr id="2" name="Rectangle 1"/>
          <p:cNvSpPr/>
          <p:nvPr/>
        </p:nvSpPr>
        <p:spPr>
          <a:xfrm>
            <a:off x="199176" y="4206290"/>
            <a:ext cx="5332491" cy="74595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22441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6"/>
                                        </p:tgtEl>
                                      </p:cBhvr>
                                    </p:animEffect>
                                    <p:animScale>
                                      <p:cBhvr>
                                        <p:cTn id="11" dur="250" autoRev="1" fill="hold"/>
                                        <p:tgtEl>
                                          <p:spTgt spid="6"/>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7"/>
                                        </p:tgtEl>
                                        <p:attrNameLst>
                                          <p:attrName>r</p:attrName>
                                        </p:attrNameLst>
                                      </p:cBhvr>
                                    </p:animRot>
                                    <p:animRot by="-240000">
                                      <p:cBhvr>
                                        <p:cTn id="16" dur="200" fill="hold">
                                          <p:stCondLst>
                                            <p:cond delay="200"/>
                                          </p:stCondLst>
                                        </p:cTn>
                                        <p:tgtEl>
                                          <p:spTgt spid="7"/>
                                        </p:tgtEl>
                                        <p:attrNameLst>
                                          <p:attrName>r</p:attrName>
                                        </p:attrNameLst>
                                      </p:cBhvr>
                                    </p:animRot>
                                    <p:animRot by="240000">
                                      <p:cBhvr>
                                        <p:cTn id="17" dur="200" fill="hold">
                                          <p:stCondLst>
                                            <p:cond delay="400"/>
                                          </p:stCondLst>
                                        </p:cTn>
                                        <p:tgtEl>
                                          <p:spTgt spid="7"/>
                                        </p:tgtEl>
                                        <p:attrNameLst>
                                          <p:attrName>r</p:attrName>
                                        </p:attrNameLst>
                                      </p:cBhvr>
                                    </p:animRot>
                                    <p:animRot by="-240000">
                                      <p:cBhvr>
                                        <p:cTn id="18" dur="200" fill="hold">
                                          <p:stCondLst>
                                            <p:cond delay="600"/>
                                          </p:stCondLst>
                                        </p:cTn>
                                        <p:tgtEl>
                                          <p:spTgt spid="7"/>
                                        </p:tgtEl>
                                        <p:attrNameLst>
                                          <p:attrName>r</p:attrName>
                                        </p:attrNameLst>
                                      </p:cBhvr>
                                    </p:animRot>
                                    <p:animRot by="120000">
                                      <p:cBhvr>
                                        <p:cTn id="19" dur="200" fill="hold">
                                          <p:stCondLst>
                                            <p:cond delay="800"/>
                                          </p:stCondLst>
                                        </p:cTn>
                                        <p:tgtEl>
                                          <p:spTgt spid="7"/>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21"/>
                                        </p:tgtEl>
                                      </p:cBhvr>
                                    </p:animEffect>
                                    <p:animScale>
                                      <p:cBhvr>
                                        <p:cTn id="24" dur="250" autoRev="1" fill="hold"/>
                                        <p:tgtEl>
                                          <p:spTgt spid="21"/>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32" presetClass="emph" presetSubtype="0" fill="hold" grpId="0" nodeType="clickEffect">
                                  <p:stCondLst>
                                    <p:cond delay="0"/>
                                  </p:stCondLst>
                                  <p:childTnLst>
                                    <p:animRot by="120000">
                                      <p:cBhvr>
                                        <p:cTn id="28" dur="100" fill="hold">
                                          <p:stCondLst>
                                            <p:cond delay="0"/>
                                          </p:stCondLst>
                                        </p:cTn>
                                        <p:tgtEl>
                                          <p:spTgt spid="22"/>
                                        </p:tgtEl>
                                        <p:attrNameLst>
                                          <p:attrName>r</p:attrName>
                                        </p:attrNameLst>
                                      </p:cBhvr>
                                    </p:animRot>
                                    <p:animRot by="-240000">
                                      <p:cBhvr>
                                        <p:cTn id="29" dur="200" fill="hold">
                                          <p:stCondLst>
                                            <p:cond delay="200"/>
                                          </p:stCondLst>
                                        </p:cTn>
                                        <p:tgtEl>
                                          <p:spTgt spid="22"/>
                                        </p:tgtEl>
                                        <p:attrNameLst>
                                          <p:attrName>r</p:attrName>
                                        </p:attrNameLst>
                                      </p:cBhvr>
                                    </p:animRot>
                                    <p:animRot by="240000">
                                      <p:cBhvr>
                                        <p:cTn id="30" dur="200" fill="hold">
                                          <p:stCondLst>
                                            <p:cond delay="400"/>
                                          </p:stCondLst>
                                        </p:cTn>
                                        <p:tgtEl>
                                          <p:spTgt spid="22"/>
                                        </p:tgtEl>
                                        <p:attrNameLst>
                                          <p:attrName>r</p:attrName>
                                        </p:attrNameLst>
                                      </p:cBhvr>
                                    </p:animRot>
                                    <p:animRot by="-240000">
                                      <p:cBhvr>
                                        <p:cTn id="31" dur="200" fill="hold">
                                          <p:stCondLst>
                                            <p:cond delay="600"/>
                                          </p:stCondLst>
                                        </p:cTn>
                                        <p:tgtEl>
                                          <p:spTgt spid="22"/>
                                        </p:tgtEl>
                                        <p:attrNameLst>
                                          <p:attrName>r</p:attrName>
                                        </p:attrNameLst>
                                      </p:cBhvr>
                                    </p:animRot>
                                    <p:animRot by="120000">
                                      <p:cBhvr>
                                        <p:cTn id="32" dur="200" fill="hold">
                                          <p:stCondLst>
                                            <p:cond delay="800"/>
                                          </p:stCondLst>
                                        </p:cTn>
                                        <p:tgtEl>
                                          <p:spTgt spid="22"/>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grpId="0" nodeType="clickEffect">
                                  <p:stCondLst>
                                    <p:cond delay="0"/>
                                  </p:stCondLst>
                                  <p:childTnLst>
                                    <p:animEffect transition="out" filter="fade">
                                      <p:cBhvr>
                                        <p:cTn id="36" dur="500" tmFilter="0, 0; .2, .5; .8, .5; 1, 0"/>
                                        <p:tgtEl>
                                          <p:spTgt spid="16"/>
                                        </p:tgtEl>
                                      </p:cBhvr>
                                    </p:animEffect>
                                    <p:animScale>
                                      <p:cBhvr>
                                        <p:cTn id="37" dur="250" autoRev="1" fill="hold"/>
                                        <p:tgtEl>
                                          <p:spTgt spid="16"/>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32" presetClass="emph" presetSubtype="0" fill="hold" grpId="0" nodeType="clickEffect">
                                  <p:stCondLst>
                                    <p:cond delay="0"/>
                                  </p:stCondLst>
                                  <p:childTnLst>
                                    <p:animRot by="120000">
                                      <p:cBhvr>
                                        <p:cTn id="41" dur="100" fill="hold">
                                          <p:stCondLst>
                                            <p:cond delay="0"/>
                                          </p:stCondLst>
                                        </p:cTn>
                                        <p:tgtEl>
                                          <p:spTgt spid="17"/>
                                        </p:tgtEl>
                                        <p:attrNameLst>
                                          <p:attrName>r</p:attrName>
                                        </p:attrNameLst>
                                      </p:cBhvr>
                                    </p:animRot>
                                    <p:animRot by="-240000">
                                      <p:cBhvr>
                                        <p:cTn id="42" dur="200" fill="hold">
                                          <p:stCondLst>
                                            <p:cond delay="200"/>
                                          </p:stCondLst>
                                        </p:cTn>
                                        <p:tgtEl>
                                          <p:spTgt spid="17"/>
                                        </p:tgtEl>
                                        <p:attrNameLst>
                                          <p:attrName>r</p:attrName>
                                        </p:attrNameLst>
                                      </p:cBhvr>
                                    </p:animRot>
                                    <p:animRot by="240000">
                                      <p:cBhvr>
                                        <p:cTn id="43" dur="200" fill="hold">
                                          <p:stCondLst>
                                            <p:cond delay="400"/>
                                          </p:stCondLst>
                                        </p:cTn>
                                        <p:tgtEl>
                                          <p:spTgt spid="17"/>
                                        </p:tgtEl>
                                        <p:attrNameLst>
                                          <p:attrName>r</p:attrName>
                                        </p:attrNameLst>
                                      </p:cBhvr>
                                    </p:animRot>
                                    <p:animRot by="-240000">
                                      <p:cBhvr>
                                        <p:cTn id="44" dur="200" fill="hold">
                                          <p:stCondLst>
                                            <p:cond delay="600"/>
                                          </p:stCondLst>
                                        </p:cTn>
                                        <p:tgtEl>
                                          <p:spTgt spid="17"/>
                                        </p:tgtEl>
                                        <p:attrNameLst>
                                          <p:attrName>r</p:attrName>
                                        </p:attrNameLst>
                                      </p:cBhvr>
                                    </p:animRot>
                                    <p:animRot by="120000">
                                      <p:cBhvr>
                                        <p:cTn id="45"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9" grpId="0"/>
      <p:bldP spid="21" grpId="0" animBg="1"/>
      <p:bldP spid="22" grpId="0" animBg="1"/>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0FF1F505-973F-4418-90B5-A5A720AF2962}"/>
              </a:ext>
            </a:extLst>
          </p:cNvPr>
          <p:cNvSpPr/>
          <p:nvPr/>
        </p:nvSpPr>
        <p:spPr>
          <a:xfrm>
            <a:off x="6555957" y="362575"/>
            <a:ext cx="5322190" cy="995445"/>
          </a:xfrm>
          <a:prstGeom prst="wedgeRoundRectCallout">
            <a:avLst>
              <a:gd name="adj1" fmla="val -43329"/>
              <a:gd name="adj2" fmla="val 70811"/>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dirty="0">
                <a:solidFill>
                  <a:prstClr val="white"/>
                </a:solidFill>
              </a:rPr>
              <a:t>What kind of charity event should we organize?</a:t>
            </a:r>
          </a:p>
        </p:txBody>
      </p:sp>
      <p:sp>
        <p:nvSpPr>
          <p:cNvPr id="7" name="Speech Bubble: Rectangle with Corners Rounded 6">
            <a:extLst>
              <a:ext uri="{FF2B5EF4-FFF2-40B4-BE49-F238E27FC236}">
                <a16:creationId xmlns:a16="http://schemas.microsoft.com/office/drawing/2014/main" id="{EACCDDF2-8542-4CCE-9E21-3DD003F94502}"/>
              </a:ext>
            </a:extLst>
          </p:cNvPr>
          <p:cNvSpPr/>
          <p:nvPr/>
        </p:nvSpPr>
        <p:spPr>
          <a:xfrm>
            <a:off x="8229601" y="1601261"/>
            <a:ext cx="3648546" cy="689266"/>
          </a:xfrm>
          <a:prstGeom prst="wedgeRoundRectCallout">
            <a:avLst>
              <a:gd name="adj1" fmla="val 49155"/>
              <a:gd name="adj2" fmla="val 76993"/>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2800" dirty="0">
                <a:solidFill>
                  <a:prstClr val="white"/>
                </a:solidFill>
              </a:rPr>
              <a:t>Let's have a Art Show.</a:t>
            </a:r>
          </a:p>
        </p:txBody>
      </p:sp>
      <p:sp>
        <p:nvSpPr>
          <p:cNvPr id="19" name="TextBox 18"/>
          <p:cNvSpPr txBox="1"/>
          <p:nvPr/>
        </p:nvSpPr>
        <p:spPr>
          <a:xfrm>
            <a:off x="1146815" y="547543"/>
            <a:ext cx="3311236" cy="646331"/>
          </a:xfrm>
          <a:prstGeom prst="rect">
            <a:avLst/>
          </a:prstGeom>
          <a:noFill/>
        </p:spPr>
        <p:txBody>
          <a:bodyPr wrap="square" rtlCol="0">
            <a:spAutoFit/>
          </a:bodyPr>
          <a:lstStyle/>
          <a:p>
            <a:pPr algn="ctr"/>
            <a:r>
              <a:rPr lang="en-US" sz="3600" b="1" dirty="0">
                <a:solidFill>
                  <a:srgbClr val="0070C0"/>
                </a:solidFill>
              </a:rPr>
              <a:t>Do the same</a:t>
            </a:r>
          </a:p>
        </p:txBody>
      </p:sp>
      <p:sp>
        <p:nvSpPr>
          <p:cNvPr id="21" name="Speech Bubble: Rectangle with Corners Rounded 5">
            <a:extLst>
              <a:ext uri="{FF2B5EF4-FFF2-40B4-BE49-F238E27FC236}">
                <a16:creationId xmlns:a16="http://schemas.microsoft.com/office/drawing/2014/main" id="{0FF1F505-973F-4418-90B5-A5A720AF2962}"/>
              </a:ext>
            </a:extLst>
          </p:cNvPr>
          <p:cNvSpPr/>
          <p:nvPr/>
        </p:nvSpPr>
        <p:spPr>
          <a:xfrm>
            <a:off x="7355709" y="2573433"/>
            <a:ext cx="4522438" cy="584762"/>
          </a:xfrm>
          <a:prstGeom prst="wedgeRoundRectCallout">
            <a:avLst>
              <a:gd name="adj1" fmla="val -42819"/>
              <a:gd name="adj2" fmla="val 80815"/>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dirty="0">
                <a:solidFill>
                  <a:prstClr val="white"/>
                </a:solidFill>
              </a:rPr>
              <a:t>Do we need any volunteers?</a:t>
            </a:r>
          </a:p>
        </p:txBody>
      </p:sp>
      <p:sp>
        <p:nvSpPr>
          <p:cNvPr id="22" name="Speech Bubble: Rectangle with Corners Rounded 6">
            <a:extLst>
              <a:ext uri="{FF2B5EF4-FFF2-40B4-BE49-F238E27FC236}">
                <a16:creationId xmlns:a16="http://schemas.microsoft.com/office/drawing/2014/main" id="{EACCDDF2-8542-4CCE-9E21-3DD003F94502}"/>
              </a:ext>
            </a:extLst>
          </p:cNvPr>
          <p:cNvSpPr/>
          <p:nvPr/>
        </p:nvSpPr>
        <p:spPr>
          <a:xfrm>
            <a:off x="6124437" y="3441102"/>
            <a:ext cx="5767059" cy="709401"/>
          </a:xfrm>
          <a:prstGeom prst="wedgeRoundRectCallout">
            <a:avLst>
              <a:gd name="adj1" fmla="val 48686"/>
              <a:gd name="adj2" fmla="val 67189"/>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2800" dirty="0">
                <a:solidFill>
                  <a:prstClr val="white"/>
                </a:solidFill>
              </a:rPr>
              <a:t>Yes, we need people to sell paintings.</a:t>
            </a:r>
          </a:p>
        </p:txBody>
      </p:sp>
      <p:graphicFrame>
        <p:nvGraphicFramePr>
          <p:cNvPr id="8" name="Table 7"/>
          <p:cNvGraphicFramePr>
            <a:graphicFrameLocks noGrp="1"/>
          </p:cNvGraphicFramePr>
          <p:nvPr>
            <p:extLst>
              <p:ext uri="{D42A27DB-BD31-4B8C-83A1-F6EECF244321}">
                <p14:modId xmlns:p14="http://schemas.microsoft.com/office/powerpoint/2010/main" val="2410263968"/>
              </p:ext>
            </p:extLst>
          </p:nvPr>
        </p:nvGraphicFramePr>
        <p:xfrm>
          <a:off x="179447" y="1418250"/>
          <a:ext cx="5378133" cy="4926565"/>
        </p:xfrm>
        <a:graphic>
          <a:graphicData uri="http://schemas.openxmlformats.org/drawingml/2006/table">
            <a:tbl>
              <a:tblPr firstRow="1" bandRow="1">
                <a:tableStyleId>{5C22544A-7EE6-4342-B048-85BDC9FD1C3A}</a:tableStyleId>
              </a:tblPr>
              <a:tblGrid>
                <a:gridCol w="1792711">
                  <a:extLst>
                    <a:ext uri="{9D8B030D-6E8A-4147-A177-3AD203B41FA5}">
                      <a16:colId xmlns:a16="http://schemas.microsoft.com/office/drawing/2014/main" val="20000"/>
                    </a:ext>
                  </a:extLst>
                </a:gridCol>
                <a:gridCol w="1792711">
                  <a:extLst>
                    <a:ext uri="{9D8B030D-6E8A-4147-A177-3AD203B41FA5}">
                      <a16:colId xmlns:a16="http://schemas.microsoft.com/office/drawing/2014/main" val="20001"/>
                    </a:ext>
                  </a:extLst>
                </a:gridCol>
                <a:gridCol w="1792711">
                  <a:extLst>
                    <a:ext uri="{9D8B030D-6E8A-4147-A177-3AD203B41FA5}">
                      <a16:colId xmlns:a16="http://schemas.microsoft.com/office/drawing/2014/main" val="20002"/>
                    </a:ext>
                  </a:extLst>
                </a:gridCol>
              </a:tblGrid>
              <a:tr h="703795">
                <a:tc>
                  <a:txBody>
                    <a:bodyPr/>
                    <a:lstStyle/>
                    <a:p>
                      <a:r>
                        <a:rPr lang="en-US" sz="2000" dirty="0"/>
                        <a:t>Fun Run </a:t>
                      </a:r>
                    </a:p>
                  </a:txBody>
                  <a:tcPr/>
                </a:tc>
                <a:tc>
                  <a:txBody>
                    <a:bodyPr/>
                    <a:lstStyle/>
                    <a:p>
                      <a:r>
                        <a:rPr lang="en-US" sz="2000" dirty="0"/>
                        <a:t>Sell drinks</a:t>
                      </a:r>
                    </a:p>
                  </a:txBody>
                  <a:tcPr/>
                </a:tc>
                <a:tc>
                  <a:txBody>
                    <a:bodyPr/>
                    <a:lstStyle/>
                    <a:p>
                      <a:r>
                        <a:rPr lang="en-US" sz="2000" dirty="0"/>
                        <a:t>“Run for Fun”</a:t>
                      </a:r>
                    </a:p>
                  </a:txBody>
                  <a:tcPr/>
                </a:tc>
                <a:extLst>
                  <a:ext uri="{0D108BD9-81ED-4DB2-BD59-A6C34878D82A}">
                    <a16:rowId xmlns:a16="http://schemas.microsoft.com/office/drawing/2014/main" val="10000"/>
                  </a:ext>
                </a:extLst>
              </a:tr>
              <a:tr h="703795">
                <a:tc>
                  <a:txBody>
                    <a:bodyPr/>
                    <a:lstStyle/>
                    <a:p>
                      <a:r>
                        <a:rPr lang="en-US" sz="2000" dirty="0"/>
                        <a:t>Craft Fair</a:t>
                      </a:r>
                    </a:p>
                  </a:txBody>
                  <a:tcPr/>
                </a:tc>
                <a:tc>
                  <a:txBody>
                    <a:bodyPr/>
                    <a:lstStyle/>
                    <a:p>
                      <a:r>
                        <a:rPr lang="en-US" sz="2000" dirty="0"/>
                        <a:t>Make arts and crafts</a:t>
                      </a:r>
                    </a:p>
                  </a:txBody>
                  <a:tcPr/>
                </a:tc>
                <a:tc>
                  <a:txBody>
                    <a:bodyPr/>
                    <a:lstStyle/>
                    <a:p>
                      <a:r>
                        <a:rPr lang="en-US" sz="2000" dirty="0"/>
                        <a:t>“Help your Community”</a:t>
                      </a:r>
                    </a:p>
                  </a:txBody>
                  <a:tcPr/>
                </a:tc>
                <a:extLst>
                  <a:ext uri="{0D108BD9-81ED-4DB2-BD59-A6C34878D82A}">
                    <a16:rowId xmlns:a16="http://schemas.microsoft.com/office/drawing/2014/main" val="10001"/>
                  </a:ext>
                </a:extLst>
              </a:tr>
              <a:tr h="703795">
                <a:tc>
                  <a:txBody>
                    <a:bodyPr/>
                    <a:lstStyle/>
                    <a:p>
                      <a:r>
                        <a:rPr lang="en-US" sz="2000" dirty="0"/>
                        <a:t>Talent Show </a:t>
                      </a:r>
                    </a:p>
                  </a:txBody>
                  <a:tcPr/>
                </a:tc>
                <a:tc>
                  <a:txBody>
                    <a:bodyPr/>
                    <a:lstStyle/>
                    <a:p>
                      <a:r>
                        <a:rPr lang="en-US" sz="2000" dirty="0"/>
                        <a:t>Take photos</a:t>
                      </a:r>
                    </a:p>
                  </a:txBody>
                  <a:tcPr/>
                </a:tc>
                <a:tc>
                  <a:txBody>
                    <a:bodyPr/>
                    <a:lstStyle/>
                    <a:p>
                      <a:r>
                        <a:rPr lang="en-US" sz="2000" dirty="0"/>
                        <a:t>“Sing for the Children”</a:t>
                      </a:r>
                    </a:p>
                  </a:txBody>
                  <a:tcPr/>
                </a:tc>
                <a:extLst>
                  <a:ext uri="{0D108BD9-81ED-4DB2-BD59-A6C34878D82A}">
                    <a16:rowId xmlns:a16="http://schemas.microsoft.com/office/drawing/2014/main" val="10002"/>
                  </a:ext>
                </a:extLst>
              </a:tr>
              <a:tr h="703795">
                <a:tc>
                  <a:txBody>
                    <a:bodyPr/>
                    <a:lstStyle/>
                    <a:p>
                      <a:r>
                        <a:rPr lang="en-US" sz="2000" dirty="0"/>
                        <a:t>Book Fair </a:t>
                      </a:r>
                    </a:p>
                  </a:txBody>
                  <a:tcPr/>
                </a:tc>
                <a:tc>
                  <a:txBody>
                    <a:bodyPr/>
                    <a:lstStyle/>
                    <a:p>
                      <a:r>
                        <a:rPr lang="en-US" sz="2000" dirty="0"/>
                        <a:t>Sell T-shirts</a:t>
                      </a:r>
                    </a:p>
                  </a:txBody>
                  <a:tcPr/>
                </a:tc>
                <a:tc>
                  <a:txBody>
                    <a:bodyPr/>
                    <a:lstStyle/>
                    <a:p>
                      <a:r>
                        <a:rPr lang="en-US" sz="2000" dirty="0"/>
                        <a:t>“Read and Help”</a:t>
                      </a:r>
                    </a:p>
                  </a:txBody>
                  <a:tcPr/>
                </a:tc>
                <a:extLst>
                  <a:ext uri="{0D108BD9-81ED-4DB2-BD59-A6C34878D82A}">
                    <a16:rowId xmlns:a16="http://schemas.microsoft.com/office/drawing/2014/main" val="10003"/>
                  </a:ext>
                </a:extLst>
              </a:tr>
              <a:tr h="703795">
                <a:tc>
                  <a:txBody>
                    <a:bodyPr/>
                    <a:lstStyle/>
                    <a:p>
                      <a:r>
                        <a:rPr lang="en-US" sz="2000" dirty="0"/>
                        <a:t>Bake Sale </a:t>
                      </a:r>
                    </a:p>
                  </a:txBody>
                  <a:tcPr/>
                </a:tc>
                <a:tc>
                  <a:txBody>
                    <a:bodyPr/>
                    <a:lstStyle/>
                    <a:p>
                      <a:r>
                        <a:rPr lang="en-US" sz="2000" dirty="0"/>
                        <a:t>Sell cupcakes</a:t>
                      </a:r>
                    </a:p>
                  </a:txBody>
                  <a:tcPr/>
                </a:tc>
                <a:tc>
                  <a:txBody>
                    <a:bodyPr/>
                    <a:lstStyle/>
                    <a:p>
                      <a:r>
                        <a:rPr lang="en-US" sz="2000" dirty="0"/>
                        <a:t>“Bake Sale for Children Day”</a:t>
                      </a:r>
                    </a:p>
                  </a:txBody>
                  <a:tcPr/>
                </a:tc>
                <a:extLst>
                  <a:ext uri="{0D108BD9-81ED-4DB2-BD59-A6C34878D82A}">
                    <a16:rowId xmlns:a16="http://schemas.microsoft.com/office/drawing/2014/main" val="10004"/>
                  </a:ext>
                </a:extLst>
              </a:tr>
              <a:tr h="703795">
                <a:tc>
                  <a:txBody>
                    <a:bodyPr/>
                    <a:lstStyle/>
                    <a:p>
                      <a:r>
                        <a:rPr lang="en-US" sz="2000" dirty="0"/>
                        <a:t>Art Show </a:t>
                      </a:r>
                    </a:p>
                  </a:txBody>
                  <a:tcPr/>
                </a:tc>
                <a:tc>
                  <a:txBody>
                    <a:bodyPr/>
                    <a:lstStyle/>
                    <a:p>
                      <a:r>
                        <a:rPr lang="en-US" sz="2000" dirty="0"/>
                        <a:t>Sell paintings</a:t>
                      </a:r>
                    </a:p>
                  </a:txBody>
                  <a:tcPr/>
                </a:tc>
                <a:tc>
                  <a:txBody>
                    <a:bodyPr/>
                    <a:lstStyle/>
                    <a:p>
                      <a:r>
                        <a:rPr lang="en-US" sz="2000" dirty="0"/>
                        <a:t>“Paint for the Poor!”</a:t>
                      </a:r>
                    </a:p>
                  </a:txBody>
                  <a:tcPr/>
                </a:tc>
                <a:extLst>
                  <a:ext uri="{0D108BD9-81ED-4DB2-BD59-A6C34878D82A}">
                    <a16:rowId xmlns:a16="http://schemas.microsoft.com/office/drawing/2014/main" val="10005"/>
                  </a:ext>
                </a:extLst>
              </a:tr>
              <a:tr h="703795">
                <a:tc>
                  <a:txBody>
                    <a:bodyPr/>
                    <a:lstStyle/>
                    <a:p>
                      <a:r>
                        <a:rPr lang="en-US" sz="2000" dirty="0"/>
                        <a:t>Car Wash </a:t>
                      </a:r>
                    </a:p>
                  </a:txBody>
                  <a:tcPr/>
                </a:tc>
                <a:tc>
                  <a:txBody>
                    <a:bodyPr/>
                    <a:lstStyle/>
                    <a:p>
                      <a:r>
                        <a:rPr lang="en-US" sz="2000" dirty="0"/>
                        <a:t>Wash cars</a:t>
                      </a:r>
                    </a:p>
                  </a:txBody>
                  <a:tcPr/>
                </a:tc>
                <a:tc>
                  <a:txBody>
                    <a:bodyPr/>
                    <a:lstStyle/>
                    <a:p>
                      <a:r>
                        <a:rPr lang="en-US" sz="2000" dirty="0"/>
                        <a:t>“Bubble Time for Charity”</a:t>
                      </a:r>
                    </a:p>
                  </a:txBody>
                  <a:tcPr/>
                </a:tc>
                <a:extLst>
                  <a:ext uri="{0D108BD9-81ED-4DB2-BD59-A6C34878D82A}">
                    <a16:rowId xmlns:a16="http://schemas.microsoft.com/office/drawing/2014/main" val="10006"/>
                  </a:ext>
                </a:extLst>
              </a:tr>
            </a:tbl>
          </a:graphicData>
        </a:graphic>
      </p:graphicFrame>
      <p:sp>
        <p:nvSpPr>
          <p:cNvPr id="16" name="Rounded Rectangular Callout 15"/>
          <p:cNvSpPr/>
          <p:nvPr/>
        </p:nvSpPr>
        <p:spPr>
          <a:xfrm>
            <a:off x="5990692" y="4473075"/>
            <a:ext cx="5887455" cy="656726"/>
          </a:xfrm>
          <a:prstGeom prst="wedgeRoundRectCallout">
            <a:avLst>
              <a:gd name="adj1" fmla="val 1154"/>
              <a:gd name="adj2" fmla="val 72501"/>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dirty="0">
                <a:solidFill>
                  <a:prstClr val="white"/>
                </a:solidFill>
              </a:rPr>
              <a:t>What should we call our Art Show? </a:t>
            </a:r>
          </a:p>
        </p:txBody>
      </p:sp>
      <p:sp>
        <p:nvSpPr>
          <p:cNvPr id="17" name="Rounded Rectangular Callout 16"/>
          <p:cNvSpPr/>
          <p:nvPr/>
        </p:nvSpPr>
        <p:spPr>
          <a:xfrm>
            <a:off x="5990692" y="5459680"/>
            <a:ext cx="5887455" cy="634625"/>
          </a:xfrm>
          <a:prstGeom prst="wedgeRoundRectCallout">
            <a:avLst>
              <a:gd name="adj1" fmla="val -1402"/>
              <a:gd name="adj2" fmla="val 85325"/>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800" dirty="0">
                <a:solidFill>
                  <a:prstClr val="white"/>
                </a:solidFill>
              </a:rPr>
              <a:t>How about “Paint for the Poor”?</a:t>
            </a:r>
          </a:p>
        </p:txBody>
      </p:sp>
      <p:sp>
        <p:nvSpPr>
          <p:cNvPr id="2" name="Rectangle 1"/>
          <p:cNvSpPr/>
          <p:nvPr/>
        </p:nvSpPr>
        <p:spPr>
          <a:xfrm>
            <a:off x="199176" y="4961299"/>
            <a:ext cx="5314384" cy="624689"/>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794115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6"/>
                                        </p:tgtEl>
                                      </p:cBhvr>
                                    </p:animEffect>
                                    <p:animScale>
                                      <p:cBhvr>
                                        <p:cTn id="11" dur="250" autoRev="1" fill="hold"/>
                                        <p:tgtEl>
                                          <p:spTgt spid="6"/>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7"/>
                                        </p:tgtEl>
                                        <p:attrNameLst>
                                          <p:attrName>r</p:attrName>
                                        </p:attrNameLst>
                                      </p:cBhvr>
                                    </p:animRot>
                                    <p:animRot by="-240000">
                                      <p:cBhvr>
                                        <p:cTn id="16" dur="200" fill="hold">
                                          <p:stCondLst>
                                            <p:cond delay="200"/>
                                          </p:stCondLst>
                                        </p:cTn>
                                        <p:tgtEl>
                                          <p:spTgt spid="7"/>
                                        </p:tgtEl>
                                        <p:attrNameLst>
                                          <p:attrName>r</p:attrName>
                                        </p:attrNameLst>
                                      </p:cBhvr>
                                    </p:animRot>
                                    <p:animRot by="240000">
                                      <p:cBhvr>
                                        <p:cTn id="17" dur="200" fill="hold">
                                          <p:stCondLst>
                                            <p:cond delay="400"/>
                                          </p:stCondLst>
                                        </p:cTn>
                                        <p:tgtEl>
                                          <p:spTgt spid="7"/>
                                        </p:tgtEl>
                                        <p:attrNameLst>
                                          <p:attrName>r</p:attrName>
                                        </p:attrNameLst>
                                      </p:cBhvr>
                                    </p:animRot>
                                    <p:animRot by="-240000">
                                      <p:cBhvr>
                                        <p:cTn id="18" dur="200" fill="hold">
                                          <p:stCondLst>
                                            <p:cond delay="600"/>
                                          </p:stCondLst>
                                        </p:cTn>
                                        <p:tgtEl>
                                          <p:spTgt spid="7"/>
                                        </p:tgtEl>
                                        <p:attrNameLst>
                                          <p:attrName>r</p:attrName>
                                        </p:attrNameLst>
                                      </p:cBhvr>
                                    </p:animRot>
                                    <p:animRot by="120000">
                                      <p:cBhvr>
                                        <p:cTn id="19" dur="200" fill="hold">
                                          <p:stCondLst>
                                            <p:cond delay="800"/>
                                          </p:stCondLst>
                                        </p:cTn>
                                        <p:tgtEl>
                                          <p:spTgt spid="7"/>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21"/>
                                        </p:tgtEl>
                                      </p:cBhvr>
                                    </p:animEffect>
                                    <p:animScale>
                                      <p:cBhvr>
                                        <p:cTn id="24" dur="250" autoRev="1" fill="hold"/>
                                        <p:tgtEl>
                                          <p:spTgt spid="21"/>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32" presetClass="emph" presetSubtype="0" fill="hold" grpId="0" nodeType="clickEffect">
                                  <p:stCondLst>
                                    <p:cond delay="0"/>
                                  </p:stCondLst>
                                  <p:childTnLst>
                                    <p:animRot by="120000">
                                      <p:cBhvr>
                                        <p:cTn id="28" dur="100" fill="hold">
                                          <p:stCondLst>
                                            <p:cond delay="0"/>
                                          </p:stCondLst>
                                        </p:cTn>
                                        <p:tgtEl>
                                          <p:spTgt spid="22"/>
                                        </p:tgtEl>
                                        <p:attrNameLst>
                                          <p:attrName>r</p:attrName>
                                        </p:attrNameLst>
                                      </p:cBhvr>
                                    </p:animRot>
                                    <p:animRot by="-240000">
                                      <p:cBhvr>
                                        <p:cTn id="29" dur="200" fill="hold">
                                          <p:stCondLst>
                                            <p:cond delay="200"/>
                                          </p:stCondLst>
                                        </p:cTn>
                                        <p:tgtEl>
                                          <p:spTgt spid="22"/>
                                        </p:tgtEl>
                                        <p:attrNameLst>
                                          <p:attrName>r</p:attrName>
                                        </p:attrNameLst>
                                      </p:cBhvr>
                                    </p:animRot>
                                    <p:animRot by="240000">
                                      <p:cBhvr>
                                        <p:cTn id="30" dur="200" fill="hold">
                                          <p:stCondLst>
                                            <p:cond delay="400"/>
                                          </p:stCondLst>
                                        </p:cTn>
                                        <p:tgtEl>
                                          <p:spTgt spid="22"/>
                                        </p:tgtEl>
                                        <p:attrNameLst>
                                          <p:attrName>r</p:attrName>
                                        </p:attrNameLst>
                                      </p:cBhvr>
                                    </p:animRot>
                                    <p:animRot by="-240000">
                                      <p:cBhvr>
                                        <p:cTn id="31" dur="200" fill="hold">
                                          <p:stCondLst>
                                            <p:cond delay="600"/>
                                          </p:stCondLst>
                                        </p:cTn>
                                        <p:tgtEl>
                                          <p:spTgt spid="22"/>
                                        </p:tgtEl>
                                        <p:attrNameLst>
                                          <p:attrName>r</p:attrName>
                                        </p:attrNameLst>
                                      </p:cBhvr>
                                    </p:animRot>
                                    <p:animRot by="120000">
                                      <p:cBhvr>
                                        <p:cTn id="32" dur="200" fill="hold">
                                          <p:stCondLst>
                                            <p:cond delay="800"/>
                                          </p:stCondLst>
                                        </p:cTn>
                                        <p:tgtEl>
                                          <p:spTgt spid="22"/>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grpId="0" nodeType="clickEffect">
                                  <p:stCondLst>
                                    <p:cond delay="0"/>
                                  </p:stCondLst>
                                  <p:childTnLst>
                                    <p:animEffect transition="out" filter="fade">
                                      <p:cBhvr>
                                        <p:cTn id="36" dur="500" tmFilter="0, 0; .2, .5; .8, .5; 1, 0"/>
                                        <p:tgtEl>
                                          <p:spTgt spid="16"/>
                                        </p:tgtEl>
                                      </p:cBhvr>
                                    </p:animEffect>
                                    <p:animScale>
                                      <p:cBhvr>
                                        <p:cTn id="37" dur="250" autoRev="1" fill="hold"/>
                                        <p:tgtEl>
                                          <p:spTgt spid="16"/>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32" presetClass="emph" presetSubtype="0" fill="hold" grpId="0" nodeType="clickEffect">
                                  <p:stCondLst>
                                    <p:cond delay="0"/>
                                  </p:stCondLst>
                                  <p:childTnLst>
                                    <p:animRot by="120000">
                                      <p:cBhvr>
                                        <p:cTn id="41" dur="100" fill="hold">
                                          <p:stCondLst>
                                            <p:cond delay="0"/>
                                          </p:stCondLst>
                                        </p:cTn>
                                        <p:tgtEl>
                                          <p:spTgt spid="17"/>
                                        </p:tgtEl>
                                        <p:attrNameLst>
                                          <p:attrName>r</p:attrName>
                                        </p:attrNameLst>
                                      </p:cBhvr>
                                    </p:animRot>
                                    <p:animRot by="-240000">
                                      <p:cBhvr>
                                        <p:cTn id="42" dur="200" fill="hold">
                                          <p:stCondLst>
                                            <p:cond delay="200"/>
                                          </p:stCondLst>
                                        </p:cTn>
                                        <p:tgtEl>
                                          <p:spTgt spid="17"/>
                                        </p:tgtEl>
                                        <p:attrNameLst>
                                          <p:attrName>r</p:attrName>
                                        </p:attrNameLst>
                                      </p:cBhvr>
                                    </p:animRot>
                                    <p:animRot by="240000">
                                      <p:cBhvr>
                                        <p:cTn id="43" dur="200" fill="hold">
                                          <p:stCondLst>
                                            <p:cond delay="400"/>
                                          </p:stCondLst>
                                        </p:cTn>
                                        <p:tgtEl>
                                          <p:spTgt spid="17"/>
                                        </p:tgtEl>
                                        <p:attrNameLst>
                                          <p:attrName>r</p:attrName>
                                        </p:attrNameLst>
                                      </p:cBhvr>
                                    </p:animRot>
                                    <p:animRot by="-240000">
                                      <p:cBhvr>
                                        <p:cTn id="44" dur="200" fill="hold">
                                          <p:stCondLst>
                                            <p:cond delay="600"/>
                                          </p:stCondLst>
                                        </p:cTn>
                                        <p:tgtEl>
                                          <p:spTgt spid="17"/>
                                        </p:tgtEl>
                                        <p:attrNameLst>
                                          <p:attrName>r</p:attrName>
                                        </p:attrNameLst>
                                      </p:cBhvr>
                                    </p:animRot>
                                    <p:animRot by="120000">
                                      <p:cBhvr>
                                        <p:cTn id="45"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9" grpId="0"/>
      <p:bldP spid="21" grpId="0" animBg="1"/>
      <p:bldP spid="22" grpId="0" animBg="1"/>
      <p:bldP spid="16"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0FF1F505-973F-4418-90B5-A5A720AF2962}"/>
              </a:ext>
            </a:extLst>
          </p:cNvPr>
          <p:cNvSpPr/>
          <p:nvPr/>
        </p:nvSpPr>
        <p:spPr>
          <a:xfrm>
            <a:off x="6555957" y="362575"/>
            <a:ext cx="5322190" cy="995445"/>
          </a:xfrm>
          <a:prstGeom prst="wedgeRoundRectCallout">
            <a:avLst>
              <a:gd name="adj1" fmla="val -43329"/>
              <a:gd name="adj2" fmla="val 70811"/>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dirty="0">
                <a:solidFill>
                  <a:prstClr val="white"/>
                </a:solidFill>
              </a:rPr>
              <a:t>What kind of charity event should we organize?</a:t>
            </a:r>
          </a:p>
        </p:txBody>
      </p:sp>
      <p:sp>
        <p:nvSpPr>
          <p:cNvPr id="7" name="Speech Bubble: Rectangle with Corners Rounded 6">
            <a:extLst>
              <a:ext uri="{FF2B5EF4-FFF2-40B4-BE49-F238E27FC236}">
                <a16:creationId xmlns:a16="http://schemas.microsoft.com/office/drawing/2014/main" id="{EACCDDF2-8542-4CCE-9E21-3DD003F94502}"/>
              </a:ext>
            </a:extLst>
          </p:cNvPr>
          <p:cNvSpPr/>
          <p:nvPr/>
        </p:nvSpPr>
        <p:spPr>
          <a:xfrm>
            <a:off x="8211495" y="1609795"/>
            <a:ext cx="3648546" cy="571876"/>
          </a:xfrm>
          <a:prstGeom prst="wedgeRoundRectCallout">
            <a:avLst>
              <a:gd name="adj1" fmla="val 49155"/>
              <a:gd name="adj2" fmla="val 76993"/>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2800" dirty="0">
                <a:solidFill>
                  <a:prstClr val="white"/>
                </a:solidFill>
              </a:rPr>
              <a:t>Let's have a Car Wash.</a:t>
            </a:r>
          </a:p>
        </p:txBody>
      </p:sp>
      <p:sp>
        <p:nvSpPr>
          <p:cNvPr id="19" name="TextBox 18"/>
          <p:cNvSpPr txBox="1"/>
          <p:nvPr/>
        </p:nvSpPr>
        <p:spPr>
          <a:xfrm>
            <a:off x="1146815" y="547543"/>
            <a:ext cx="3311236" cy="646331"/>
          </a:xfrm>
          <a:prstGeom prst="rect">
            <a:avLst/>
          </a:prstGeom>
          <a:noFill/>
        </p:spPr>
        <p:txBody>
          <a:bodyPr wrap="square" rtlCol="0">
            <a:spAutoFit/>
          </a:bodyPr>
          <a:lstStyle/>
          <a:p>
            <a:pPr algn="ctr"/>
            <a:r>
              <a:rPr lang="en-US" sz="3600" b="1" dirty="0">
                <a:solidFill>
                  <a:srgbClr val="0070C0"/>
                </a:solidFill>
              </a:rPr>
              <a:t>Do the same</a:t>
            </a:r>
          </a:p>
        </p:txBody>
      </p:sp>
      <p:sp>
        <p:nvSpPr>
          <p:cNvPr id="21" name="Speech Bubble: Rectangle with Corners Rounded 5">
            <a:extLst>
              <a:ext uri="{FF2B5EF4-FFF2-40B4-BE49-F238E27FC236}">
                <a16:creationId xmlns:a16="http://schemas.microsoft.com/office/drawing/2014/main" id="{0FF1F505-973F-4418-90B5-A5A720AF2962}"/>
              </a:ext>
            </a:extLst>
          </p:cNvPr>
          <p:cNvSpPr/>
          <p:nvPr/>
        </p:nvSpPr>
        <p:spPr>
          <a:xfrm>
            <a:off x="7310442" y="2433446"/>
            <a:ext cx="4522438" cy="584762"/>
          </a:xfrm>
          <a:prstGeom prst="wedgeRoundRectCallout">
            <a:avLst>
              <a:gd name="adj1" fmla="val -42819"/>
              <a:gd name="adj2" fmla="val 80815"/>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dirty="0">
                <a:solidFill>
                  <a:prstClr val="white"/>
                </a:solidFill>
              </a:rPr>
              <a:t>Do we need any volunteers?</a:t>
            </a:r>
          </a:p>
        </p:txBody>
      </p:sp>
      <p:sp>
        <p:nvSpPr>
          <p:cNvPr id="22" name="Speech Bubble: Rectangle with Corners Rounded 6">
            <a:extLst>
              <a:ext uri="{FF2B5EF4-FFF2-40B4-BE49-F238E27FC236}">
                <a16:creationId xmlns:a16="http://schemas.microsoft.com/office/drawing/2014/main" id="{EACCDDF2-8542-4CCE-9E21-3DD003F94502}"/>
              </a:ext>
            </a:extLst>
          </p:cNvPr>
          <p:cNvSpPr/>
          <p:nvPr/>
        </p:nvSpPr>
        <p:spPr>
          <a:xfrm>
            <a:off x="6520991" y="3343721"/>
            <a:ext cx="5403672" cy="709401"/>
          </a:xfrm>
          <a:prstGeom prst="wedgeRoundRectCallout">
            <a:avLst>
              <a:gd name="adj1" fmla="val 48686"/>
              <a:gd name="adj2" fmla="val 67189"/>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2800" dirty="0">
                <a:solidFill>
                  <a:prstClr val="white"/>
                </a:solidFill>
              </a:rPr>
              <a:t>Yes, we need people to wash cars.</a:t>
            </a:r>
          </a:p>
        </p:txBody>
      </p:sp>
      <p:graphicFrame>
        <p:nvGraphicFramePr>
          <p:cNvPr id="8" name="Table 7"/>
          <p:cNvGraphicFramePr>
            <a:graphicFrameLocks noGrp="1"/>
          </p:cNvGraphicFramePr>
          <p:nvPr/>
        </p:nvGraphicFramePr>
        <p:xfrm>
          <a:off x="179447" y="1418250"/>
          <a:ext cx="5378133" cy="4926565"/>
        </p:xfrm>
        <a:graphic>
          <a:graphicData uri="http://schemas.openxmlformats.org/drawingml/2006/table">
            <a:tbl>
              <a:tblPr firstRow="1" bandRow="1">
                <a:tableStyleId>{5C22544A-7EE6-4342-B048-85BDC9FD1C3A}</a:tableStyleId>
              </a:tblPr>
              <a:tblGrid>
                <a:gridCol w="1792711">
                  <a:extLst>
                    <a:ext uri="{9D8B030D-6E8A-4147-A177-3AD203B41FA5}">
                      <a16:colId xmlns:a16="http://schemas.microsoft.com/office/drawing/2014/main" val="20000"/>
                    </a:ext>
                  </a:extLst>
                </a:gridCol>
                <a:gridCol w="1792711">
                  <a:extLst>
                    <a:ext uri="{9D8B030D-6E8A-4147-A177-3AD203B41FA5}">
                      <a16:colId xmlns:a16="http://schemas.microsoft.com/office/drawing/2014/main" val="20001"/>
                    </a:ext>
                  </a:extLst>
                </a:gridCol>
                <a:gridCol w="1792711">
                  <a:extLst>
                    <a:ext uri="{9D8B030D-6E8A-4147-A177-3AD203B41FA5}">
                      <a16:colId xmlns:a16="http://schemas.microsoft.com/office/drawing/2014/main" val="20002"/>
                    </a:ext>
                  </a:extLst>
                </a:gridCol>
              </a:tblGrid>
              <a:tr h="703795">
                <a:tc>
                  <a:txBody>
                    <a:bodyPr/>
                    <a:lstStyle/>
                    <a:p>
                      <a:r>
                        <a:rPr lang="en-US" sz="2000" dirty="0"/>
                        <a:t>Fun Run </a:t>
                      </a:r>
                    </a:p>
                  </a:txBody>
                  <a:tcPr/>
                </a:tc>
                <a:tc>
                  <a:txBody>
                    <a:bodyPr/>
                    <a:lstStyle/>
                    <a:p>
                      <a:r>
                        <a:rPr lang="en-US" sz="2000" dirty="0"/>
                        <a:t>Sell drinks</a:t>
                      </a:r>
                    </a:p>
                  </a:txBody>
                  <a:tcPr/>
                </a:tc>
                <a:tc>
                  <a:txBody>
                    <a:bodyPr/>
                    <a:lstStyle/>
                    <a:p>
                      <a:r>
                        <a:rPr lang="en-US" sz="2000" dirty="0"/>
                        <a:t>“Run for Fun”</a:t>
                      </a:r>
                    </a:p>
                  </a:txBody>
                  <a:tcPr/>
                </a:tc>
                <a:extLst>
                  <a:ext uri="{0D108BD9-81ED-4DB2-BD59-A6C34878D82A}">
                    <a16:rowId xmlns:a16="http://schemas.microsoft.com/office/drawing/2014/main" val="10000"/>
                  </a:ext>
                </a:extLst>
              </a:tr>
              <a:tr h="703795">
                <a:tc>
                  <a:txBody>
                    <a:bodyPr/>
                    <a:lstStyle/>
                    <a:p>
                      <a:r>
                        <a:rPr lang="en-US" sz="2000" dirty="0"/>
                        <a:t>Craft Fair</a:t>
                      </a:r>
                    </a:p>
                  </a:txBody>
                  <a:tcPr/>
                </a:tc>
                <a:tc>
                  <a:txBody>
                    <a:bodyPr/>
                    <a:lstStyle/>
                    <a:p>
                      <a:r>
                        <a:rPr lang="en-US" sz="2000" dirty="0"/>
                        <a:t>Make arts and crafts</a:t>
                      </a:r>
                    </a:p>
                  </a:txBody>
                  <a:tcPr/>
                </a:tc>
                <a:tc>
                  <a:txBody>
                    <a:bodyPr/>
                    <a:lstStyle/>
                    <a:p>
                      <a:r>
                        <a:rPr lang="en-US" sz="2000" dirty="0"/>
                        <a:t>“Help your Community”</a:t>
                      </a:r>
                    </a:p>
                  </a:txBody>
                  <a:tcPr/>
                </a:tc>
                <a:extLst>
                  <a:ext uri="{0D108BD9-81ED-4DB2-BD59-A6C34878D82A}">
                    <a16:rowId xmlns:a16="http://schemas.microsoft.com/office/drawing/2014/main" val="10001"/>
                  </a:ext>
                </a:extLst>
              </a:tr>
              <a:tr h="703795">
                <a:tc>
                  <a:txBody>
                    <a:bodyPr/>
                    <a:lstStyle/>
                    <a:p>
                      <a:r>
                        <a:rPr lang="en-US" sz="2000" dirty="0"/>
                        <a:t>Talent Show </a:t>
                      </a:r>
                    </a:p>
                  </a:txBody>
                  <a:tcPr/>
                </a:tc>
                <a:tc>
                  <a:txBody>
                    <a:bodyPr/>
                    <a:lstStyle/>
                    <a:p>
                      <a:r>
                        <a:rPr lang="en-US" sz="2000" dirty="0"/>
                        <a:t>Take photos</a:t>
                      </a:r>
                    </a:p>
                  </a:txBody>
                  <a:tcPr/>
                </a:tc>
                <a:tc>
                  <a:txBody>
                    <a:bodyPr/>
                    <a:lstStyle/>
                    <a:p>
                      <a:r>
                        <a:rPr lang="en-US" sz="2000" dirty="0"/>
                        <a:t>“Sing for the Children”</a:t>
                      </a:r>
                    </a:p>
                  </a:txBody>
                  <a:tcPr/>
                </a:tc>
                <a:extLst>
                  <a:ext uri="{0D108BD9-81ED-4DB2-BD59-A6C34878D82A}">
                    <a16:rowId xmlns:a16="http://schemas.microsoft.com/office/drawing/2014/main" val="10002"/>
                  </a:ext>
                </a:extLst>
              </a:tr>
              <a:tr h="703795">
                <a:tc>
                  <a:txBody>
                    <a:bodyPr/>
                    <a:lstStyle/>
                    <a:p>
                      <a:r>
                        <a:rPr lang="en-US" sz="2000" dirty="0"/>
                        <a:t>Book Fair </a:t>
                      </a:r>
                    </a:p>
                  </a:txBody>
                  <a:tcPr/>
                </a:tc>
                <a:tc>
                  <a:txBody>
                    <a:bodyPr/>
                    <a:lstStyle/>
                    <a:p>
                      <a:r>
                        <a:rPr lang="en-US" sz="2000" dirty="0"/>
                        <a:t>Sell T-shirts</a:t>
                      </a:r>
                    </a:p>
                  </a:txBody>
                  <a:tcPr/>
                </a:tc>
                <a:tc>
                  <a:txBody>
                    <a:bodyPr/>
                    <a:lstStyle/>
                    <a:p>
                      <a:r>
                        <a:rPr lang="en-US" sz="2000" dirty="0"/>
                        <a:t>“Read and Help”</a:t>
                      </a:r>
                    </a:p>
                  </a:txBody>
                  <a:tcPr/>
                </a:tc>
                <a:extLst>
                  <a:ext uri="{0D108BD9-81ED-4DB2-BD59-A6C34878D82A}">
                    <a16:rowId xmlns:a16="http://schemas.microsoft.com/office/drawing/2014/main" val="10003"/>
                  </a:ext>
                </a:extLst>
              </a:tr>
              <a:tr h="703795">
                <a:tc>
                  <a:txBody>
                    <a:bodyPr/>
                    <a:lstStyle/>
                    <a:p>
                      <a:r>
                        <a:rPr lang="en-US" sz="2000" dirty="0"/>
                        <a:t>Bake Sale </a:t>
                      </a:r>
                    </a:p>
                  </a:txBody>
                  <a:tcPr/>
                </a:tc>
                <a:tc>
                  <a:txBody>
                    <a:bodyPr/>
                    <a:lstStyle/>
                    <a:p>
                      <a:r>
                        <a:rPr lang="en-US" sz="2000" dirty="0"/>
                        <a:t>Sell cupcakes</a:t>
                      </a:r>
                    </a:p>
                  </a:txBody>
                  <a:tcPr/>
                </a:tc>
                <a:tc>
                  <a:txBody>
                    <a:bodyPr/>
                    <a:lstStyle/>
                    <a:p>
                      <a:r>
                        <a:rPr lang="en-US" sz="2000" dirty="0"/>
                        <a:t>“Bake Sale for Children Day”</a:t>
                      </a:r>
                    </a:p>
                  </a:txBody>
                  <a:tcPr/>
                </a:tc>
                <a:extLst>
                  <a:ext uri="{0D108BD9-81ED-4DB2-BD59-A6C34878D82A}">
                    <a16:rowId xmlns:a16="http://schemas.microsoft.com/office/drawing/2014/main" val="10004"/>
                  </a:ext>
                </a:extLst>
              </a:tr>
              <a:tr h="703795">
                <a:tc>
                  <a:txBody>
                    <a:bodyPr/>
                    <a:lstStyle/>
                    <a:p>
                      <a:r>
                        <a:rPr lang="en-US" sz="2000" dirty="0"/>
                        <a:t>Art Show </a:t>
                      </a:r>
                    </a:p>
                  </a:txBody>
                  <a:tcPr/>
                </a:tc>
                <a:tc>
                  <a:txBody>
                    <a:bodyPr/>
                    <a:lstStyle/>
                    <a:p>
                      <a:r>
                        <a:rPr lang="en-US" sz="2000" dirty="0"/>
                        <a:t>Sell paintings</a:t>
                      </a:r>
                    </a:p>
                  </a:txBody>
                  <a:tcPr/>
                </a:tc>
                <a:tc>
                  <a:txBody>
                    <a:bodyPr/>
                    <a:lstStyle/>
                    <a:p>
                      <a:r>
                        <a:rPr lang="en-US" sz="2000" dirty="0"/>
                        <a:t>“Pain for the Poor!”</a:t>
                      </a:r>
                    </a:p>
                  </a:txBody>
                  <a:tcPr/>
                </a:tc>
                <a:extLst>
                  <a:ext uri="{0D108BD9-81ED-4DB2-BD59-A6C34878D82A}">
                    <a16:rowId xmlns:a16="http://schemas.microsoft.com/office/drawing/2014/main" val="10005"/>
                  </a:ext>
                </a:extLst>
              </a:tr>
              <a:tr h="703795">
                <a:tc>
                  <a:txBody>
                    <a:bodyPr/>
                    <a:lstStyle/>
                    <a:p>
                      <a:r>
                        <a:rPr lang="en-US" sz="2000" dirty="0"/>
                        <a:t>Car Wash </a:t>
                      </a:r>
                    </a:p>
                  </a:txBody>
                  <a:tcPr/>
                </a:tc>
                <a:tc>
                  <a:txBody>
                    <a:bodyPr/>
                    <a:lstStyle/>
                    <a:p>
                      <a:r>
                        <a:rPr lang="en-US" sz="2000" dirty="0"/>
                        <a:t>Wash cars</a:t>
                      </a:r>
                    </a:p>
                  </a:txBody>
                  <a:tcPr/>
                </a:tc>
                <a:tc>
                  <a:txBody>
                    <a:bodyPr/>
                    <a:lstStyle/>
                    <a:p>
                      <a:r>
                        <a:rPr lang="en-US" sz="2000" dirty="0"/>
                        <a:t>“Bubble Time for Charity”</a:t>
                      </a:r>
                    </a:p>
                  </a:txBody>
                  <a:tcPr/>
                </a:tc>
                <a:extLst>
                  <a:ext uri="{0D108BD9-81ED-4DB2-BD59-A6C34878D82A}">
                    <a16:rowId xmlns:a16="http://schemas.microsoft.com/office/drawing/2014/main" val="10006"/>
                  </a:ext>
                </a:extLst>
              </a:tr>
            </a:tbl>
          </a:graphicData>
        </a:graphic>
      </p:graphicFrame>
      <p:sp>
        <p:nvSpPr>
          <p:cNvPr id="16" name="Rounded Rectangular Callout 15"/>
          <p:cNvSpPr/>
          <p:nvPr/>
        </p:nvSpPr>
        <p:spPr>
          <a:xfrm>
            <a:off x="5990692" y="4486539"/>
            <a:ext cx="5887455" cy="607048"/>
          </a:xfrm>
          <a:prstGeom prst="wedgeRoundRectCallout">
            <a:avLst>
              <a:gd name="adj1" fmla="val 1154"/>
              <a:gd name="adj2" fmla="val 72501"/>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dirty="0">
                <a:solidFill>
                  <a:prstClr val="white"/>
                </a:solidFill>
              </a:rPr>
              <a:t>What should we call our Car Wash? </a:t>
            </a:r>
          </a:p>
        </p:txBody>
      </p:sp>
      <p:sp>
        <p:nvSpPr>
          <p:cNvPr id="17" name="Rounded Rectangular Callout 16"/>
          <p:cNvSpPr/>
          <p:nvPr/>
        </p:nvSpPr>
        <p:spPr>
          <a:xfrm>
            <a:off x="5990692" y="5459680"/>
            <a:ext cx="5887455" cy="634625"/>
          </a:xfrm>
          <a:prstGeom prst="wedgeRoundRectCallout">
            <a:avLst>
              <a:gd name="adj1" fmla="val -2171"/>
              <a:gd name="adj2" fmla="val 85325"/>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800" dirty="0">
                <a:solidFill>
                  <a:prstClr val="white"/>
                </a:solidFill>
              </a:rPr>
              <a:t>How about “Bubble Time for Charity”?</a:t>
            </a:r>
          </a:p>
        </p:txBody>
      </p:sp>
      <p:sp>
        <p:nvSpPr>
          <p:cNvPr id="2" name="Rectangle 1"/>
          <p:cNvSpPr/>
          <p:nvPr/>
        </p:nvSpPr>
        <p:spPr>
          <a:xfrm>
            <a:off x="199176" y="5640309"/>
            <a:ext cx="5314384" cy="633742"/>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4875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6"/>
                                        </p:tgtEl>
                                      </p:cBhvr>
                                    </p:animEffect>
                                    <p:animScale>
                                      <p:cBhvr>
                                        <p:cTn id="11" dur="250" autoRev="1" fill="hold"/>
                                        <p:tgtEl>
                                          <p:spTgt spid="6"/>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7"/>
                                        </p:tgtEl>
                                        <p:attrNameLst>
                                          <p:attrName>r</p:attrName>
                                        </p:attrNameLst>
                                      </p:cBhvr>
                                    </p:animRot>
                                    <p:animRot by="-240000">
                                      <p:cBhvr>
                                        <p:cTn id="16" dur="200" fill="hold">
                                          <p:stCondLst>
                                            <p:cond delay="200"/>
                                          </p:stCondLst>
                                        </p:cTn>
                                        <p:tgtEl>
                                          <p:spTgt spid="7"/>
                                        </p:tgtEl>
                                        <p:attrNameLst>
                                          <p:attrName>r</p:attrName>
                                        </p:attrNameLst>
                                      </p:cBhvr>
                                    </p:animRot>
                                    <p:animRot by="240000">
                                      <p:cBhvr>
                                        <p:cTn id="17" dur="200" fill="hold">
                                          <p:stCondLst>
                                            <p:cond delay="400"/>
                                          </p:stCondLst>
                                        </p:cTn>
                                        <p:tgtEl>
                                          <p:spTgt spid="7"/>
                                        </p:tgtEl>
                                        <p:attrNameLst>
                                          <p:attrName>r</p:attrName>
                                        </p:attrNameLst>
                                      </p:cBhvr>
                                    </p:animRot>
                                    <p:animRot by="-240000">
                                      <p:cBhvr>
                                        <p:cTn id="18" dur="200" fill="hold">
                                          <p:stCondLst>
                                            <p:cond delay="600"/>
                                          </p:stCondLst>
                                        </p:cTn>
                                        <p:tgtEl>
                                          <p:spTgt spid="7"/>
                                        </p:tgtEl>
                                        <p:attrNameLst>
                                          <p:attrName>r</p:attrName>
                                        </p:attrNameLst>
                                      </p:cBhvr>
                                    </p:animRot>
                                    <p:animRot by="120000">
                                      <p:cBhvr>
                                        <p:cTn id="19" dur="200" fill="hold">
                                          <p:stCondLst>
                                            <p:cond delay="800"/>
                                          </p:stCondLst>
                                        </p:cTn>
                                        <p:tgtEl>
                                          <p:spTgt spid="7"/>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21"/>
                                        </p:tgtEl>
                                      </p:cBhvr>
                                    </p:animEffect>
                                    <p:animScale>
                                      <p:cBhvr>
                                        <p:cTn id="24" dur="250" autoRev="1" fill="hold"/>
                                        <p:tgtEl>
                                          <p:spTgt spid="21"/>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32" presetClass="emph" presetSubtype="0" fill="hold" grpId="0" nodeType="clickEffect">
                                  <p:stCondLst>
                                    <p:cond delay="0"/>
                                  </p:stCondLst>
                                  <p:childTnLst>
                                    <p:animRot by="120000">
                                      <p:cBhvr>
                                        <p:cTn id="28" dur="100" fill="hold">
                                          <p:stCondLst>
                                            <p:cond delay="0"/>
                                          </p:stCondLst>
                                        </p:cTn>
                                        <p:tgtEl>
                                          <p:spTgt spid="22"/>
                                        </p:tgtEl>
                                        <p:attrNameLst>
                                          <p:attrName>r</p:attrName>
                                        </p:attrNameLst>
                                      </p:cBhvr>
                                    </p:animRot>
                                    <p:animRot by="-240000">
                                      <p:cBhvr>
                                        <p:cTn id="29" dur="200" fill="hold">
                                          <p:stCondLst>
                                            <p:cond delay="200"/>
                                          </p:stCondLst>
                                        </p:cTn>
                                        <p:tgtEl>
                                          <p:spTgt spid="22"/>
                                        </p:tgtEl>
                                        <p:attrNameLst>
                                          <p:attrName>r</p:attrName>
                                        </p:attrNameLst>
                                      </p:cBhvr>
                                    </p:animRot>
                                    <p:animRot by="240000">
                                      <p:cBhvr>
                                        <p:cTn id="30" dur="200" fill="hold">
                                          <p:stCondLst>
                                            <p:cond delay="400"/>
                                          </p:stCondLst>
                                        </p:cTn>
                                        <p:tgtEl>
                                          <p:spTgt spid="22"/>
                                        </p:tgtEl>
                                        <p:attrNameLst>
                                          <p:attrName>r</p:attrName>
                                        </p:attrNameLst>
                                      </p:cBhvr>
                                    </p:animRot>
                                    <p:animRot by="-240000">
                                      <p:cBhvr>
                                        <p:cTn id="31" dur="200" fill="hold">
                                          <p:stCondLst>
                                            <p:cond delay="600"/>
                                          </p:stCondLst>
                                        </p:cTn>
                                        <p:tgtEl>
                                          <p:spTgt spid="22"/>
                                        </p:tgtEl>
                                        <p:attrNameLst>
                                          <p:attrName>r</p:attrName>
                                        </p:attrNameLst>
                                      </p:cBhvr>
                                    </p:animRot>
                                    <p:animRot by="120000">
                                      <p:cBhvr>
                                        <p:cTn id="32" dur="200" fill="hold">
                                          <p:stCondLst>
                                            <p:cond delay="800"/>
                                          </p:stCondLst>
                                        </p:cTn>
                                        <p:tgtEl>
                                          <p:spTgt spid="22"/>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grpId="0" nodeType="clickEffect">
                                  <p:stCondLst>
                                    <p:cond delay="0"/>
                                  </p:stCondLst>
                                  <p:childTnLst>
                                    <p:animEffect transition="out" filter="fade">
                                      <p:cBhvr>
                                        <p:cTn id="36" dur="500" tmFilter="0, 0; .2, .5; .8, .5; 1, 0"/>
                                        <p:tgtEl>
                                          <p:spTgt spid="16"/>
                                        </p:tgtEl>
                                      </p:cBhvr>
                                    </p:animEffect>
                                    <p:animScale>
                                      <p:cBhvr>
                                        <p:cTn id="37" dur="250" autoRev="1" fill="hold"/>
                                        <p:tgtEl>
                                          <p:spTgt spid="16"/>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32" presetClass="emph" presetSubtype="0" fill="hold" grpId="0" nodeType="clickEffect">
                                  <p:stCondLst>
                                    <p:cond delay="0"/>
                                  </p:stCondLst>
                                  <p:childTnLst>
                                    <p:animRot by="120000">
                                      <p:cBhvr>
                                        <p:cTn id="41" dur="100" fill="hold">
                                          <p:stCondLst>
                                            <p:cond delay="0"/>
                                          </p:stCondLst>
                                        </p:cTn>
                                        <p:tgtEl>
                                          <p:spTgt spid="17"/>
                                        </p:tgtEl>
                                        <p:attrNameLst>
                                          <p:attrName>r</p:attrName>
                                        </p:attrNameLst>
                                      </p:cBhvr>
                                    </p:animRot>
                                    <p:animRot by="-240000">
                                      <p:cBhvr>
                                        <p:cTn id="42" dur="200" fill="hold">
                                          <p:stCondLst>
                                            <p:cond delay="200"/>
                                          </p:stCondLst>
                                        </p:cTn>
                                        <p:tgtEl>
                                          <p:spTgt spid="17"/>
                                        </p:tgtEl>
                                        <p:attrNameLst>
                                          <p:attrName>r</p:attrName>
                                        </p:attrNameLst>
                                      </p:cBhvr>
                                    </p:animRot>
                                    <p:animRot by="240000">
                                      <p:cBhvr>
                                        <p:cTn id="43" dur="200" fill="hold">
                                          <p:stCondLst>
                                            <p:cond delay="400"/>
                                          </p:stCondLst>
                                        </p:cTn>
                                        <p:tgtEl>
                                          <p:spTgt spid="17"/>
                                        </p:tgtEl>
                                        <p:attrNameLst>
                                          <p:attrName>r</p:attrName>
                                        </p:attrNameLst>
                                      </p:cBhvr>
                                    </p:animRot>
                                    <p:animRot by="-240000">
                                      <p:cBhvr>
                                        <p:cTn id="44" dur="200" fill="hold">
                                          <p:stCondLst>
                                            <p:cond delay="600"/>
                                          </p:stCondLst>
                                        </p:cTn>
                                        <p:tgtEl>
                                          <p:spTgt spid="17"/>
                                        </p:tgtEl>
                                        <p:attrNameLst>
                                          <p:attrName>r</p:attrName>
                                        </p:attrNameLst>
                                      </p:cBhvr>
                                    </p:animRot>
                                    <p:animRot by="120000">
                                      <p:cBhvr>
                                        <p:cTn id="45"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9" grpId="0"/>
      <p:bldP spid="21" grpId="0" animBg="1"/>
      <p:bldP spid="22" grpId="0" animBg="1"/>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7F6AF1-48D1-A442-8D9A-9DCAA189DECF}"/>
              </a:ext>
            </a:extLst>
          </p:cNvPr>
          <p:cNvSpPr txBox="1"/>
          <p:nvPr/>
        </p:nvSpPr>
        <p:spPr>
          <a:xfrm>
            <a:off x="10949647" y="-17814"/>
            <a:ext cx="134753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dirty="0"/>
              <a:t>Lesson 1.3</a:t>
            </a:r>
          </a:p>
        </p:txBody>
      </p:sp>
      <p:sp>
        <p:nvSpPr>
          <p:cNvPr id="4" name="TextBox 3"/>
          <p:cNvSpPr txBox="1"/>
          <p:nvPr/>
        </p:nvSpPr>
        <p:spPr>
          <a:xfrm>
            <a:off x="2416627" y="627013"/>
            <a:ext cx="3265715" cy="58477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LESSON OUTLINE</a:t>
            </a:r>
          </a:p>
        </p:txBody>
      </p:sp>
      <p:pic>
        <p:nvPicPr>
          <p:cNvPr id="6" name="Picture 5"/>
          <p:cNvPicPr>
            <a:picLocks noChangeAspect="1"/>
          </p:cNvPicPr>
          <p:nvPr/>
        </p:nvPicPr>
        <p:blipFill>
          <a:blip r:embed="rId2"/>
          <a:stretch>
            <a:fillRect/>
          </a:stretch>
        </p:blipFill>
        <p:spPr>
          <a:xfrm>
            <a:off x="4328189" y="1572957"/>
            <a:ext cx="1920785" cy="570039"/>
          </a:xfrm>
          <a:prstGeom prst="rect">
            <a:avLst/>
          </a:prstGeom>
        </p:spPr>
      </p:pic>
      <p:sp>
        <p:nvSpPr>
          <p:cNvPr id="11" name="Round Diagonal Corner Rectangle 10"/>
          <p:cNvSpPr/>
          <p:nvPr/>
        </p:nvSpPr>
        <p:spPr>
          <a:xfrm>
            <a:off x="631288" y="5633255"/>
            <a:ext cx="2378633" cy="539496"/>
          </a:xfrm>
          <a:prstGeom prst="round2Diag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Consolidation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081082" y="2624114"/>
            <a:ext cx="3914181" cy="798407"/>
          </a:xfrm>
          <a:prstGeom prst="rect">
            <a:avLst/>
          </a:prstGeom>
          <a:effectLst>
            <a:outerShdw blurRad="50800" dist="38100" dir="5400000" algn="t" rotWithShape="0">
              <a:prstClr val="black">
                <a:alpha val="40000"/>
              </a:prstClr>
            </a:outerShdw>
          </a:effectLst>
        </p:spPr>
      </p:pic>
      <p:pic>
        <p:nvPicPr>
          <p:cNvPr id="14" name="Picture 13">
            <a:extLst>
              <a:ext uri="{FF2B5EF4-FFF2-40B4-BE49-F238E27FC236}">
                <a16:creationId xmlns:a16="http://schemas.microsoft.com/office/drawing/2014/main" id="{1C1B4F24-C482-4251-9D8A-BC8ED20654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3686" y="4007138"/>
            <a:ext cx="4057836" cy="827709"/>
          </a:xfrm>
          <a:prstGeom prst="rect">
            <a:avLst/>
          </a:prstGeom>
        </p:spPr>
      </p:pic>
      <p:pic>
        <p:nvPicPr>
          <p:cNvPr id="2" name="Picture 1"/>
          <p:cNvPicPr>
            <a:picLocks noChangeAspect="1"/>
          </p:cNvPicPr>
          <p:nvPr/>
        </p:nvPicPr>
        <p:blipFill>
          <a:blip r:embed="rId5"/>
          <a:stretch>
            <a:fillRect/>
          </a:stretch>
        </p:blipFill>
        <p:spPr>
          <a:xfrm>
            <a:off x="7223801" y="490818"/>
            <a:ext cx="4201181" cy="5876365"/>
          </a:xfrm>
          <a:prstGeom prst="rect">
            <a:avLst/>
          </a:prstGeom>
        </p:spPr>
      </p:pic>
    </p:spTree>
    <p:extLst>
      <p:ext uri="{BB962C8B-B14F-4D97-AF65-F5344CB8AC3E}">
        <p14:creationId xmlns:p14="http://schemas.microsoft.com/office/powerpoint/2010/main" val="2586320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1902" y="399720"/>
            <a:ext cx="7629525" cy="1133475"/>
          </a:xfrm>
          <a:prstGeom prst="rect">
            <a:avLst/>
          </a:prstGeom>
        </p:spPr>
      </p:pic>
      <p:sp>
        <p:nvSpPr>
          <p:cNvPr id="3" name="Rounded Rectangular Callout 2"/>
          <p:cNvSpPr/>
          <p:nvPr/>
        </p:nvSpPr>
        <p:spPr>
          <a:xfrm>
            <a:off x="615637" y="1609467"/>
            <a:ext cx="5269116" cy="959667"/>
          </a:xfrm>
          <a:prstGeom prst="wedgeRoundRectCallout">
            <a:avLst>
              <a:gd name="adj1" fmla="val 48582"/>
              <a:gd name="adj2" fmla="val 87028"/>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a:t>What kind of charity event should we organize?</a:t>
            </a:r>
          </a:p>
        </p:txBody>
      </p:sp>
      <p:sp>
        <p:nvSpPr>
          <p:cNvPr id="4" name="Rounded Rectangular Callout 3"/>
          <p:cNvSpPr/>
          <p:nvPr/>
        </p:nvSpPr>
        <p:spPr>
          <a:xfrm>
            <a:off x="615637" y="3350465"/>
            <a:ext cx="4010685" cy="932507"/>
          </a:xfrm>
          <a:prstGeom prst="wedgeRoundRectCallout">
            <a:avLst>
              <a:gd name="adj1" fmla="val 51628"/>
              <a:gd name="adj2" fmla="val 83859"/>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a:t>Do we need any volunteers?</a:t>
            </a:r>
          </a:p>
        </p:txBody>
      </p:sp>
      <p:sp>
        <p:nvSpPr>
          <p:cNvPr id="5" name="Rounded Rectangular Callout 4"/>
          <p:cNvSpPr/>
          <p:nvPr/>
        </p:nvSpPr>
        <p:spPr>
          <a:xfrm>
            <a:off x="615637" y="4961299"/>
            <a:ext cx="5160474" cy="959667"/>
          </a:xfrm>
          <a:prstGeom prst="wedgeRoundRectCallout">
            <a:avLst>
              <a:gd name="adj1" fmla="val 49167"/>
              <a:gd name="adj2" fmla="val 81368"/>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a:t>What should we call our …? </a:t>
            </a:r>
          </a:p>
        </p:txBody>
      </p:sp>
      <p:sp>
        <p:nvSpPr>
          <p:cNvPr id="6" name="Rounded Rectangular Callout 5"/>
          <p:cNvSpPr/>
          <p:nvPr/>
        </p:nvSpPr>
        <p:spPr>
          <a:xfrm>
            <a:off x="7125077" y="1620570"/>
            <a:ext cx="4399983" cy="948564"/>
          </a:xfrm>
          <a:prstGeom prst="wedgeRoundRectCallout">
            <a:avLst>
              <a:gd name="adj1" fmla="val 555"/>
              <a:gd name="adj2" fmla="val 73611"/>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dirty="0"/>
              <a:t>Let's have a … </a:t>
            </a:r>
          </a:p>
        </p:txBody>
      </p:sp>
      <p:sp>
        <p:nvSpPr>
          <p:cNvPr id="7" name="Rounded Rectangular Callout 6"/>
          <p:cNvSpPr/>
          <p:nvPr/>
        </p:nvSpPr>
        <p:spPr>
          <a:xfrm>
            <a:off x="6853472" y="3350464"/>
            <a:ext cx="4671588" cy="932507"/>
          </a:xfrm>
          <a:prstGeom prst="wedgeRoundRectCallout">
            <a:avLst>
              <a:gd name="adj1" fmla="val -49321"/>
              <a:gd name="adj2" fmla="val 87231"/>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dirty="0"/>
              <a:t>Yes, we need people to … </a:t>
            </a:r>
          </a:p>
        </p:txBody>
      </p:sp>
      <p:sp>
        <p:nvSpPr>
          <p:cNvPr id="8" name="Rounded Rectangular Callout 7"/>
          <p:cNvSpPr/>
          <p:nvPr/>
        </p:nvSpPr>
        <p:spPr>
          <a:xfrm>
            <a:off x="8066638" y="4961299"/>
            <a:ext cx="3458422" cy="959667"/>
          </a:xfrm>
          <a:prstGeom prst="wedgeRoundRectCallout">
            <a:avLst>
              <a:gd name="adj1" fmla="val -50542"/>
              <a:gd name="adj2" fmla="val 84198"/>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dirty="0"/>
              <a:t>How about …? </a:t>
            </a:r>
          </a:p>
        </p:txBody>
      </p:sp>
    </p:spTree>
    <p:extLst>
      <p:ext uri="{BB962C8B-B14F-4D97-AF65-F5344CB8AC3E}">
        <p14:creationId xmlns:p14="http://schemas.microsoft.com/office/powerpoint/2010/main" val="12492777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7695" y="416458"/>
            <a:ext cx="11946739" cy="5892769"/>
          </a:xfrm>
          <a:prstGeom prst="rect">
            <a:avLst/>
          </a:prstGeom>
        </p:spPr>
      </p:pic>
      <p:sp>
        <p:nvSpPr>
          <p:cNvPr id="3" name="TextBox 2">
            <a:extLst>
              <a:ext uri="{FF2B5EF4-FFF2-40B4-BE49-F238E27FC236}">
                <a16:creationId xmlns:a16="http://schemas.microsoft.com/office/drawing/2014/main" id="{9EBC7662-88C7-4CD8-89CA-558516647161}"/>
              </a:ext>
            </a:extLst>
          </p:cNvPr>
          <p:cNvSpPr txBox="1"/>
          <p:nvPr/>
        </p:nvSpPr>
        <p:spPr>
          <a:xfrm>
            <a:off x="3752057" y="5441635"/>
            <a:ext cx="3259247" cy="584775"/>
          </a:xfrm>
          <a:prstGeom prst="rect">
            <a:avLst/>
          </a:prstGeom>
          <a:noFill/>
        </p:spPr>
        <p:txBody>
          <a:bodyPr wrap="square" rtlCol="0">
            <a:spAutoFit/>
          </a:bodyPr>
          <a:lstStyle/>
          <a:p>
            <a:r>
              <a:rPr lang="en-US" sz="3200" dirty="0">
                <a:solidFill>
                  <a:srgbClr val="FF0000"/>
                </a:solidFill>
              </a:rPr>
              <a:t>cook and sell food</a:t>
            </a:r>
          </a:p>
        </p:txBody>
      </p:sp>
      <p:sp>
        <p:nvSpPr>
          <p:cNvPr id="4" name="TextBox 3">
            <a:extLst>
              <a:ext uri="{FF2B5EF4-FFF2-40B4-BE49-F238E27FC236}">
                <a16:creationId xmlns:a16="http://schemas.microsoft.com/office/drawing/2014/main" id="{970E07BB-A7D0-497A-97A3-2CEACF891FB7}"/>
              </a:ext>
            </a:extLst>
          </p:cNvPr>
          <p:cNvSpPr txBox="1"/>
          <p:nvPr/>
        </p:nvSpPr>
        <p:spPr>
          <a:xfrm>
            <a:off x="2557000" y="3362842"/>
            <a:ext cx="2390115" cy="584775"/>
          </a:xfrm>
          <a:prstGeom prst="rect">
            <a:avLst/>
          </a:prstGeom>
          <a:noFill/>
        </p:spPr>
        <p:txBody>
          <a:bodyPr wrap="square" rtlCol="0">
            <a:spAutoFit/>
          </a:bodyPr>
          <a:lstStyle/>
          <a:p>
            <a:r>
              <a:rPr lang="en-US" sz="3200" dirty="0">
                <a:solidFill>
                  <a:srgbClr val="FF0000"/>
                </a:solidFill>
              </a:rPr>
              <a:t>Eat and Help</a:t>
            </a:r>
          </a:p>
        </p:txBody>
      </p:sp>
      <p:sp>
        <p:nvSpPr>
          <p:cNvPr id="5" name="TextBox 4">
            <a:extLst>
              <a:ext uri="{FF2B5EF4-FFF2-40B4-BE49-F238E27FC236}">
                <a16:creationId xmlns:a16="http://schemas.microsoft.com/office/drawing/2014/main" id="{A4FB8A2A-86D9-482C-903C-20D9588A0B52}"/>
              </a:ext>
            </a:extLst>
          </p:cNvPr>
          <p:cNvSpPr txBox="1"/>
          <p:nvPr/>
        </p:nvSpPr>
        <p:spPr>
          <a:xfrm>
            <a:off x="875675" y="2495251"/>
            <a:ext cx="4809700" cy="584775"/>
          </a:xfrm>
          <a:prstGeom prst="rect">
            <a:avLst/>
          </a:prstGeom>
          <a:noFill/>
        </p:spPr>
        <p:txBody>
          <a:bodyPr wrap="square" rtlCol="0">
            <a:spAutoFit/>
          </a:bodyPr>
          <a:lstStyle/>
          <a:p>
            <a:r>
              <a:rPr lang="en-US" sz="3200" dirty="0">
                <a:solidFill>
                  <a:srgbClr val="FF0000"/>
                </a:solidFill>
              </a:rPr>
              <a:t>poor students in our school </a:t>
            </a:r>
          </a:p>
        </p:txBody>
      </p:sp>
      <p:sp>
        <p:nvSpPr>
          <p:cNvPr id="6" name="TextBox 5">
            <a:extLst>
              <a:ext uri="{FF2B5EF4-FFF2-40B4-BE49-F238E27FC236}">
                <a16:creationId xmlns:a16="http://schemas.microsoft.com/office/drawing/2014/main" id="{8827C5DE-B5B4-4FA4-BF0A-674E60E12CD9}"/>
              </a:ext>
            </a:extLst>
          </p:cNvPr>
          <p:cNvSpPr txBox="1"/>
          <p:nvPr/>
        </p:nvSpPr>
        <p:spPr>
          <a:xfrm>
            <a:off x="8731261" y="4979971"/>
            <a:ext cx="2290527" cy="461665"/>
          </a:xfrm>
          <a:prstGeom prst="rect">
            <a:avLst/>
          </a:prstGeom>
          <a:noFill/>
        </p:spPr>
        <p:txBody>
          <a:bodyPr wrap="square" rtlCol="0">
            <a:spAutoFit/>
          </a:bodyPr>
          <a:lstStyle/>
          <a:p>
            <a:r>
              <a:rPr lang="en-US" sz="2400" dirty="0">
                <a:solidFill>
                  <a:srgbClr val="FF0000"/>
                </a:solidFill>
              </a:rPr>
              <a:t>schoolyard</a:t>
            </a:r>
          </a:p>
        </p:txBody>
      </p:sp>
      <p:sp>
        <p:nvSpPr>
          <p:cNvPr id="7" name="TextBox 6">
            <a:extLst>
              <a:ext uri="{FF2B5EF4-FFF2-40B4-BE49-F238E27FC236}">
                <a16:creationId xmlns:a16="http://schemas.microsoft.com/office/drawing/2014/main" id="{488048B6-2383-48B6-90EF-41EEE45B8632}"/>
              </a:ext>
            </a:extLst>
          </p:cNvPr>
          <p:cNvSpPr txBox="1"/>
          <p:nvPr/>
        </p:nvSpPr>
        <p:spPr>
          <a:xfrm>
            <a:off x="8581878" y="5272358"/>
            <a:ext cx="2589291" cy="461665"/>
          </a:xfrm>
          <a:prstGeom prst="rect">
            <a:avLst/>
          </a:prstGeom>
          <a:noFill/>
        </p:spPr>
        <p:txBody>
          <a:bodyPr wrap="square" rtlCol="0">
            <a:spAutoFit/>
          </a:bodyPr>
          <a:lstStyle/>
          <a:p>
            <a:r>
              <a:rPr lang="en-US" sz="2400" dirty="0">
                <a:solidFill>
                  <a:srgbClr val="FF0000"/>
                </a:solidFill>
              </a:rPr>
              <a:t>next weekend</a:t>
            </a:r>
          </a:p>
        </p:txBody>
      </p:sp>
      <p:sp>
        <p:nvSpPr>
          <p:cNvPr id="8" name="TextBox 7">
            <a:extLst>
              <a:ext uri="{FF2B5EF4-FFF2-40B4-BE49-F238E27FC236}">
                <a16:creationId xmlns:a16="http://schemas.microsoft.com/office/drawing/2014/main" id="{4CA4F27A-145F-46A4-AB0F-E964A8CFD85A}"/>
              </a:ext>
            </a:extLst>
          </p:cNvPr>
          <p:cNvSpPr txBox="1"/>
          <p:nvPr/>
        </p:nvSpPr>
        <p:spPr>
          <a:xfrm>
            <a:off x="7945824" y="1905690"/>
            <a:ext cx="2118511" cy="646331"/>
          </a:xfrm>
          <a:prstGeom prst="rect">
            <a:avLst/>
          </a:prstGeom>
          <a:noFill/>
        </p:spPr>
        <p:txBody>
          <a:bodyPr wrap="square" rtlCol="0">
            <a:spAutoFit/>
          </a:bodyPr>
          <a:lstStyle/>
          <a:p>
            <a:r>
              <a:rPr lang="en-US" sz="3600" dirty="0">
                <a:solidFill>
                  <a:srgbClr val="FF0000"/>
                </a:solidFill>
              </a:rPr>
              <a:t>Food Fair</a:t>
            </a:r>
          </a:p>
        </p:txBody>
      </p:sp>
    </p:spTree>
    <p:extLst>
      <p:ext uri="{BB962C8B-B14F-4D97-AF65-F5344CB8AC3E}">
        <p14:creationId xmlns:p14="http://schemas.microsoft.com/office/powerpoint/2010/main" val="295023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983864" y="3987281"/>
            <a:ext cx="8562268" cy="2140358"/>
          </a:xfrm>
          <a:prstGeom prst="rect">
            <a:avLst/>
          </a:prstGeom>
        </p:spPr>
      </p:pic>
      <p:sp>
        <p:nvSpPr>
          <p:cNvPr id="10" name="Rounded Rectangular Callout 9"/>
          <p:cNvSpPr/>
          <p:nvPr/>
        </p:nvSpPr>
        <p:spPr>
          <a:xfrm>
            <a:off x="479834" y="851027"/>
            <a:ext cx="4943192" cy="1050202"/>
          </a:xfrm>
          <a:prstGeom prst="wedgeRoundRectCallout">
            <a:avLst>
              <a:gd name="adj1" fmla="val -320"/>
              <a:gd name="adj2" fmla="val 69907"/>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dirty="0"/>
              <a:t>Who should we help?</a:t>
            </a:r>
          </a:p>
        </p:txBody>
      </p:sp>
      <p:sp>
        <p:nvSpPr>
          <p:cNvPr id="11" name="Rounded Rectangular Callout 10"/>
          <p:cNvSpPr/>
          <p:nvPr/>
        </p:nvSpPr>
        <p:spPr>
          <a:xfrm>
            <a:off x="6264998" y="1489294"/>
            <a:ext cx="5314385" cy="1724686"/>
          </a:xfrm>
          <a:prstGeom prst="wedgeRoundRectCallout">
            <a:avLst>
              <a:gd name="adj1" fmla="val -47998"/>
              <a:gd name="adj2" fmla="val 78750"/>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600" dirty="0"/>
              <a:t>I think we should help the poor students in our school.</a:t>
            </a:r>
          </a:p>
        </p:txBody>
      </p:sp>
      <p:sp>
        <p:nvSpPr>
          <p:cNvPr id="12" name="TextBox 11"/>
          <p:cNvSpPr txBox="1"/>
          <p:nvPr/>
        </p:nvSpPr>
        <p:spPr>
          <a:xfrm>
            <a:off x="5366395" y="4354717"/>
            <a:ext cx="4809700" cy="584775"/>
          </a:xfrm>
          <a:prstGeom prst="rect">
            <a:avLst/>
          </a:prstGeom>
          <a:noFill/>
        </p:spPr>
        <p:txBody>
          <a:bodyPr wrap="square" rtlCol="0">
            <a:spAutoFit/>
          </a:bodyPr>
          <a:lstStyle/>
          <a:p>
            <a:r>
              <a:rPr lang="en-US" sz="3200" dirty="0">
                <a:solidFill>
                  <a:srgbClr val="FF0000"/>
                </a:solidFill>
              </a:rPr>
              <a:t>poor students in our school </a:t>
            </a:r>
          </a:p>
        </p:txBody>
      </p:sp>
    </p:spTree>
    <p:extLst>
      <p:ext uri="{BB962C8B-B14F-4D97-AF65-F5344CB8AC3E}">
        <p14:creationId xmlns:p14="http://schemas.microsoft.com/office/powerpoint/2010/main" val="229427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ular Callout 9"/>
          <p:cNvSpPr/>
          <p:nvPr/>
        </p:nvSpPr>
        <p:spPr>
          <a:xfrm>
            <a:off x="479834" y="851026"/>
            <a:ext cx="4943192" cy="1720157"/>
          </a:xfrm>
          <a:prstGeom prst="wedgeRoundRectCallout">
            <a:avLst>
              <a:gd name="adj1" fmla="val -320"/>
              <a:gd name="adj2" fmla="val 69907"/>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dirty="0">
                <a:solidFill>
                  <a:prstClr val="black"/>
                </a:solidFill>
              </a:rPr>
              <a:t>What do you think we should do to help?</a:t>
            </a:r>
          </a:p>
        </p:txBody>
      </p:sp>
      <p:sp>
        <p:nvSpPr>
          <p:cNvPr id="11" name="Rounded Rectangular Callout 10"/>
          <p:cNvSpPr/>
          <p:nvPr/>
        </p:nvSpPr>
        <p:spPr>
          <a:xfrm>
            <a:off x="6364586" y="1837852"/>
            <a:ext cx="5314385" cy="1262961"/>
          </a:xfrm>
          <a:prstGeom prst="wedgeRoundRectCallout">
            <a:avLst>
              <a:gd name="adj1" fmla="val -47998"/>
              <a:gd name="adj2" fmla="val 78750"/>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600" dirty="0">
                <a:solidFill>
                  <a:prstClr val="black"/>
                </a:solidFill>
              </a:rPr>
              <a:t>Let’s have a Food Fair.</a:t>
            </a:r>
          </a:p>
        </p:txBody>
      </p:sp>
      <p:pic>
        <p:nvPicPr>
          <p:cNvPr id="2" name="Picture 1"/>
          <p:cNvPicPr>
            <a:picLocks noChangeAspect="1"/>
          </p:cNvPicPr>
          <p:nvPr/>
        </p:nvPicPr>
        <p:blipFill>
          <a:blip r:embed="rId2"/>
          <a:stretch>
            <a:fillRect/>
          </a:stretch>
        </p:blipFill>
        <p:spPr>
          <a:xfrm>
            <a:off x="267643" y="3744174"/>
            <a:ext cx="11620500" cy="2628900"/>
          </a:xfrm>
          <a:prstGeom prst="rect">
            <a:avLst/>
          </a:prstGeom>
        </p:spPr>
      </p:pic>
      <p:sp>
        <p:nvSpPr>
          <p:cNvPr id="3" name="TextBox 2"/>
          <p:cNvSpPr txBox="1"/>
          <p:nvPr/>
        </p:nvSpPr>
        <p:spPr>
          <a:xfrm>
            <a:off x="2571184" y="4119327"/>
            <a:ext cx="2118511" cy="646331"/>
          </a:xfrm>
          <a:prstGeom prst="rect">
            <a:avLst/>
          </a:prstGeom>
          <a:noFill/>
        </p:spPr>
        <p:txBody>
          <a:bodyPr wrap="square" rtlCol="0">
            <a:spAutoFit/>
          </a:bodyPr>
          <a:lstStyle/>
          <a:p>
            <a:r>
              <a:rPr lang="en-US" sz="3600" dirty="0">
                <a:solidFill>
                  <a:srgbClr val="FF0000"/>
                </a:solidFill>
              </a:rPr>
              <a:t>Food Fair</a:t>
            </a:r>
          </a:p>
        </p:txBody>
      </p:sp>
    </p:spTree>
    <p:extLst>
      <p:ext uri="{BB962C8B-B14F-4D97-AF65-F5344CB8AC3E}">
        <p14:creationId xmlns:p14="http://schemas.microsoft.com/office/powerpoint/2010/main" val="3976972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ular Callout 9"/>
          <p:cNvSpPr/>
          <p:nvPr/>
        </p:nvSpPr>
        <p:spPr>
          <a:xfrm>
            <a:off x="561315" y="869134"/>
            <a:ext cx="7116023" cy="1276537"/>
          </a:xfrm>
          <a:prstGeom prst="wedgeRoundRectCallout">
            <a:avLst>
              <a:gd name="adj1" fmla="val -320"/>
              <a:gd name="adj2" fmla="val 69907"/>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dirty="0">
                <a:solidFill>
                  <a:prstClr val="black"/>
                </a:solidFill>
              </a:rPr>
              <a:t>What should we call our Food Fair?</a:t>
            </a:r>
          </a:p>
        </p:txBody>
      </p:sp>
      <p:sp>
        <p:nvSpPr>
          <p:cNvPr id="11" name="Rounded Rectangular Callout 10"/>
          <p:cNvSpPr/>
          <p:nvPr/>
        </p:nvSpPr>
        <p:spPr>
          <a:xfrm>
            <a:off x="6097693" y="2568804"/>
            <a:ext cx="5468293" cy="1186004"/>
          </a:xfrm>
          <a:prstGeom prst="wedgeRoundRectCallout">
            <a:avLst>
              <a:gd name="adj1" fmla="val -47998"/>
              <a:gd name="adj2" fmla="val 78750"/>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600" dirty="0">
                <a:solidFill>
                  <a:prstClr val="black"/>
                </a:solidFill>
              </a:rPr>
              <a:t>How about “Eat and Help”?  </a:t>
            </a:r>
          </a:p>
        </p:txBody>
      </p:sp>
      <p:pic>
        <p:nvPicPr>
          <p:cNvPr id="3" name="Picture 2"/>
          <p:cNvPicPr>
            <a:picLocks noChangeAspect="1"/>
          </p:cNvPicPr>
          <p:nvPr/>
        </p:nvPicPr>
        <p:blipFill>
          <a:blip r:embed="rId2"/>
          <a:stretch>
            <a:fillRect/>
          </a:stretch>
        </p:blipFill>
        <p:spPr>
          <a:xfrm>
            <a:off x="1485711" y="4364431"/>
            <a:ext cx="8496300" cy="2076450"/>
          </a:xfrm>
          <a:prstGeom prst="rect">
            <a:avLst/>
          </a:prstGeom>
        </p:spPr>
      </p:pic>
      <p:sp>
        <p:nvSpPr>
          <p:cNvPr id="4" name="TextBox 3"/>
          <p:cNvSpPr txBox="1"/>
          <p:nvPr/>
        </p:nvSpPr>
        <p:spPr>
          <a:xfrm>
            <a:off x="4119327" y="4653481"/>
            <a:ext cx="2390115" cy="584775"/>
          </a:xfrm>
          <a:prstGeom prst="rect">
            <a:avLst/>
          </a:prstGeom>
          <a:noFill/>
        </p:spPr>
        <p:txBody>
          <a:bodyPr wrap="square" rtlCol="0">
            <a:spAutoFit/>
          </a:bodyPr>
          <a:lstStyle/>
          <a:p>
            <a:r>
              <a:rPr lang="en-US" sz="3200" dirty="0">
                <a:solidFill>
                  <a:srgbClr val="FF0000"/>
                </a:solidFill>
              </a:rPr>
              <a:t>Eat and Help</a:t>
            </a:r>
          </a:p>
        </p:txBody>
      </p:sp>
    </p:spTree>
    <p:extLst>
      <p:ext uri="{BB962C8B-B14F-4D97-AF65-F5344CB8AC3E}">
        <p14:creationId xmlns:p14="http://schemas.microsoft.com/office/powerpoint/2010/main" val="121395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ular Callout 9"/>
          <p:cNvSpPr/>
          <p:nvPr/>
        </p:nvSpPr>
        <p:spPr>
          <a:xfrm>
            <a:off x="624689" y="950615"/>
            <a:ext cx="4943192" cy="959666"/>
          </a:xfrm>
          <a:prstGeom prst="wedgeRoundRectCallout">
            <a:avLst>
              <a:gd name="adj1" fmla="val -320"/>
              <a:gd name="adj2" fmla="val 69907"/>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dirty="0">
                <a:solidFill>
                  <a:prstClr val="black"/>
                </a:solidFill>
              </a:rPr>
              <a:t>Do we need volunteers?</a:t>
            </a:r>
          </a:p>
        </p:txBody>
      </p:sp>
      <p:sp>
        <p:nvSpPr>
          <p:cNvPr id="11" name="Rounded Rectangular Callout 10"/>
          <p:cNvSpPr/>
          <p:nvPr/>
        </p:nvSpPr>
        <p:spPr>
          <a:xfrm>
            <a:off x="6264998" y="1774478"/>
            <a:ext cx="5314385" cy="1439501"/>
          </a:xfrm>
          <a:prstGeom prst="wedgeRoundRectCallout">
            <a:avLst>
              <a:gd name="adj1" fmla="val -47998"/>
              <a:gd name="adj2" fmla="val 78750"/>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600" dirty="0">
                <a:solidFill>
                  <a:prstClr val="black"/>
                </a:solidFill>
              </a:rPr>
              <a:t>Yes, we think people to cook food.</a:t>
            </a:r>
          </a:p>
        </p:txBody>
      </p:sp>
      <p:pic>
        <p:nvPicPr>
          <p:cNvPr id="2" name="Picture 1"/>
          <p:cNvPicPr>
            <a:picLocks noChangeAspect="1"/>
          </p:cNvPicPr>
          <p:nvPr/>
        </p:nvPicPr>
        <p:blipFill>
          <a:blip r:embed="rId2"/>
          <a:stretch>
            <a:fillRect/>
          </a:stretch>
        </p:blipFill>
        <p:spPr>
          <a:xfrm>
            <a:off x="479834" y="3778454"/>
            <a:ext cx="11334750" cy="2524125"/>
          </a:xfrm>
          <a:prstGeom prst="rect">
            <a:avLst/>
          </a:prstGeom>
        </p:spPr>
      </p:pic>
      <p:sp>
        <p:nvSpPr>
          <p:cNvPr id="3" name="TextBox 2"/>
          <p:cNvSpPr txBox="1"/>
          <p:nvPr/>
        </p:nvSpPr>
        <p:spPr>
          <a:xfrm>
            <a:off x="4879818" y="5187636"/>
            <a:ext cx="3259247" cy="584775"/>
          </a:xfrm>
          <a:prstGeom prst="rect">
            <a:avLst/>
          </a:prstGeom>
          <a:noFill/>
        </p:spPr>
        <p:txBody>
          <a:bodyPr wrap="square" rtlCol="0">
            <a:spAutoFit/>
          </a:bodyPr>
          <a:lstStyle/>
          <a:p>
            <a:r>
              <a:rPr lang="en-US" sz="3200" dirty="0">
                <a:solidFill>
                  <a:srgbClr val="FF0000"/>
                </a:solidFill>
              </a:rPr>
              <a:t>cook and sell food</a:t>
            </a:r>
          </a:p>
        </p:txBody>
      </p:sp>
    </p:spTree>
    <p:extLst>
      <p:ext uri="{BB962C8B-B14F-4D97-AF65-F5344CB8AC3E}">
        <p14:creationId xmlns:p14="http://schemas.microsoft.com/office/powerpoint/2010/main" val="231312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ular Callout 9"/>
          <p:cNvSpPr/>
          <p:nvPr/>
        </p:nvSpPr>
        <p:spPr>
          <a:xfrm>
            <a:off x="479834" y="851027"/>
            <a:ext cx="4943192" cy="1539088"/>
          </a:xfrm>
          <a:prstGeom prst="wedgeRoundRectCallout">
            <a:avLst>
              <a:gd name="adj1" fmla="val -320"/>
              <a:gd name="adj2" fmla="val 69907"/>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dirty="0">
                <a:solidFill>
                  <a:prstClr val="black"/>
                </a:solidFill>
              </a:rPr>
              <a:t>Where and when should we have the event?</a:t>
            </a:r>
          </a:p>
        </p:txBody>
      </p:sp>
      <p:sp>
        <p:nvSpPr>
          <p:cNvPr id="11" name="Rounded Rectangular Callout 10"/>
          <p:cNvSpPr/>
          <p:nvPr/>
        </p:nvSpPr>
        <p:spPr>
          <a:xfrm>
            <a:off x="6183517" y="1901229"/>
            <a:ext cx="5314385" cy="1724686"/>
          </a:xfrm>
          <a:prstGeom prst="wedgeRoundRectCallout">
            <a:avLst>
              <a:gd name="adj1" fmla="val -47998"/>
              <a:gd name="adj2" fmla="val 78750"/>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600" dirty="0">
                <a:solidFill>
                  <a:prstClr val="black"/>
                </a:solidFill>
              </a:rPr>
              <a:t>I think we should have the event in our schoolyard next weekend.</a:t>
            </a:r>
          </a:p>
        </p:txBody>
      </p:sp>
      <p:pic>
        <p:nvPicPr>
          <p:cNvPr id="2" name="Picture 1"/>
          <p:cNvPicPr>
            <a:picLocks noChangeAspect="1"/>
          </p:cNvPicPr>
          <p:nvPr/>
        </p:nvPicPr>
        <p:blipFill>
          <a:blip r:embed="rId2"/>
          <a:stretch>
            <a:fillRect/>
          </a:stretch>
        </p:blipFill>
        <p:spPr>
          <a:xfrm>
            <a:off x="2951430" y="4248150"/>
            <a:ext cx="6286500" cy="2019300"/>
          </a:xfrm>
          <a:prstGeom prst="rect">
            <a:avLst/>
          </a:prstGeom>
        </p:spPr>
      </p:pic>
      <p:sp>
        <p:nvSpPr>
          <p:cNvPr id="3" name="TextBox 2"/>
          <p:cNvSpPr txBox="1"/>
          <p:nvPr/>
        </p:nvSpPr>
        <p:spPr>
          <a:xfrm>
            <a:off x="4599160" y="4544840"/>
            <a:ext cx="2290527" cy="584775"/>
          </a:xfrm>
          <a:prstGeom prst="rect">
            <a:avLst/>
          </a:prstGeom>
          <a:noFill/>
        </p:spPr>
        <p:txBody>
          <a:bodyPr wrap="square" rtlCol="0">
            <a:spAutoFit/>
          </a:bodyPr>
          <a:lstStyle/>
          <a:p>
            <a:r>
              <a:rPr lang="en-US" sz="3200" dirty="0">
                <a:solidFill>
                  <a:srgbClr val="FF0000"/>
                </a:solidFill>
              </a:rPr>
              <a:t>schoolyard</a:t>
            </a:r>
          </a:p>
        </p:txBody>
      </p:sp>
      <p:sp>
        <p:nvSpPr>
          <p:cNvPr id="4" name="TextBox 3"/>
          <p:cNvSpPr txBox="1"/>
          <p:nvPr/>
        </p:nvSpPr>
        <p:spPr>
          <a:xfrm>
            <a:off x="4599160" y="5257800"/>
            <a:ext cx="2589291" cy="584775"/>
          </a:xfrm>
          <a:prstGeom prst="rect">
            <a:avLst/>
          </a:prstGeom>
          <a:noFill/>
        </p:spPr>
        <p:txBody>
          <a:bodyPr wrap="square" rtlCol="0">
            <a:spAutoFit/>
          </a:bodyPr>
          <a:lstStyle/>
          <a:p>
            <a:r>
              <a:rPr lang="en-US" sz="3200" dirty="0">
                <a:solidFill>
                  <a:srgbClr val="FF0000"/>
                </a:solidFill>
              </a:rPr>
              <a:t>next weekend</a:t>
            </a:r>
          </a:p>
        </p:txBody>
      </p:sp>
    </p:spTree>
    <p:extLst>
      <p:ext uri="{BB962C8B-B14F-4D97-AF65-F5344CB8AC3E}">
        <p14:creationId xmlns:p14="http://schemas.microsoft.com/office/powerpoint/2010/main" val="34414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6362" y="563059"/>
            <a:ext cx="4476750" cy="752475"/>
          </a:xfrm>
          <a:prstGeom prst="rect">
            <a:avLst/>
          </a:prstGeom>
        </p:spPr>
      </p:pic>
      <p:sp>
        <p:nvSpPr>
          <p:cNvPr id="4" name="Rounded Rectangular Callout 3"/>
          <p:cNvSpPr/>
          <p:nvPr/>
        </p:nvSpPr>
        <p:spPr>
          <a:xfrm>
            <a:off x="624689" y="1385180"/>
            <a:ext cx="10954693" cy="4291343"/>
          </a:xfrm>
          <a:prstGeom prst="wedgeRoundRectCallout">
            <a:avLst>
              <a:gd name="adj1" fmla="val -48685"/>
              <a:gd name="adj2" fmla="val 64239"/>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lvl="0"/>
            <a:r>
              <a:rPr lang="en-US" sz="3600" dirty="0">
                <a:solidFill>
                  <a:srgbClr val="4F81BD"/>
                </a:solidFill>
              </a:rPr>
              <a:t>We are going to have a Food Fair to raise money for the poor students in our school. Our event name is “Eat and Help”, so you can come to enjoy delicious food and help your friends. We also need volunteers to cook and sell food at the event. Please join us to make it successful. The event will happen in our schoolyard next weekend. Hope to see you there.</a:t>
            </a:r>
          </a:p>
        </p:txBody>
      </p:sp>
    </p:spTree>
    <p:extLst>
      <p:ext uri="{BB962C8B-B14F-4D97-AF65-F5344CB8AC3E}">
        <p14:creationId xmlns:p14="http://schemas.microsoft.com/office/powerpoint/2010/main" val="7770243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580036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3988" y="1095735"/>
            <a:ext cx="9850170"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Write a paragraph introducing the charity event you have shared with the class. Write 70 about words.</a:t>
            </a:r>
          </a:p>
        </p:txBody>
      </p:sp>
    </p:spTree>
    <p:extLst>
      <p:ext uri="{BB962C8B-B14F-4D97-AF65-F5344CB8AC3E}">
        <p14:creationId xmlns:p14="http://schemas.microsoft.com/office/powerpoint/2010/main" val="3266177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 y="411086"/>
            <a:ext cx="5882639" cy="6054816"/>
          </a:xfrm>
          <a:prstGeom prst="rect">
            <a:avLst/>
          </a:prstGeom>
        </p:spPr>
      </p:pic>
      <p:sp>
        <p:nvSpPr>
          <p:cNvPr id="3" name="TextBox 2"/>
          <p:cNvSpPr txBox="1"/>
          <p:nvPr/>
        </p:nvSpPr>
        <p:spPr>
          <a:xfrm>
            <a:off x="6195531" y="588368"/>
            <a:ext cx="5980924" cy="5016758"/>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5000" dirty="0">
              <a:solidFill>
                <a:srgbClr val="FF0000"/>
              </a:solidFill>
              <a:ea typeface="Times New Roman" panose="02020603050405020304" pitchFamily="18" charset="0"/>
            </a:endParaRPr>
          </a:p>
          <a:p>
            <a:r>
              <a:rPr lang="en-US" sz="3600" dirty="0">
                <a:solidFill>
                  <a:srgbClr val="0070C0"/>
                </a:solidFill>
              </a:rPr>
              <a:t>- talk about how to organize charity events, using </a:t>
            </a:r>
            <a:r>
              <a:rPr lang="en-US" sz="3600" b="1" i="1" dirty="0">
                <a:solidFill>
                  <a:srgbClr val="0070C0"/>
                </a:solidFill>
              </a:rPr>
              <a:t>should, Let’s </a:t>
            </a:r>
            <a:r>
              <a:rPr lang="en-US" sz="3600" dirty="0">
                <a:solidFill>
                  <a:srgbClr val="0070C0"/>
                </a:solidFill>
              </a:rPr>
              <a:t>or</a:t>
            </a:r>
            <a:r>
              <a:rPr lang="en-US" sz="3600" b="1" i="1" dirty="0">
                <a:solidFill>
                  <a:srgbClr val="0070C0"/>
                </a:solidFill>
              </a:rPr>
              <a:t> How about?</a:t>
            </a:r>
          </a:p>
          <a:p>
            <a:r>
              <a:rPr lang="en-US" sz="3600" dirty="0">
                <a:solidFill>
                  <a:srgbClr val="0070C0"/>
                </a:solidFill>
              </a:rPr>
              <a:t>- practice pronouncing compound nouns.</a:t>
            </a:r>
          </a:p>
          <a:p>
            <a:endParaRPr lang="en-US"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1190886121"/>
      </p:ext>
    </p:extLst>
  </p:cSld>
  <p:clrMapOvr>
    <a:masterClrMapping/>
  </p:clrMapOvr>
  <p:transition spd="med">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14311805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902222" y="2694615"/>
            <a:ext cx="11124657" cy="175432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dirty="0">
                <a:solidFill>
                  <a:srgbClr val="0070C0"/>
                </a:solidFill>
              </a:rPr>
              <a:t>Speaking:</a:t>
            </a:r>
          </a:p>
          <a:p>
            <a:pPr marL="571500" indent="-571500">
              <a:buFontTx/>
              <a:buChar char="-"/>
            </a:pPr>
            <a:r>
              <a:rPr lang="en-US" sz="3600" dirty="0">
                <a:solidFill>
                  <a:srgbClr val="0070C0"/>
                </a:solidFill>
              </a:rPr>
              <a:t>talk about how to organize a charity event.</a:t>
            </a:r>
          </a:p>
          <a:p>
            <a:pPr marL="571500" indent="-571500">
              <a:buFontTx/>
              <a:buChar char="-"/>
            </a:pPr>
            <a:r>
              <a:rPr lang="en-US" sz="3600" dirty="0">
                <a:solidFill>
                  <a:srgbClr val="0070C0"/>
                </a:solidFill>
              </a:rPr>
              <a:t>practice pronouncing compound nouns.</a:t>
            </a:r>
          </a:p>
        </p:txBody>
      </p:sp>
    </p:spTree>
    <p:extLst>
      <p:ext uri="{BB962C8B-B14F-4D97-AF65-F5344CB8AC3E}">
        <p14:creationId xmlns:p14="http://schemas.microsoft.com/office/powerpoint/2010/main" val="282968725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931896" y="1898685"/>
            <a:ext cx="10725150" cy="34163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Practice pronouncing compound nouns.</a:t>
            </a:r>
          </a:p>
          <a:p>
            <a:pPr marL="571500" indent="-571500">
              <a:buFontTx/>
              <a:buChar char="-"/>
            </a:pPr>
            <a:r>
              <a:rPr lang="en-US" sz="3600" i="1" dirty="0">
                <a:solidFill>
                  <a:srgbClr val="0070C0"/>
                </a:solidFill>
              </a:rPr>
              <a:t>Redo the writing exercise on page 21 WB.</a:t>
            </a:r>
          </a:p>
          <a:p>
            <a:pPr marL="571500" indent="-571500">
              <a:buFontTx/>
              <a:buChar char="-"/>
            </a:pPr>
            <a:r>
              <a:rPr lang="en-US" sz="3600" i="1" dirty="0">
                <a:solidFill>
                  <a:srgbClr val="0070C0"/>
                </a:solidFill>
              </a:rPr>
              <a:t>Prepare the next lesson (page 31 SB).</a:t>
            </a:r>
          </a:p>
          <a:p>
            <a:pPr marL="571500" indent="-571500">
              <a:buFontTx/>
              <a:buChar char="-"/>
            </a:pPr>
            <a:r>
              <a:rPr lang="en-US" sz="3600" i="1" dirty="0">
                <a:solidFill>
                  <a:srgbClr val="0070C0"/>
                </a:solidFill>
              </a:rPr>
              <a:t>Review all the vocabularies and grammar in the unit.</a:t>
            </a:r>
          </a:p>
          <a:p>
            <a:pPr marL="571500" indent="-571500">
              <a:buFontTx/>
              <a:buChar char="-"/>
            </a:pPr>
            <a:r>
              <a:rPr lang="en-US" sz="3600" i="1">
                <a:solidFill>
                  <a:srgbClr val="0070C0"/>
                </a:solidFill>
              </a:rPr>
              <a:t>Play the </a:t>
            </a:r>
            <a:r>
              <a:rPr lang="en-US" sz="3600" i="1" dirty="0">
                <a:solidFill>
                  <a:srgbClr val="0070C0"/>
                </a:solidFill>
              </a:rPr>
              <a:t>consolidation games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DHA App</a:t>
            </a:r>
            <a:r>
              <a:rPr lang="en-US" sz="3600" i="1" dirty="0">
                <a:solidFill>
                  <a:srgbClr val="0070C0"/>
                </a:solidFill>
              </a:rPr>
              <a:t> on </a:t>
            </a:r>
            <a:r>
              <a:rPr lang="en-US" sz="3600" i="1" dirty="0">
                <a:solidFill>
                  <a:srgbClr val="0070C0"/>
                </a:solidFill>
                <a:hlinkClick r:id="rId2"/>
              </a:rPr>
              <a:t>www.eduhome.com.vn</a:t>
            </a:r>
            <a:r>
              <a:rPr lang="en-US" sz="3600" i="1" dirty="0">
                <a:solidFill>
                  <a:srgbClr val="0070C0"/>
                </a:solidFill>
              </a:rPr>
              <a:t>. </a:t>
            </a:r>
          </a:p>
        </p:txBody>
      </p:sp>
    </p:spTree>
    <p:extLst>
      <p:ext uri="{BB962C8B-B14F-4D97-AF65-F5344CB8AC3E}">
        <p14:creationId xmlns:p14="http://schemas.microsoft.com/office/powerpoint/2010/main" val="175909764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3879776241"/>
      </p:ext>
    </p:extLst>
  </p:cSld>
  <p:clrMapOvr>
    <a:masterClrMapping/>
  </p:clrMapOvr>
  <p:transition spd="med">
    <p:split orient="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DE95AFB-D3BC-4D1A-AB85-989EA519934D}"/>
              </a:ext>
            </a:extLst>
          </p:cNvPr>
          <p:cNvGraphicFramePr>
            <a:graphicFrameLocks noGrp="1"/>
          </p:cNvGraphicFramePr>
          <p:nvPr>
            <p:extLst>
              <p:ext uri="{D42A27DB-BD31-4B8C-83A1-F6EECF244321}">
                <p14:modId xmlns:p14="http://schemas.microsoft.com/office/powerpoint/2010/main" val="4094936111"/>
              </p:ext>
            </p:extLst>
          </p:nvPr>
        </p:nvGraphicFramePr>
        <p:xfrm>
          <a:off x="-284479" y="-18749"/>
          <a:ext cx="12476480" cy="7282069"/>
        </p:xfrm>
        <a:graphic>
          <a:graphicData uri="http://schemas.openxmlformats.org/drawingml/2006/table">
            <a:tbl>
              <a:tblPr>
                <a:tableStyleId>{5C22544A-7EE6-4342-B048-85BDC9FD1C3A}</a:tableStyleId>
              </a:tblPr>
              <a:tblGrid>
                <a:gridCol w="1768400">
                  <a:extLst>
                    <a:ext uri="{9D8B030D-6E8A-4147-A177-3AD203B41FA5}">
                      <a16:colId xmlns:a16="http://schemas.microsoft.com/office/drawing/2014/main" val="790473595"/>
                    </a:ext>
                  </a:extLst>
                </a:gridCol>
                <a:gridCol w="5354040">
                  <a:extLst>
                    <a:ext uri="{9D8B030D-6E8A-4147-A177-3AD203B41FA5}">
                      <a16:colId xmlns:a16="http://schemas.microsoft.com/office/drawing/2014/main" val="3839395357"/>
                    </a:ext>
                  </a:extLst>
                </a:gridCol>
                <a:gridCol w="5354040">
                  <a:extLst>
                    <a:ext uri="{9D8B030D-6E8A-4147-A177-3AD203B41FA5}">
                      <a16:colId xmlns:a16="http://schemas.microsoft.com/office/drawing/2014/main" val="1242481577"/>
                    </a:ext>
                  </a:extLst>
                </a:gridCol>
              </a:tblGrid>
              <a:tr h="220251">
                <a:tc>
                  <a:txBody>
                    <a:bodyPr/>
                    <a:lstStyle/>
                    <a:p>
                      <a:pPr marL="0" marR="0" indent="-57150" algn="ctr">
                        <a:lnSpc>
                          <a:spcPct val="100000"/>
                        </a:lnSpc>
                        <a:spcBef>
                          <a:spcPts val="0"/>
                        </a:spcBef>
                        <a:spcAft>
                          <a:spcPts val="0"/>
                        </a:spcAft>
                        <a:tabLst>
                          <a:tab pos="360045" algn="l"/>
                          <a:tab pos="720090" algn="l"/>
                        </a:tabLst>
                      </a:pPr>
                      <a:r>
                        <a:rPr lang="vi-VN" sz="1800" dirty="0">
                          <a:effectLst/>
                        </a:rPr>
                        <a:t>Đới</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50" marR="4550" marT="4550" marB="0"/>
                </a:tc>
                <a:tc>
                  <a:txBody>
                    <a:bodyPr/>
                    <a:lstStyle/>
                    <a:p>
                      <a:pPr marL="0" marR="0" indent="-57150" algn="ctr">
                        <a:lnSpc>
                          <a:spcPct val="100000"/>
                        </a:lnSpc>
                        <a:spcBef>
                          <a:spcPts val="0"/>
                        </a:spcBef>
                        <a:spcAft>
                          <a:spcPts val="0"/>
                        </a:spcAft>
                        <a:tabLst>
                          <a:tab pos="360045" algn="l"/>
                          <a:tab pos="720090" algn="l"/>
                        </a:tabLst>
                      </a:pPr>
                      <a:r>
                        <a:rPr lang="vi-VN" sz="1800">
                          <a:effectLst/>
                        </a:rPr>
                        <a:t>Phân b</a:t>
                      </a:r>
                      <a:r>
                        <a:rPr lang="en-US" sz="1800">
                          <a:effectLst/>
                        </a:rPr>
                        <a:t>ố</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50" marR="4550" marT="4550" marB="0"/>
                </a:tc>
                <a:tc>
                  <a:txBody>
                    <a:bodyPr/>
                    <a:lstStyle/>
                    <a:p>
                      <a:pPr marL="0" marR="0" indent="-57150" algn="ctr">
                        <a:lnSpc>
                          <a:spcPct val="100000"/>
                        </a:lnSpc>
                        <a:spcBef>
                          <a:spcPts val="0"/>
                        </a:spcBef>
                        <a:spcAft>
                          <a:spcPts val="0"/>
                        </a:spcAft>
                        <a:tabLst>
                          <a:tab pos="360045" algn="l"/>
                          <a:tab pos="720090" algn="l"/>
                        </a:tabLst>
                      </a:pPr>
                      <a:r>
                        <a:rPr lang="vi-VN" sz="1800">
                          <a:effectLst/>
                        </a:rPr>
                        <a:t>Đặc đ</a:t>
                      </a:r>
                      <a:r>
                        <a:rPr lang="en-US" sz="1800">
                          <a:effectLst/>
                        </a:rPr>
                        <a:t>iể</a:t>
                      </a:r>
                      <a:r>
                        <a:rPr lang="vi-VN" sz="1800">
                          <a:effectLst/>
                        </a:rPr>
                        <a:t>m</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50" marR="4550" marT="4550" marB="0"/>
                </a:tc>
                <a:extLst>
                  <a:ext uri="{0D108BD9-81ED-4DB2-BD59-A6C34878D82A}">
                    <a16:rowId xmlns:a16="http://schemas.microsoft.com/office/drawing/2014/main" val="2365355593"/>
                  </a:ext>
                </a:extLst>
              </a:tr>
              <a:tr h="959099">
                <a:tc>
                  <a:txBody>
                    <a:bodyPr/>
                    <a:lstStyle/>
                    <a:p>
                      <a:pPr marL="0" marR="0" indent="-57150" algn="ctr">
                        <a:lnSpc>
                          <a:spcPct val="100000"/>
                        </a:lnSpc>
                        <a:spcBef>
                          <a:spcPts val="0"/>
                        </a:spcBef>
                        <a:spcAft>
                          <a:spcPts val="0"/>
                        </a:spcAft>
                        <a:tabLst>
                          <a:tab pos="360045" algn="l"/>
                          <a:tab pos="720090" algn="l"/>
                        </a:tabLst>
                      </a:pPr>
                      <a:r>
                        <a:rPr lang="vi-VN" sz="1800" dirty="0">
                          <a:effectLst/>
                        </a:rPr>
                        <a:t>Lạnh</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50" marR="4550" marT="4550" marB="0" anchor="ctr"/>
                </a:tc>
                <a:tc>
                  <a:txBody>
                    <a:bodyPr/>
                    <a:lstStyle/>
                    <a:p>
                      <a:pPr marL="0" marR="0" indent="-57150" algn="ctr">
                        <a:lnSpc>
                          <a:spcPct val="100000"/>
                        </a:lnSpc>
                        <a:spcBef>
                          <a:spcPts val="0"/>
                        </a:spcBef>
                        <a:spcAft>
                          <a:spcPts val="0"/>
                        </a:spcAft>
                        <a:tabLst>
                          <a:tab pos="360045" algn="l"/>
                          <a:tab pos="720090" algn="l"/>
                        </a:tabLst>
                      </a:pPr>
                      <a:r>
                        <a:rPr lang="vi-VN" sz="1800" dirty="0">
                          <a:effectLst/>
                        </a:rPr>
                        <a:t>Dải hẹp </a:t>
                      </a:r>
                      <a:r>
                        <a:rPr lang="en-US" sz="1800" dirty="0">
                          <a:effectLst/>
                        </a:rPr>
                        <a:t>ở</a:t>
                      </a:r>
                      <a:r>
                        <a:rPr lang="vi-VN" sz="1800" dirty="0">
                          <a:effectLst/>
                        </a:rPr>
                        <a:t> phía bắc</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50" marR="4550" marT="4550" marB="0" anchor="ctr"/>
                </a:tc>
                <a:tc>
                  <a:txBody>
                    <a:bodyPr/>
                    <a:lstStyle/>
                    <a:p>
                      <a:pPr marL="0" marR="0" indent="-57150" algn="just">
                        <a:lnSpc>
                          <a:spcPct val="100000"/>
                        </a:lnSpc>
                        <a:spcBef>
                          <a:spcPts val="0"/>
                        </a:spcBef>
                        <a:spcAft>
                          <a:spcPts val="0"/>
                        </a:spcAft>
                        <a:tabLst>
                          <a:tab pos="360045" algn="l"/>
                          <a:tab pos="720090" algn="l"/>
                        </a:tabLst>
                      </a:pPr>
                      <a:r>
                        <a:rPr lang="en-US" sz="1800" dirty="0">
                          <a:effectLst/>
                        </a:rPr>
                        <a:t>+ </a:t>
                      </a:r>
                      <a:r>
                        <a:rPr lang="vi-VN" sz="1800" dirty="0">
                          <a:effectLst/>
                        </a:rPr>
                        <a:t>Khí hậu cực và cận cực, lạnh giá, khắc nghiệt.</a:t>
                      </a:r>
                      <a:endParaRPr lang="en-US" sz="1800" dirty="0">
                        <a:effectLst/>
                      </a:endParaRPr>
                    </a:p>
                    <a:p>
                      <a:pPr marL="0" marR="0" indent="-57150" algn="just">
                        <a:lnSpc>
                          <a:spcPct val="100000"/>
                        </a:lnSpc>
                        <a:spcBef>
                          <a:spcPts val="0"/>
                        </a:spcBef>
                        <a:spcAft>
                          <a:spcPts val="0"/>
                        </a:spcAft>
                        <a:tabLst>
                          <a:tab pos="360045" algn="l"/>
                          <a:tab pos="720090" algn="l"/>
                        </a:tabLst>
                      </a:pPr>
                      <a:r>
                        <a:rPr lang="en-US" sz="1800" dirty="0">
                          <a:effectLst/>
                        </a:rPr>
                        <a:t> + </a:t>
                      </a:r>
                      <a:r>
                        <a:rPr lang="vi-VN" sz="1800" dirty="0">
                          <a:effectLst/>
                        </a:rPr>
                        <a:t>Thực vật: ch</a:t>
                      </a:r>
                      <a:r>
                        <a:rPr lang="en-US" sz="1800" dirty="0">
                          <a:effectLst/>
                        </a:rPr>
                        <a:t>ủ</a:t>
                      </a:r>
                      <a:r>
                        <a:rPr lang="vi-VN" sz="1800" dirty="0">
                          <a:effectLst/>
                        </a:rPr>
                        <a:t> yếu là rêu, địa y; không có cây thân gỗ.</a:t>
                      </a:r>
                      <a:endParaRPr lang="en-US" sz="1800" dirty="0">
                        <a:effectLst/>
                      </a:endParaRPr>
                    </a:p>
                    <a:p>
                      <a:pPr marL="0" marR="0" indent="-57150" algn="just">
                        <a:lnSpc>
                          <a:spcPct val="100000"/>
                        </a:lnSpc>
                        <a:spcBef>
                          <a:spcPts val="0"/>
                        </a:spcBef>
                        <a:spcAft>
                          <a:spcPts val="0"/>
                        </a:spcAft>
                        <a:tabLst>
                          <a:tab pos="360045" algn="l"/>
                          <a:tab pos="720090" algn="l"/>
                        </a:tabLst>
                      </a:pPr>
                      <a:r>
                        <a:rPr lang="en-US" sz="1800" dirty="0">
                          <a:effectLst/>
                        </a:rPr>
                        <a:t> + </a:t>
                      </a:r>
                      <a:r>
                        <a:rPr lang="vi-VN" sz="1800" dirty="0">
                          <a:effectLst/>
                        </a:rPr>
                        <a:t>Động vậ</a:t>
                      </a:r>
                      <a:r>
                        <a:rPr lang="en-US" sz="1800" dirty="0">
                          <a:effectLst/>
                        </a:rPr>
                        <a:t>t</a:t>
                      </a:r>
                      <a:r>
                        <a:rPr lang="vi-VN" sz="1800" dirty="0">
                          <a:effectLst/>
                        </a:rPr>
                        <a:t>: các loài chịu được lạnh hoặc di cư.</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50" marR="4550" marT="4550" marB="0" anchor="b"/>
                </a:tc>
                <a:extLst>
                  <a:ext uri="{0D108BD9-81ED-4DB2-BD59-A6C34878D82A}">
                    <a16:rowId xmlns:a16="http://schemas.microsoft.com/office/drawing/2014/main" val="535246536"/>
                  </a:ext>
                </a:extLst>
              </a:tr>
              <a:tr h="905115">
                <a:tc rowSpan="3">
                  <a:txBody>
                    <a:bodyPr/>
                    <a:lstStyle/>
                    <a:p>
                      <a:pPr marL="0" marR="0" indent="-57150" algn="ctr">
                        <a:lnSpc>
                          <a:spcPct val="100000"/>
                        </a:lnSpc>
                        <a:spcBef>
                          <a:spcPts val="0"/>
                        </a:spcBef>
                        <a:spcAft>
                          <a:spcPts val="0"/>
                        </a:spcAft>
                        <a:tabLst>
                          <a:tab pos="360045" algn="l"/>
                          <a:tab pos="720090" algn="l"/>
                        </a:tabLst>
                      </a:pPr>
                      <a:r>
                        <a:rPr lang="en-US" sz="1800" dirty="0" err="1">
                          <a:effectLst/>
                        </a:rPr>
                        <a:t>ôn</a:t>
                      </a:r>
                      <a:r>
                        <a:rPr lang="en-US" sz="1800" dirty="0">
                          <a:effectLst/>
                        </a:rPr>
                        <a:t> </a:t>
                      </a:r>
                      <a:r>
                        <a:rPr lang="en-US" sz="1800" dirty="0" err="1">
                          <a:effectLst/>
                        </a:rPr>
                        <a:t>hòa</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50" marR="4550" marT="4550" marB="0" anchor="ctr"/>
                </a:tc>
                <a:tc>
                  <a:txBody>
                    <a:bodyPr/>
                    <a:lstStyle/>
                    <a:p>
                      <a:pPr marL="0" marR="0" indent="-18415" algn="ctr">
                        <a:lnSpc>
                          <a:spcPct val="100000"/>
                        </a:lnSpc>
                        <a:spcBef>
                          <a:spcPts val="0"/>
                        </a:spcBef>
                        <a:spcAft>
                          <a:spcPts val="0"/>
                        </a:spcAft>
                        <a:tabLst>
                          <a:tab pos="360045" algn="l"/>
                          <a:tab pos="720090" algn="l"/>
                        </a:tabLst>
                      </a:pPr>
                      <a:r>
                        <a:rPr lang="vi-VN" sz="1800" dirty="0">
                          <a:effectLst/>
                        </a:rPr>
                        <a:t>Vùng Xi-bia, phía bắc  đới ôn hoà</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50" marR="4550" marT="4550" marB="0" anchor="ctr"/>
                </a:tc>
                <a:tc>
                  <a:txBody>
                    <a:bodyPr/>
                    <a:lstStyle/>
                    <a:p>
                      <a:pPr marL="0" marR="0" indent="-57150" algn="just">
                        <a:lnSpc>
                          <a:spcPct val="100000"/>
                        </a:lnSpc>
                        <a:spcBef>
                          <a:spcPts val="0"/>
                        </a:spcBef>
                        <a:spcAft>
                          <a:spcPts val="0"/>
                        </a:spcAft>
                        <a:tabLst>
                          <a:tab pos="360045" algn="l"/>
                          <a:tab pos="720090" algn="l"/>
                        </a:tabLst>
                      </a:pPr>
                      <a:r>
                        <a:rPr lang="en-US" sz="1800" dirty="0">
                          <a:effectLst/>
                        </a:rPr>
                        <a:t> + </a:t>
                      </a:r>
                      <a:r>
                        <a:rPr lang="vi-VN" sz="1800" dirty="0">
                          <a:effectLst/>
                        </a:rPr>
                        <a:t>Khí hậu ôn đ</a:t>
                      </a:r>
                      <a:r>
                        <a:rPr lang="en-US" sz="1800" dirty="0" err="1">
                          <a:effectLst/>
                        </a:rPr>
                        <a:t>ới</a:t>
                      </a:r>
                      <a:r>
                        <a:rPr lang="vi-VN" sz="1800" dirty="0">
                          <a:effectLst/>
                        </a:rPr>
                        <a:t> lục địa. lạnh, khô v</a:t>
                      </a:r>
                      <a:r>
                        <a:rPr lang="en-US" sz="1800" dirty="0">
                          <a:effectLst/>
                        </a:rPr>
                        <a:t>ề</a:t>
                      </a:r>
                      <a:r>
                        <a:rPr lang="vi-VN" sz="1800" dirty="0">
                          <a:effectLst/>
                        </a:rPr>
                        <a:t> mùa đông.</a:t>
                      </a:r>
                      <a:endParaRPr lang="en-US" sz="1800" dirty="0">
                        <a:effectLst/>
                      </a:endParaRPr>
                    </a:p>
                    <a:p>
                      <a:pPr marL="0" marR="0" indent="-57150" algn="just">
                        <a:lnSpc>
                          <a:spcPct val="100000"/>
                        </a:lnSpc>
                        <a:spcBef>
                          <a:spcPts val="0"/>
                        </a:spcBef>
                        <a:spcAft>
                          <a:spcPts val="0"/>
                        </a:spcAft>
                        <a:tabLst>
                          <a:tab pos="360045" algn="l"/>
                          <a:tab pos="720090" algn="l"/>
                        </a:tabLst>
                      </a:pPr>
                      <a:r>
                        <a:rPr lang="en-US" sz="1800" dirty="0">
                          <a:effectLst/>
                        </a:rPr>
                        <a:t> + </a:t>
                      </a:r>
                      <a:r>
                        <a:rPr lang="vi-VN" sz="1800" dirty="0">
                          <a:effectLst/>
                        </a:rPr>
                        <a:t>Rừng lá kim phát triển </a:t>
                      </a:r>
                      <a:r>
                        <a:rPr lang="en-US" sz="1800" dirty="0">
                          <a:effectLst/>
                        </a:rPr>
                        <a:t>t</a:t>
                      </a:r>
                      <a:r>
                        <a:rPr lang="vi-VN" sz="1800" dirty="0">
                          <a:effectLst/>
                        </a:rPr>
                        <a:t>rên đất pốt dôn.</a:t>
                      </a:r>
                      <a:endParaRPr lang="en-US" sz="1800" dirty="0">
                        <a:effectLst/>
                      </a:endParaRPr>
                    </a:p>
                    <a:p>
                      <a:pPr marL="0" marR="0" indent="-57150" algn="just">
                        <a:lnSpc>
                          <a:spcPct val="100000"/>
                        </a:lnSpc>
                        <a:spcBef>
                          <a:spcPts val="0"/>
                        </a:spcBef>
                        <a:spcAft>
                          <a:spcPts val="0"/>
                        </a:spcAft>
                        <a:tabLst>
                          <a:tab pos="360045" algn="l"/>
                          <a:tab pos="720090" algn="l"/>
                        </a:tabLst>
                      </a:pPr>
                      <a:r>
                        <a:rPr lang="en-US" sz="1800" dirty="0">
                          <a:effectLst/>
                        </a:rPr>
                        <a:t> + </a:t>
                      </a:r>
                      <a:r>
                        <a:rPr lang="vi-VN" sz="1800" dirty="0">
                          <a:effectLst/>
                        </a:rPr>
                        <a:t>Hệ động vật tương đối phong phú.</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50" marR="4550" marT="4550" marB="0" anchor="b"/>
                </a:tc>
                <a:extLst>
                  <a:ext uri="{0D108BD9-81ED-4DB2-BD59-A6C34878D82A}">
                    <a16:rowId xmlns:a16="http://schemas.microsoft.com/office/drawing/2014/main" val="266454580"/>
                  </a:ext>
                </a:extLst>
              </a:tr>
              <a:tr h="1520196">
                <a:tc vMerge="1">
                  <a:txBody>
                    <a:bodyPr/>
                    <a:lstStyle/>
                    <a:p>
                      <a:endParaRPr lang="en-US"/>
                    </a:p>
                  </a:txBody>
                  <a:tcPr/>
                </a:tc>
                <a:tc>
                  <a:txBody>
                    <a:bodyPr/>
                    <a:lstStyle/>
                    <a:p>
                      <a:pPr marL="0" marR="0" indent="-18415" algn="ctr">
                        <a:lnSpc>
                          <a:spcPct val="100000"/>
                        </a:lnSpc>
                        <a:spcBef>
                          <a:spcPts val="0"/>
                        </a:spcBef>
                        <a:spcAft>
                          <a:spcPts val="0"/>
                        </a:spcAft>
                        <a:tabLst>
                          <a:tab pos="360045" algn="l"/>
                          <a:tab pos="720090" algn="l"/>
                        </a:tabLst>
                      </a:pPr>
                      <a:r>
                        <a:rPr lang="vi-VN" sz="1800" dirty="0">
                          <a:effectLst/>
                        </a:rPr>
                        <a:t>Phía đông, đông nam Trung Quốc và quần đảo Nhật Bản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50" marR="4550" marT="4550" marB="0" anchor="ctr"/>
                </a:tc>
                <a:tc>
                  <a:txBody>
                    <a:bodyPr/>
                    <a:lstStyle/>
                    <a:p>
                      <a:pPr marL="0" marR="0" indent="-57150" algn="just">
                        <a:lnSpc>
                          <a:spcPct val="100000"/>
                        </a:lnSpc>
                        <a:spcBef>
                          <a:spcPts val="0"/>
                        </a:spcBef>
                        <a:spcAft>
                          <a:spcPts val="0"/>
                        </a:spcAft>
                        <a:tabLst>
                          <a:tab pos="360045" algn="l"/>
                          <a:tab pos="720090" algn="l"/>
                        </a:tabLst>
                      </a:pPr>
                      <a:r>
                        <a:rPr lang="en-US" sz="1800" dirty="0">
                          <a:effectLst/>
                        </a:rPr>
                        <a:t> </a:t>
                      </a:r>
                    </a:p>
                    <a:p>
                      <a:pPr marL="0" marR="0" indent="-57150" algn="just">
                        <a:lnSpc>
                          <a:spcPct val="100000"/>
                        </a:lnSpc>
                        <a:spcBef>
                          <a:spcPts val="0"/>
                        </a:spcBef>
                        <a:spcAft>
                          <a:spcPts val="0"/>
                        </a:spcAft>
                        <a:tabLst>
                          <a:tab pos="360045" algn="l"/>
                          <a:tab pos="720090" algn="l"/>
                        </a:tabLst>
                      </a:pPr>
                      <a:endParaRPr lang="en-US" sz="1800" dirty="0">
                        <a:effectLst/>
                      </a:endParaRPr>
                    </a:p>
                    <a:p>
                      <a:pPr marL="0" marR="0" indent="-57150" algn="just">
                        <a:lnSpc>
                          <a:spcPct val="100000"/>
                        </a:lnSpc>
                        <a:spcBef>
                          <a:spcPts val="0"/>
                        </a:spcBef>
                        <a:spcAft>
                          <a:spcPts val="0"/>
                        </a:spcAft>
                        <a:tabLst>
                          <a:tab pos="360045" algn="l"/>
                          <a:tab pos="720090" algn="l"/>
                        </a:tabLst>
                      </a:pPr>
                      <a:r>
                        <a:rPr lang="en-US" sz="1800" dirty="0">
                          <a:effectLst/>
                        </a:rPr>
                        <a:t>+ </a:t>
                      </a:r>
                      <a:r>
                        <a:rPr lang="vi-VN" sz="1800" dirty="0">
                          <a:effectLst/>
                        </a:rPr>
                        <a:t>Khí hậu cận nhiệt gió mùa, lượng mưa tương đối lớn.</a:t>
                      </a:r>
                      <a:endParaRPr lang="en-US" sz="1800" dirty="0">
                        <a:effectLst/>
                      </a:endParaRPr>
                    </a:p>
                    <a:p>
                      <a:pPr marL="0" marR="0" indent="-57150" algn="just">
                        <a:lnSpc>
                          <a:spcPct val="100000"/>
                        </a:lnSpc>
                        <a:spcBef>
                          <a:spcPts val="0"/>
                        </a:spcBef>
                        <a:spcAft>
                          <a:spcPts val="0"/>
                        </a:spcAft>
                        <a:tabLst>
                          <a:tab pos="360045" algn="l"/>
                          <a:tab pos="720090" algn="l"/>
                        </a:tabLst>
                      </a:pPr>
                      <a:r>
                        <a:rPr lang="en-US" sz="1800" dirty="0">
                          <a:effectLst/>
                        </a:rPr>
                        <a:t> + </a:t>
                      </a:r>
                      <a:r>
                        <a:rPr lang="vi-VN" sz="1800" dirty="0">
                          <a:effectLst/>
                        </a:rPr>
                        <a:t>Thảm rừng lá rộng cận nhiệt phổ biến, trong rừng nhiều loài cầy lấy gỗ và dược liệu quý, có chất lượng tốt.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50" marR="4550" marT="4550" marB="0"/>
                </a:tc>
                <a:extLst>
                  <a:ext uri="{0D108BD9-81ED-4DB2-BD59-A6C34878D82A}">
                    <a16:rowId xmlns:a16="http://schemas.microsoft.com/office/drawing/2014/main" val="2765381712"/>
                  </a:ext>
                </a:extLst>
              </a:tr>
              <a:tr h="1166501">
                <a:tc vMerge="1">
                  <a:txBody>
                    <a:bodyPr/>
                    <a:lstStyle/>
                    <a:p>
                      <a:endParaRPr lang="en-US"/>
                    </a:p>
                  </a:txBody>
                  <a:tcPr/>
                </a:tc>
                <a:tc>
                  <a:txBody>
                    <a:bodyPr/>
                    <a:lstStyle/>
                    <a:p>
                      <a:pPr marL="0" marR="0" indent="-18415" algn="ctr">
                        <a:lnSpc>
                          <a:spcPct val="150000"/>
                        </a:lnSpc>
                        <a:spcBef>
                          <a:spcPts val="0"/>
                        </a:spcBef>
                        <a:spcAft>
                          <a:spcPts val="0"/>
                        </a:spcAft>
                        <a:tabLst>
                          <a:tab pos="360045" algn="l"/>
                          <a:tab pos="720090" algn="l"/>
                        </a:tabLst>
                      </a:pPr>
                      <a:r>
                        <a:rPr lang="vi-VN" sz="1800" dirty="0">
                          <a:effectLst/>
                        </a:rPr>
                        <a:t>Các khu vực s</a:t>
                      </a:r>
                      <a:r>
                        <a:rPr lang="en-US" sz="1800" dirty="0" err="1">
                          <a:effectLst/>
                        </a:rPr>
                        <a:t>âu</a:t>
                      </a:r>
                      <a:r>
                        <a:rPr lang="vi-VN" sz="1800" dirty="0">
                          <a:effectLst/>
                        </a:rPr>
                        <a:t> trong lục địa</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50" marR="4550" marT="4550" marB="0" anchor="ctr"/>
                </a:tc>
                <a:tc>
                  <a:txBody>
                    <a:bodyPr/>
                    <a:lstStyle/>
                    <a:p>
                      <a:pPr marL="0" marR="0" indent="-57150" algn="just">
                        <a:lnSpc>
                          <a:spcPct val="150000"/>
                        </a:lnSpc>
                        <a:spcBef>
                          <a:spcPts val="0"/>
                        </a:spcBef>
                        <a:spcAft>
                          <a:spcPts val="0"/>
                        </a:spcAft>
                        <a:tabLst>
                          <a:tab pos="360045" algn="l"/>
                          <a:tab pos="720090" algn="l"/>
                        </a:tabLst>
                      </a:pPr>
                      <a:r>
                        <a:rPr lang="en-US" sz="1800" dirty="0">
                          <a:effectLst/>
                        </a:rPr>
                        <a:t> + </a:t>
                      </a:r>
                      <a:r>
                        <a:rPr lang="vi-VN" sz="1800" dirty="0">
                          <a:effectLst/>
                        </a:rPr>
                        <a:t>Kh</a:t>
                      </a:r>
                      <a:r>
                        <a:rPr lang="en-US" sz="1800" dirty="0">
                          <a:effectLst/>
                        </a:rPr>
                        <a:t>í</a:t>
                      </a:r>
                      <a:r>
                        <a:rPr lang="vi-VN" sz="1800" dirty="0">
                          <a:effectLst/>
                        </a:rPr>
                        <a:t> hậu khô hạn, kh</a:t>
                      </a:r>
                      <a:r>
                        <a:rPr lang="en-US" sz="1800" dirty="0" err="1">
                          <a:effectLst/>
                        </a:rPr>
                        <a:t>ắc</a:t>
                      </a:r>
                      <a:r>
                        <a:rPr lang="vi-VN" sz="1800" dirty="0">
                          <a:effectLst/>
                        </a:rPr>
                        <a:t> nghiệt.</a:t>
                      </a:r>
                      <a:endParaRPr lang="en-US" sz="1800" dirty="0">
                        <a:effectLst/>
                      </a:endParaRPr>
                    </a:p>
                    <a:p>
                      <a:pPr marL="0" marR="0" indent="-57150" algn="just">
                        <a:lnSpc>
                          <a:spcPct val="150000"/>
                        </a:lnSpc>
                        <a:spcBef>
                          <a:spcPts val="0"/>
                        </a:spcBef>
                        <a:spcAft>
                          <a:spcPts val="0"/>
                        </a:spcAft>
                        <a:tabLst>
                          <a:tab pos="360045" algn="l"/>
                          <a:tab pos="720090" algn="l"/>
                        </a:tabLst>
                      </a:pPr>
                      <a:r>
                        <a:rPr lang="en-US" sz="1800" dirty="0">
                          <a:effectLst/>
                        </a:rPr>
                        <a:t> + </a:t>
                      </a:r>
                      <a:r>
                        <a:rPr lang="vi-VN" sz="1800" dirty="0">
                          <a:effectLst/>
                        </a:rPr>
                        <a:t>Cảnh quan: thảo nguyên, hoang mạc, bán hoang mạc.</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50" marR="4550" marT="4550" marB="0" anchor="b"/>
                </a:tc>
                <a:extLst>
                  <a:ext uri="{0D108BD9-81ED-4DB2-BD59-A6C34878D82A}">
                    <a16:rowId xmlns:a16="http://schemas.microsoft.com/office/drawing/2014/main" val="3925667627"/>
                  </a:ext>
                </a:extLst>
              </a:tr>
              <a:tr h="1882067">
                <a:tc gridSpan="3">
                  <a:txBody>
                    <a:bodyPr/>
                    <a:lstStyle/>
                    <a:p>
                      <a:pPr marL="0" marR="0" indent="-57150" algn="ctr">
                        <a:lnSpc>
                          <a:spcPct val="150000"/>
                        </a:lnSpc>
                        <a:spcBef>
                          <a:spcPts val="0"/>
                        </a:spcBef>
                        <a:spcAft>
                          <a:spcPts val="0"/>
                        </a:spcAft>
                        <a:tabLst>
                          <a:tab pos="360045" algn="l"/>
                          <a:tab pos="720090" algn="l"/>
                        </a:tabLst>
                      </a:pPr>
                      <a:endParaRPr lang="en-US" sz="1800" dirty="0">
                        <a:effectLst/>
                        <a:latin typeface="Times New Roman" panose="02020603050405020304" pitchFamily="18" charset="0"/>
                        <a:cs typeface="Times New Roman" panose="02020603050405020304" pitchFamily="18" charset="0"/>
                      </a:endParaRPr>
                    </a:p>
                  </a:txBody>
                  <a:tcPr marL="4550" marR="4550" marT="4550" marB="0" anchor="ctr"/>
                </a:tc>
                <a:tc hMerge="1">
                  <a:txBody>
                    <a:bodyPr/>
                    <a:lstStyle/>
                    <a:p>
                      <a:pPr marL="0" marR="0" indent="-18415" algn="ctr">
                        <a:lnSpc>
                          <a:spcPct val="150000"/>
                        </a:lnSpc>
                        <a:spcBef>
                          <a:spcPts val="0"/>
                        </a:spcBef>
                        <a:spcAft>
                          <a:spcPts val="0"/>
                        </a:spcAft>
                        <a:tabLst>
                          <a:tab pos="360045" algn="l"/>
                          <a:tab pos="720090" algn="l"/>
                        </a:tabLst>
                      </a:pPr>
                      <a:r>
                        <a:rPr lang="en-US" sz="1800" dirty="0">
                          <a:effectLst/>
                        </a:rPr>
                        <a:t>Đ</a:t>
                      </a:r>
                      <a:r>
                        <a:rPr lang="vi-VN" sz="1800" dirty="0">
                          <a:effectLst/>
                        </a:rPr>
                        <a:t>ông Nam </a:t>
                      </a:r>
                      <a:r>
                        <a:rPr lang="en-US" sz="1800" dirty="0">
                          <a:effectLst/>
                        </a:rPr>
                        <a:t>Á</a:t>
                      </a:r>
                      <a:r>
                        <a:rPr lang="vi-VN" sz="1800" dirty="0">
                          <a:effectLst/>
                        </a:rPr>
                        <a:t>, Nam Á</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50" marR="4550" marT="4550" marB="0" anchor="ctr"/>
                </a:tc>
                <a:tc hMerge="1">
                  <a:txBody>
                    <a:bodyPr/>
                    <a:lstStyle/>
                    <a:p>
                      <a:pPr marL="0" marR="0" indent="-57150" algn="just">
                        <a:lnSpc>
                          <a:spcPct val="150000"/>
                        </a:lnSpc>
                        <a:spcBef>
                          <a:spcPts val="0"/>
                        </a:spcBef>
                        <a:spcAft>
                          <a:spcPts val="0"/>
                        </a:spcAft>
                        <a:tabLst>
                          <a:tab pos="360045" algn="l"/>
                          <a:tab pos="720090" algn="l"/>
                        </a:tabLst>
                      </a:pPr>
                      <a:r>
                        <a:rPr lang="en-US" sz="1800" dirty="0">
                          <a:effectLst/>
                        </a:rPr>
                        <a:t> + </a:t>
                      </a:r>
                      <a:r>
                        <a:rPr lang="vi-VN" sz="1800" dirty="0">
                          <a:effectLst/>
                        </a:rPr>
                        <a:t>Khí hậu nhiệt đới gió mùa và khí hậu xích đạo.</a:t>
                      </a:r>
                      <a:endParaRPr lang="en-US" sz="1800" dirty="0">
                        <a:effectLst/>
                      </a:endParaRPr>
                    </a:p>
                    <a:p>
                      <a:pPr marL="0" marR="0" indent="-57150" algn="just">
                        <a:lnSpc>
                          <a:spcPct val="150000"/>
                        </a:lnSpc>
                        <a:spcBef>
                          <a:spcPts val="0"/>
                        </a:spcBef>
                        <a:spcAft>
                          <a:spcPts val="0"/>
                        </a:spcAft>
                        <a:tabLst>
                          <a:tab pos="360045" algn="l"/>
                          <a:tab pos="720090" algn="l"/>
                        </a:tabLst>
                      </a:pPr>
                      <a:r>
                        <a:rPr lang="en-US" sz="1800" dirty="0">
                          <a:effectLst/>
                        </a:rPr>
                        <a:t> + </a:t>
                      </a:r>
                      <a:r>
                        <a:rPr lang="vi-VN" sz="1800" dirty="0">
                          <a:effectLst/>
                        </a:rPr>
                        <a:t>Thảm thực vật điển hình là rừng mưa nhiệt đ</a:t>
                      </a:r>
                      <a:r>
                        <a:rPr lang="en-US" sz="1800" dirty="0" err="1">
                          <a:effectLst/>
                        </a:rPr>
                        <a:t>ới</a:t>
                      </a:r>
                      <a:r>
                        <a:rPr lang="vi-VN" sz="1800" dirty="0">
                          <a:effectLst/>
                        </a:rPr>
                        <a:t> và rừng nhiệt đới gió mùa; thành phần loài đa dạng, nhiều loại gỗ tốt; nhiều động vật quý hiếm.</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50" marR="4550" marT="4550" marB="0" anchor="b"/>
                </a:tc>
                <a:extLst>
                  <a:ext uri="{0D108BD9-81ED-4DB2-BD59-A6C34878D82A}">
                    <a16:rowId xmlns:a16="http://schemas.microsoft.com/office/drawing/2014/main" val="1563860133"/>
                  </a:ext>
                </a:extLst>
              </a:tr>
            </a:tbl>
          </a:graphicData>
        </a:graphic>
      </p:graphicFrame>
    </p:spTree>
    <p:extLst>
      <p:ext uri="{BB962C8B-B14F-4D97-AF65-F5344CB8AC3E}">
        <p14:creationId xmlns:p14="http://schemas.microsoft.com/office/powerpoint/2010/main" val="19147858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DE95AFB-D3BC-4D1A-AB85-989EA519934D}"/>
              </a:ext>
            </a:extLst>
          </p:cNvPr>
          <p:cNvGraphicFramePr>
            <a:graphicFrameLocks noGrp="1"/>
          </p:cNvGraphicFramePr>
          <p:nvPr/>
        </p:nvGraphicFramePr>
        <p:xfrm>
          <a:off x="-284480" y="-18749"/>
          <a:ext cx="12273281" cy="10789805"/>
        </p:xfrm>
        <a:graphic>
          <a:graphicData uri="http://schemas.openxmlformats.org/drawingml/2006/table">
            <a:tbl>
              <a:tblPr>
                <a:tableStyleId>{5C22544A-7EE6-4342-B048-85BDC9FD1C3A}</a:tableStyleId>
              </a:tblPr>
              <a:tblGrid>
                <a:gridCol w="1739599">
                  <a:extLst>
                    <a:ext uri="{9D8B030D-6E8A-4147-A177-3AD203B41FA5}">
                      <a16:colId xmlns:a16="http://schemas.microsoft.com/office/drawing/2014/main" val="790473595"/>
                    </a:ext>
                  </a:extLst>
                </a:gridCol>
                <a:gridCol w="5266841">
                  <a:extLst>
                    <a:ext uri="{9D8B030D-6E8A-4147-A177-3AD203B41FA5}">
                      <a16:colId xmlns:a16="http://schemas.microsoft.com/office/drawing/2014/main" val="3839395357"/>
                    </a:ext>
                  </a:extLst>
                </a:gridCol>
                <a:gridCol w="5266841">
                  <a:extLst>
                    <a:ext uri="{9D8B030D-6E8A-4147-A177-3AD203B41FA5}">
                      <a16:colId xmlns:a16="http://schemas.microsoft.com/office/drawing/2014/main" val="1242481577"/>
                    </a:ext>
                  </a:extLst>
                </a:gridCol>
              </a:tblGrid>
              <a:tr h="372470">
                <a:tc>
                  <a:txBody>
                    <a:bodyPr/>
                    <a:lstStyle/>
                    <a:p>
                      <a:pPr marL="0" marR="0" indent="-57150" algn="ctr">
                        <a:lnSpc>
                          <a:spcPct val="100000"/>
                        </a:lnSpc>
                        <a:spcBef>
                          <a:spcPts val="0"/>
                        </a:spcBef>
                        <a:spcAft>
                          <a:spcPts val="0"/>
                        </a:spcAft>
                        <a:tabLst>
                          <a:tab pos="360045" algn="l"/>
                          <a:tab pos="720090" algn="l"/>
                        </a:tabLst>
                      </a:pPr>
                      <a:r>
                        <a:rPr lang="vi-VN" sz="1800" dirty="0">
                          <a:effectLst/>
                        </a:rPr>
                        <a:t>Đới</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50" marR="4550" marT="4550" marB="0"/>
                </a:tc>
                <a:tc>
                  <a:txBody>
                    <a:bodyPr/>
                    <a:lstStyle/>
                    <a:p>
                      <a:pPr marL="0" marR="0" indent="-57150" algn="ctr">
                        <a:lnSpc>
                          <a:spcPct val="100000"/>
                        </a:lnSpc>
                        <a:spcBef>
                          <a:spcPts val="0"/>
                        </a:spcBef>
                        <a:spcAft>
                          <a:spcPts val="0"/>
                        </a:spcAft>
                        <a:tabLst>
                          <a:tab pos="360045" algn="l"/>
                          <a:tab pos="720090" algn="l"/>
                        </a:tabLst>
                      </a:pPr>
                      <a:r>
                        <a:rPr lang="vi-VN" sz="1800">
                          <a:effectLst/>
                        </a:rPr>
                        <a:t>Phân b</a:t>
                      </a:r>
                      <a:r>
                        <a:rPr lang="en-US" sz="1800">
                          <a:effectLst/>
                        </a:rPr>
                        <a:t>ố</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50" marR="4550" marT="4550" marB="0"/>
                </a:tc>
                <a:tc>
                  <a:txBody>
                    <a:bodyPr/>
                    <a:lstStyle/>
                    <a:p>
                      <a:pPr marL="0" marR="0" indent="-57150" algn="ctr">
                        <a:lnSpc>
                          <a:spcPct val="100000"/>
                        </a:lnSpc>
                        <a:spcBef>
                          <a:spcPts val="0"/>
                        </a:spcBef>
                        <a:spcAft>
                          <a:spcPts val="0"/>
                        </a:spcAft>
                        <a:tabLst>
                          <a:tab pos="360045" algn="l"/>
                          <a:tab pos="720090" algn="l"/>
                        </a:tabLst>
                      </a:pPr>
                      <a:r>
                        <a:rPr lang="vi-VN" sz="1800">
                          <a:effectLst/>
                        </a:rPr>
                        <a:t>Đặc đ</a:t>
                      </a:r>
                      <a:r>
                        <a:rPr lang="en-US" sz="1800">
                          <a:effectLst/>
                        </a:rPr>
                        <a:t>iể</a:t>
                      </a:r>
                      <a:r>
                        <a:rPr lang="vi-VN" sz="1800">
                          <a:effectLst/>
                        </a:rPr>
                        <a:t>m</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50" marR="4550" marT="4550" marB="0"/>
                </a:tc>
                <a:extLst>
                  <a:ext uri="{0D108BD9-81ED-4DB2-BD59-A6C34878D82A}">
                    <a16:rowId xmlns:a16="http://schemas.microsoft.com/office/drawing/2014/main" val="2365355593"/>
                  </a:ext>
                </a:extLst>
              </a:tr>
              <a:tr h="1657959">
                <a:tc>
                  <a:txBody>
                    <a:bodyPr/>
                    <a:lstStyle/>
                    <a:p>
                      <a:pPr marL="0" marR="0" indent="-57150" algn="ctr">
                        <a:lnSpc>
                          <a:spcPct val="100000"/>
                        </a:lnSpc>
                        <a:spcBef>
                          <a:spcPts val="0"/>
                        </a:spcBef>
                        <a:spcAft>
                          <a:spcPts val="0"/>
                        </a:spcAft>
                        <a:tabLst>
                          <a:tab pos="360045" algn="l"/>
                          <a:tab pos="720090" algn="l"/>
                        </a:tabLst>
                      </a:pPr>
                      <a:r>
                        <a:rPr lang="vi-VN" sz="1800" dirty="0">
                          <a:effectLst/>
                        </a:rPr>
                        <a:t>Lạnh</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50" marR="4550" marT="4550" marB="0" anchor="ctr"/>
                </a:tc>
                <a:tc>
                  <a:txBody>
                    <a:bodyPr/>
                    <a:lstStyle/>
                    <a:p>
                      <a:pPr marL="0" marR="0" indent="-57150" algn="ctr">
                        <a:lnSpc>
                          <a:spcPct val="100000"/>
                        </a:lnSpc>
                        <a:spcBef>
                          <a:spcPts val="0"/>
                        </a:spcBef>
                        <a:spcAft>
                          <a:spcPts val="0"/>
                        </a:spcAft>
                        <a:tabLst>
                          <a:tab pos="360045" algn="l"/>
                          <a:tab pos="720090" algn="l"/>
                        </a:tabLst>
                      </a:pPr>
                      <a:r>
                        <a:rPr lang="vi-VN" sz="1800" dirty="0">
                          <a:effectLst/>
                        </a:rPr>
                        <a:t>Dải hẹp </a:t>
                      </a:r>
                      <a:r>
                        <a:rPr lang="en-US" sz="1800" dirty="0">
                          <a:effectLst/>
                        </a:rPr>
                        <a:t>ở</a:t>
                      </a:r>
                      <a:r>
                        <a:rPr lang="vi-VN" sz="1800" dirty="0">
                          <a:effectLst/>
                        </a:rPr>
                        <a:t> phía bắc</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50" marR="4550" marT="4550" marB="0" anchor="ctr"/>
                </a:tc>
                <a:tc>
                  <a:txBody>
                    <a:bodyPr/>
                    <a:lstStyle/>
                    <a:p>
                      <a:pPr marL="0" marR="0" indent="-57150" algn="just">
                        <a:lnSpc>
                          <a:spcPct val="100000"/>
                        </a:lnSpc>
                        <a:spcBef>
                          <a:spcPts val="0"/>
                        </a:spcBef>
                        <a:spcAft>
                          <a:spcPts val="0"/>
                        </a:spcAft>
                        <a:tabLst>
                          <a:tab pos="360045" algn="l"/>
                          <a:tab pos="720090" algn="l"/>
                        </a:tabLst>
                      </a:pPr>
                      <a:r>
                        <a:rPr lang="en-US" sz="1800" dirty="0">
                          <a:effectLst/>
                        </a:rPr>
                        <a:t>+ </a:t>
                      </a:r>
                      <a:r>
                        <a:rPr lang="vi-VN" sz="1800" dirty="0">
                          <a:effectLst/>
                        </a:rPr>
                        <a:t>Khí hậu cực và cận cực, lạnh giá, khắc nghiệt.</a:t>
                      </a:r>
                      <a:endParaRPr lang="en-US" sz="1800" dirty="0">
                        <a:effectLst/>
                      </a:endParaRPr>
                    </a:p>
                    <a:p>
                      <a:pPr marL="0" marR="0" indent="-57150" algn="just">
                        <a:lnSpc>
                          <a:spcPct val="100000"/>
                        </a:lnSpc>
                        <a:spcBef>
                          <a:spcPts val="0"/>
                        </a:spcBef>
                        <a:spcAft>
                          <a:spcPts val="0"/>
                        </a:spcAft>
                        <a:tabLst>
                          <a:tab pos="360045" algn="l"/>
                          <a:tab pos="720090" algn="l"/>
                        </a:tabLst>
                      </a:pPr>
                      <a:r>
                        <a:rPr lang="en-US" sz="1800" dirty="0">
                          <a:effectLst/>
                        </a:rPr>
                        <a:t> + </a:t>
                      </a:r>
                      <a:r>
                        <a:rPr lang="vi-VN" sz="1800" dirty="0">
                          <a:effectLst/>
                        </a:rPr>
                        <a:t>Thực vật: ch</a:t>
                      </a:r>
                      <a:r>
                        <a:rPr lang="en-US" sz="1800" dirty="0">
                          <a:effectLst/>
                        </a:rPr>
                        <a:t>ủ</a:t>
                      </a:r>
                      <a:r>
                        <a:rPr lang="vi-VN" sz="1800" dirty="0">
                          <a:effectLst/>
                        </a:rPr>
                        <a:t> yếu là rêu, địa y; không có cây thân gỗ.</a:t>
                      </a:r>
                      <a:endParaRPr lang="en-US" sz="1800" dirty="0">
                        <a:effectLst/>
                      </a:endParaRPr>
                    </a:p>
                    <a:p>
                      <a:pPr marL="0" marR="0" indent="-57150" algn="just">
                        <a:lnSpc>
                          <a:spcPct val="100000"/>
                        </a:lnSpc>
                        <a:spcBef>
                          <a:spcPts val="0"/>
                        </a:spcBef>
                        <a:spcAft>
                          <a:spcPts val="0"/>
                        </a:spcAft>
                        <a:tabLst>
                          <a:tab pos="360045" algn="l"/>
                          <a:tab pos="720090" algn="l"/>
                        </a:tabLst>
                      </a:pPr>
                      <a:r>
                        <a:rPr lang="en-US" sz="1800" dirty="0">
                          <a:effectLst/>
                        </a:rPr>
                        <a:t> + </a:t>
                      </a:r>
                      <a:r>
                        <a:rPr lang="vi-VN" sz="1800" dirty="0">
                          <a:effectLst/>
                        </a:rPr>
                        <a:t>Động vậ</a:t>
                      </a:r>
                      <a:r>
                        <a:rPr lang="en-US" sz="1800" dirty="0">
                          <a:effectLst/>
                        </a:rPr>
                        <a:t>t</a:t>
                      </a:r>
                      <a:r>
                        <a:rPr lang="vi-VN" sz="1800" dirty="0">
                          <a:effectLst/>
                        </a:rPr>
                        <a:t>: các loài chịu được lạnh hoặc di cư.</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50" marR="4550" marT="4550" marB="0" anchor="b"/>
                </a:tc>
                <a:extLst>
                  <a:ext uri="{0D108BD9-81ED-4DB2-BD59-A6C34878D82A}">
                    <a16:rowId xmlns:a16="http://schemas.microsoft.com/office/drawing/2014/main" val="535246536"/>
                  </a:ext>
                </a:extLst>
              </a:tr>
              <a:tr h="1564640">
                <a:tc rowSpan="3">
                  <a:txBody>
                    <a:bodyPr/>
                    <a:lstStyle/>
                    <a:p>
                      <a:pPr marL="0" marR="0" indent="-57150" algn="ctr">
                        <a:lnSpc>
                          <a:spcPct val="100000"/>
                        </a:lnSpc>
                        <a:spcBef>
                          <a:spcPts val="0"/>
                        </a:spcBef>
                        <a:spcAft>
                          <a:spcPts val="0"/>
                        </a:spcAft>
                        <a:tabLst>
                          <a:tab pos="360045" algn="l"/>
                          <a:tab pos="720090" algn="l"/>
                        </a:tabLst>
                      </a:pPr>
                      <a:r>
                        <a:rPr lang="en-US" sz="1800">
                          <a:effectLst/>
                        </a:rPr>
                        <a:t>ôn hòa</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50" marR="4550" marT="4550" marB="0" anchor="ctr"/>
                </a:tc>
                <a:tc>
                  <a:txBody>
                    <a:bodyPr/>
                    <a:lstStyle/>
                    <a:p>
                      <a:pPr marL="0" marR="0" indent="-18415" algn="ctr">
                        <a:lnSpc>
                          <a:spcPct val="100000"/>
                        </a:lnSpc>
                        <a:spcBef>
                          <a:spcPts val="0"/>
                        </a:spcBef>
                        <a:spcAft>
                          <a:spcPts val="0"/>
                        </a:spcAft>
                        <a:tabLst>
                          <a:tab pos="360045" algn="l"/>
                          <a:tab pos="720090" algn="l"/>
                        </a:tabLst>
                      </a:pPr>
                      <a:r>
                        <a:rPr lang="vi-VN" sz="1800" dirty="0">
                          <a:effectLst/>
                        </a:rPr>
                        <a:t>Vùng Xi-bia, phía bắc  đới ôn hoà</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50" marR="4550" marT="4550" marB="0" anchor="ctr"/>
                </a:tc>
                <a:tc>
                  <a:txBody>
                    <a:bodyPr/>
                    <a:lstStyle/>
                    <a:p>
                      <a:pPr marL="0" marR="0" indent="-57150" algn="just">
                        <a:lnSpc>
                          <a:spcPct val="100000"/>
                        </a:lnSpc>
                        <a:spcBef>
                          <a:spcPts val="0"/>
                        </a:spcBef>
                        <a:spcAft>
                          <a:spcPts val="0"/>
                        </a:spcAft>
                        <a:tabLst>
                          <a:tab pos="360045" algn="l"/>
                          <a:tab pos="720090" algn="l"/>
                        </a:tabLst>
                      </a:pPr>
                      <a:r>
                        <a:rPr lang="en-US" sz="1800" dirty="0">
                          <a:effectLst/>
                        </a:rPr>
                        <a:t> + </a:t>
                      </a:r>
                      <a:r>
                        <a:rPr lang="vi-VN" sz="1800" dirty="0">
                          <a:effectLst/>
                        </a:rPr>
                        <a:t>Khí hậu ôn đ</a:t>
                      </a:r>
                      <a:r>
                        <a:rPr lang="en-US" sz="1800" dirty="0" err="1">
                          <a:effectLst/>
                        </a:rPr>
                        <a:t>ới</a:t>
                      </a:r>
                      <a:r>
                        <a:rPr lang="vi-VN" sz="1800" dirty="0">
                          <a:effectLst/>
                        </a:rPr>
                        <a:t> lục địa. lạnh, khô v</a:t>
                      </a:r>
                      <a:r>
                        <a:rPr lang="en-US" sz="1800" dirty="0">
                          <a:effectLst/>
                        </a:rPr>
                        <a:t>ề</a:t>
                      </a:r>
                      <a:r>
                        <a:rPr lang="vi-VN" sz="1800" dirty="0">
                          <a:effectLst/>
                        </a:rPr>
                        <a:t> mùa đông.</a:t>
                      </a:r>
                      <a:endParaRPr lang="en-US" sz="1800" dirty="0">
                        <a:effectLst/>
                      </a:endParaRPr>
                    </a:p>
                    <a:p>
                      <a:pPr marL="0" marR="0" indent="-57150" algn="just">
                        <a:lnSpc>
                          <a:spcPct val="100000"/>
                        </a:lnSpc>
                        <a:spcBef>
                          <a:spcPts val="0"/>
                        </a:spcBef>
                        <a:spcAft>
                          <a:spcPts val="0"/>
                        </a:spcAft>
                        <a:tabLst>
                          <a:tab pos="360045" algn="l"/>
                          <a:tab pos="720090" algn="l"/>
                        </a:tabLst>
                      </a:pPr>
                      <a:r>
                        <a:rPr lang="en-US" sz="1800" dirty="0">
                          <a:effectLst/>
                        </a:rPr>
                        <a:t> + </a:t>
                      </a:r>
                      <a:r>
                        <a:rPr lang="vi-VN" sz="1800" dirty="0">
                          <a:effectLst/>
                        </a:rPr>
                        <a:t>Rừng lá kim phát triển </a:t>
                      </a:r>
                      <a:r>
                        <a:rPr lang="en-US" sz="1800" dirty="0">
                          <a:effectLst/>
                        </a:rPr>
                        <a:t>t</a:t>
                      </a:r>
                      <a:r>
                        <a:rPr lang="vi-VN" sz="1800" dirty="0">
                          <a:effectLst/>
                        </a:rPr>
                        <a:t>rên đất pốt dôn.</a:t>
                      </a:r>
                      <a:endParaRPr lang="en-US" sz="1800" dirty="0">
                        <a:effectLst/>
                      </a:endParaRPr>
                    </a:p>
                    <a:p>
                      <a:pPr marL="0" marR="0" indent="-57150" algn="just">
                        <a:lnSpc>
                          <a:spcPct val="100000"/>
                        </a:lnSpc>
                        <a:spcBef>
                          <a:spcPts val="0"/>
                        </a:spcBef>
                        <a:spcAft>
                          <a:spcPts val="0"/>
                        </a:spcAft>
                        <a:tabLst>
                          <a:tab pos="360045" algn="l"/>
                          <a:tab pos="720090" algn="l"/>
                        </a:tabLst>
                      </a:pPr>
                      <a:r>
                        <a:rPr lang="en-US" sz="1800" dirty="0">
                          <a:effectLst/>
                        </a:rPr>
                        <a:t> + </a:t>
                      </a:r>
                      <a:r>
                        <a:rPr lang="vi-VN" sz="1800" dirty="0">
                          <a:effectLst/>
                        </a:rPr>
                        <a:t>Hệ động vật tương đối phong phú.</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50" marR="4550" marT="4550" marB="0" anchor="b"/>
                </a:tc>
                <a:extLst>
                  <a:ext uri="{0D108BD9-81ED-4DB2-BD59-A6C34878D82A}">
                    <a16:rowId xmlns:a16="http://schemas.microsoft.com/office/drawing/2014/main" val="266454580"/>
                  </a:ext>
                </a:extLst>
              </a:tr>
              <a:tr h="1920240">
                <a:tc vMerge="1">
                  <a:txBody>
                    <a:bodyPr/>
                    <a:lstStyle/>
                    <a:p>
                      <a:endParaRPr lang="en-US"/>
                    </a:p>
                  </a:txBody>
                  <a:tcPr/>
                </a:tc>
                <a:tc>
                  <a:txBody>
                    <a:bodyPr/>
                    <a:lstStyle/>
                    <a:p>
                      <a:pPr marL="0" marR="0" indent="-18415" algn="ctr">
                        <a:lnSpc>
                          <a:spcPct val="100000"/>
                        </a:lnSpc>
                        <a:spcBef>
                          <a:spcPts val="0"/>
                        </a:spcBef>
                        <a:spcAft>
                          <a:spcPts val="0"/>
                        </a:spcAft>
                        <a:tabLst>
                          <a:tab pos="360045" algn="l"/>
                          <a:tab pos="720090" algn="l"/>
                        </a:tabLst>
                      </a:pPr>
                      <a:r>
                        <a:rPr lang="vi-VN" sz="1800" dirty="0">
                          <a:effectLst/>
                        </a:rPr>
                        <a:t>Phía đông, đông nam Trung Quốc và quần đảo Nhật Bản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50" marR="4550" marT="4550" marB="0" anchor="ctr"/>
                </a:tc>
                <a:tc>
                  <a:txBody>
                    <a:bodyPr/>
                    <a:lstStyle/>
                    <a:p>
                      <a:pPr marL="0" marR="0" indent="-57150" algn="just">
                        <a:lnSpc>
                          <a:spcPct val="100000"/>
                        </a:lnSpc>
                        <a:spcBef>
                          <a:spcPts val="0"/>
                        </a:spcBef>
                        <a:spcAft>
                          <a:spcPts val="0"/>
                        </a:spcAft>
                        <a:tabLst>
                          <a:tab pos="360045" algn="l"/>
                          <a:tab pos="720090" algn="l"/>
                        </a:tabLst>
                      </a:pPr>
                      <a:r>
                        <a:rPr lang="en-US" sz="1800" dirty="0">
                          <a:effectLst/>
                        </a:rPr>
                        <a:t> </a:t>
                      </a:r>
                    </a:p>
                    <a:p>
                      <a:pPr marL="0" marR="0" indent="-57150" algn="just">
                        <a:lnSpc>
                          <a:spcPct val="100000"/>
                        </a:lnSpc>
                        <a:spcBef>
                          <a:spcPts val="0"/>
                        </a:spcBef>
                        <a:spcAft>
                          <a:spcPts val="0"/>
                        </a:spcAft>
                        <a:tabLst>
                          <a:tab pos="360045" algn="l"/>
                          <a:tab pos="720090" algn="l"/>
                        </a:tabLst>
                      </a:pPr>
                      <a:endParaRPr lang="en-US" sz="1800" dirty="0">
                        <a:effectLst/>
                      </a:endParaRPr>
                    </a:p>
                    <a:p>
                      <a:pPr marL="0" marR="0" indent="-57150" algn="just">
                        <a:lnSpc>
                          <a:spcPct val="100000"/>
                        </a:lnSpc>
                        <a:spcBef>
                          <a:spcPts val="0"/>
                        </a:spcBef>
                        <a:spcAft>
                          <a:spcPts val="0"/>
                        </a:spcAft>
                        <a:tabLst>
                          <a:tab pos="360045" algn="l"/>
                          <a:tab pos="720090" algn="l"/>
                        </a:tabLst>
                      </a:pPr>
                      <a:r>
                        <a:rPr lang="en-US" sz="1800" dirty="0">
                          <a:effectLst/>
                        </a:rPr>
                        <a:t>+ </a:t>
                      </a:r>
                      <a:r>
                        <a:rPr lang="vi-VN" sz="1800" dirty="0">
                          <a:effectLst/>
                        </a:rPr>
                        <a:t>Khí hậu cận nhiệt gió mùa, lượng mưa tương đối lớn.</a:t>
                      </a:r>
                      <a:endParaRPr lang="en-US" sz="1800" dirty="0">
                        <a:effectLst/>
                      </a:endParaRPr>
                    </a:p>
                    <a:p>
                      <a:pPr marL="0" marR="0" indent="-57150" algn="just">
                        <a:lnSpc>
                          <a:spcPct val="100000"/>
                        </a:lnSpc>
                        <a:spcBef>
                          <a:spcPts val="0"/>
                        </a:spcBef>
                        <a:spcAft>
                          <a:spcPts val="0"/>
                        </a:spcAft>
                        <a:tabLst>
                          <a:tab pos="360045" algn="l"/>
                          <a:tab pos="720090" algn="l"/>
                        </a:tabLst>
                      </a:pPr>
                      <a:r>
                        <a:rPr lang="en-US" sz="1800" dirty="0">
                          <a:effectLst/>
                        </a:rPr>
                        <a:t> + </a:t>
                      </a:r>
                      <a:r>
                        <a:rPr lang="vi-VN" sz="1800" dirty="0">
                          <a:effectLst/>
                        </a:rPr>
                        <a:t>Thảm rừng lá rộng cận nhiệt phổ biến, trong rừng nhiều loài cầy lấy gỗ và dược liệu quý, có chất lượng tốt.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50" marR="4550" marT="4550" marB="0"/>
                </a:tc>
                <a:extLst>
                  <a:ext uri="{0D108BD9-81ED-4DB2-BD59-A6C34878D82A}">
                    <a16:rowId xmlns:a16="http://schemas.microsoft.com/office/drawing/2014/main" val="2765381712"/>
                  </a:ext>
                </a:extLst>
              </a:tr>
              <a:tr h="2016486">
                <a:tc vMerge="1">
                  <a:txBody>
                    <a:bodyPr/>
                    <a:lstStyle/>
                    <a:p>
                      <a:endParaRPr lang="en-US"/>
                    </a:p>
                  </a:txBody>
                  <a:tcPr/>
                </a:tc>
                <a:tc>
                  <a:txBody>
                    <a:bodyPr/>
                    <a:lstStyle/>
                    <a:p>
                      <a:pPr marL="0" marR="0" indent="-18415" algn="ctr">
                        <a:lnSpc>
                          <a:spcPct val="150000"/>
                        </a:lnSpc>
                        <a:spcBef>
                          <a:spcPts val="0"/>
                        </a:spcBef>
                        <a:spcAft>
                          <a:spcPts val="0"/>
                        </a:spcAft>
                        <a:tabLst>
                          <a:tab pos="360045" algn="l"/>
                          <a:tab pos="720090" algn="l"/>
                        </a:tabLst>
                      </a:pPr>
                      <a:r>
                        <a:rPr lang="vi-VN" sz="1800">
                          <a:effectLst/>
                        </a:rPr>
                        <a:t>Các khu vực s</a:t>
                      </a:r>
                      <a:r>
                        <a:rPr lang="en-US" sz="1800">
                          <a:effectLst/>
                        </a:rPr>
                        <a:t>âu</a:t>
                      </a:r>
                      <a:r>
                        <a:rPr lang="vi-VN" sz="1800">
                          <a:effectLst/>
                        </a:rPr>
                        <a:t> trong lục địa</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50" marR="4550" marT="4550" marB="0" anchor="ctr"/>
                </a:tc>
                <a:tc>
                  <a:txBody>
                    <a:bodyPr/>
                    <a:lstStyle/>
                    <a:p>
                      <a:pPr marL="0" marR="0" indent="-57150" algn="just">
                        <a:lnSpc>
                          <a:spcPct val="150000"/>
                        </a:lnSpc>
                        <a:spcBef>
                          <a:spcPts val="0"/>
                        </a:spcBef>
                        <a:spcAft>
                          <a:spcPts val="0"/>
                        </a:spcAft>
                        <a:tabLst>
                          <a:tab pos="360045" algn="l"/>
                          <a:tab pos="720090" algn="l"/>
                        </a:tabLst>
                      </a:pPr>
                      <a:r>
                        <a:rPr lang="en-US" sz="1800">
                          <a:effectLst/>
                        </a:rPr>
                        <a:t> + </a:t>
                      </a:r>
                      <a:r>
                        <a:rPr lang="vi-VN" sz="1800">
                          <a:effectLst/>
                        </a:rPr>
                        <a:t>Kh</a:t>
                      </a:r>
                      <a:r>
                        <a:rPr lang="en-US" sz="1800">
                          <a:effectLst/>
                        </a:rPr>
                        <a:t>í</a:t>
                      </a:r>
                      <a:r>
                        <a:rPr lang="vi-VN" sz="1800">
                          <a:effectLst/>
                        </a:rPr>
                        <a:t> hậu khô hạn, kh</a:t>
                      </a:r>
                      <a:r>
                        <a:rPr lang="en-US" sz="1800">
                          <a:effectLst/>
                        </a:rPr>
                        <a:t>ắc</a:t>
                      </a:r>
                      <a:r>
                        <a:rPr lang="vi-VN" sz="1800">
                          <a:effectLst/>
                        </a:rPr>
                        <a:t> nghiệt.</a:t>
                      </a:r>
                      <a:endParaRPr lang="en-US" sz="1800">
                        <a:effectLst/>
                      </a:endParaRPr>
                    </a:p>
                    <a:p>
                      <a:pPr marL="0" marR="0" indent="-57150" algn="just">
                        <a:lnSpc>
                          <a:spcPct val="150000"/>
                        </a:lnSpc>
                        <a:spcBef>
                          <a:spcPts val="0"/>
                        </a:spcBef>
                        <a:spcAft>
                          <a:spcPts val="0"/>
                        </a:spcAft>
                        <a:tabLst>
                          <a:tab pos="360045" algn="l"/>
                          <a:tab pos="720090" algn="l"/>
                        </a:tabLst>
                      </a:pPr>
                      <a:r>
                        <a:rPr lang="en-US" sz="1800">
                          <a:effectLst/>
                        </a:rPr>
                        <a:t> + </a:t>
                      </a:r>
                      <a:r>
                        <a:rPr lang="vi-VN" sz="1800">
                          <a:effectLst/>
                        </a:rPr>
                        <a:t>Cảnh quan: thảo nguyên, hoang mạc, bán hoang mạc.</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50" marR="4550" marT="4550" marB="0" anchor="b"/>
                </a:tc>
                <a:extLst>
                  <a:ext uri="{0D108BD9-81ED-4DB2-BD59-A6C34878D82A}">
                    <a16:rowId xmlns:a16="http://schemas.microsoft.com/office/drawing/2014/main" val="3925667627"/>
                  </a:ext>
                </a:extLst>
              </a:tr>
              <a:tr h="3253460">
                <a:tc>
                  <a:txBody>
                    <a:bodyPr/>
                    <a:lstStyle/>
                    <a:p>
                      <a:pPr marL="0" marR="0" indent="-57150" algn="ctr">
                        <a:lnSpc>
                          <a:spcPct val="150000"/>
                        </a:lnSpc>
                        <a:spcBef>
                          <a:spcPts val="0"/>
                        </a:spcBef>
                        <a:spcAft>
                          <a:spcPts val="0"/>
                        </a:spcAft>
                        <a:tabLst>
                          <a:tab pos="360045" algn="l"/>
                          <a:tab pos="720090" algn="l"/>
                        </a:tabLst>
                      </a:pPr>
                      <a:r>
                        <a:rPr lang="vi-VN" sz="1800">
                          <a:effectLst/>
                        </a:rPr>
                        <a:t>Nóng</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50" marR="4550" marT="4550" marB="0" anchor="ctr"/>
                </a:tc>
                <a:tc>
                  <a:txBody>
                    <a:bodyPr/>
                    <a:lstStyle/>
                    <a:p>
                      <a:pPr marL="0" marR="0" indent="-18415" algn="ctr">
                        <a:lnSpc>
                          <a:spcPct val="150000"/>
                        </a:lnSpc>
                        <a:spcBef>
                          <a:spcPts val="0"/>
                        </a:spcBef>
                        <a:spcAft>
                          <a:spcPts val="0"/>
                        </a:spcAft>
                        <a:tabLst>
                          <a:tab pos="360045" algn="l"/>
                          <a:tab pos="720090" algn="l"/>
                        </a:tabLst>
                      </a:pPr>
                      <a:r>
                        <a:rPr lang="en-US" sz="1800">
                          <a:effectLst/>
                        </a:rPr>
                        <a:t>Đ</a:t>
                      </a:r>
                      <a:r>
                        <a:rPr lang="vi-VN" sz="1800">
                          <a:effectLst/>
                        </a:rPr>
                        <a:t>ông Nam </a:t>
                      </a:r>
                      <a:r>
                        <a:rPr lang="en-US" sz="1800">
                          <a:effectLst/>
                        </a:rPr>
                        <a:t>Á</a:t>
                      </a:r>
                      <a:r>
                        <a:rPr lang="vi-VN" sz="1800">
                          <a:effectLst/>
                        </a:rPr>
                        <a:t>, Nam Á</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50" marR="4550" marT="4550" marB="0" anchor="ctr"/>
                </a:tc>
                <a:tc>
                  <a:txBody>
                    <a:bodyPr/>
                    <a:lstStyle/>
                    <a:p>
                      <a:pPr marL="0" marR="0" indent="-57150" algn="just">
                        <a:lnSpc>
                          <a:spcPct val="150000"/>
                        </a:lnSpc>
                        <a:spcBef>
                          <a:spcPts val="0"/>
                        </a:spcBef>
                        <a:spcAft>
                          <a:spcPts val="0"/>
                        </a:spcAft>
                        <a:tabLst>
                          <a:tab pos="360045" algn="l"/>
                          <a:tab pos="720090" algn="l"/>
                        </a:tabLst>
                      </a:pPr>
                      <a:r>
                        <a:rPr lang="en-US" sz="1800" dirty="0">
                          <a:effectLst/>
                        </a:rPr>
                        <a:t> + </a:t>
                      </a:r>
                      <a:r>
                        <a:rPr lang="vi-VN" sz="1800" dirty="0">
                          <a:effectLst/>
                        </a:rPr>
                        <a:t>Khí hậu nhiệt đới gió mùa và khí hậu xích đạo.</a:t>
                      </a:r>
                      <a:endParaRPr lang="en-US" sz="1800" dirty="0">
                        <a:effectLst/>
                      </a:endParaRPr>
                    </a:p>
                    <a:p>
                      <a:pPr marL="0" marR="0" indent="-57150" algn="just">
                        <a:lnSpc>
                          <a:spcPct val="150000"/>
                        </a:lnSpc>
                        <a:spcBef>
                          <a:spcPts val="0"/>
                        </a:spcBef>
                        <a:spcAft>
                          <a:spcPts val="0"/>
                        </a:spcAft>
                        <a:tabLst>
                          <a:tab pos="360045" algn="l"/>
                          <a:tab pos="720090" algn="l"/>
                        </a:tabLst>
                      </a:pPr>
                      <a:r>
                        <a:rPr lang="en-US" sz="1800" dirty="0">
                          <a:effectLst/>
                        </a:rPr>
                        <a:t> + </a:t>
                      </a:r>
                      <a:r>
                        <a:rPr lang="vi-VN" sz="1800" dirty="0">
                          <a:effectLst/>
                        </a:rPr>
                        <a:t>Thảm thực vật điển hình là rừng mưa nhiệt đ</a:t>
                      </a:r>
                      <a:r>
                        <a:rPr lang="en-US" sz="1800" dirty="0" err="1">
                          <a:effectLst/>
                        </a:rPr>
                        <a:t>ới</a:t>
                      </a:r>
                      <a:r>
                        <a:rPr lang="vi-VN" sz="1800" dirty="0">
                          <a:effectLst/>
                        </a:rPr>
                        <a:t> và rừng nhiệt đới gió mùa; thành phần loài đa dạng, nhiều loại gỗ tốt; nhiều động vật quý hiếm.</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50" marR="4550" marT="4550" marB="0" anchor="b"/>
                </a:tc>
                <a:extLst>
                  <a:ext uri="{0D108BD9-81ED-4DB2-BD59-A6C34878D82A}">
                    <a16:rowId xmlns:a16="http://schemas.microsoft.com/office/drawing/2014/main" val="1563860133"/>
                  </a:ext>
                </a:extLst>
              </a:tr>
            </a:tbl>
          </a:graphicData>
        </a:graphic>
      </p:graphicFrame>
    </p:spTree>
    <p:extLst>
      <p:ext uri="{BB962C8B-B14F-4D97-AF65-F5344CB8AC3E}">
        <p14:creationId xmlns:p14="http://schemas.microsoft.com/office/powerpoint/2010/main" val="29286903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DE95AFB-D3BC-4D1A-AB85-989EA519934D}"/>
              </a:ext>
            </a:extLst>
          </p:cNvPr>
          <p:cNvGraphicFramePr>
            <a:graphicFrameLocks noGrp="1"/>
          </p:cNvGraphicFramePr>
          <p:nvPr/>
        </p:nvGraphicFramePr>
        <p:xfrm>
          <a:off x="-284480" y="-18749"/>
          <a:ext cx="12273281" cy="10789805"/>
        </p:xfrm>
        <a:graphic>
          <a:graphicData uri="http://schemas.openxmlformats.org/drawingml/2006/table">
            <a:tbl>
              <a:tblPr>
                <a:tableStyleId>{5C22544A-7EE6-4342-B048-85BDC9FD1C3A}</a:tableStyleId>
              </a:tblPr>
              <a:tblGrid>
                <a:gridCol w="1739599">
                  <a:extLst>
                    <a:ext uri="{9D8B030D-6E8A-4147-A177-3AD203B41FA5}">
                      <a16:colId xmlns:a16="http://schemas.microsoft.com/office/drawing/2014/main" val="790473595"/>
                    </a:ext>
                  </a:extLst>
                </a:gridCol>
                <a:gridCol w="5266841">
                  <a:extLst>
                    <a:ext uri="{9D8B030D-6E8A-4147-A177-3AD203B41FA5}">
                      <a16:colId xmlns:a16="http://schemas.microsoft.com/office/drawing/2014/main" val="3839395357"/>
                    </a:ext>
                  </a:extLst>
                </a:gridCol>
                <a:gridCol w="5266841">
                  <a:extLst>
                    <a:ext uri="{9D8B030D-6E8A-4147-A177-3AD203B41FA5}">
                      <a16:colId xmlns:a16="http://schemas.microsoft.com/office/drawing/2014/main" val="1242481577"/>
                    </a:ext>
                  </a:extLst>
                </a:gridCol>
              </a:tblGrid>
              <a:tr h="372470">
                <a:tc>
                  <a:txBody>
                    <a:bodyPr/>
                    <a:lstStyle/>
                    <a:p>
                      <a:pPr marL="0" marR="0" indent="-57150" algn="ctr">
                        <a:lnSpc>
                          <a:spcPct val="100000"/>
                        </a:lnSpc>
                        <a:spcBef>
                          <a:spcPts val="0"/>
                        </a:spcBef>
                        <a:spcAft>
                          <a:spcPts val="0"/>
                        </a:spcAft>
                        <a:tabLst>
                          <a:tab pos="360045" algn="l"/>
                          <a:tab pos="720090" algn="l"/>
                        </a:tabLst>
                      </a:pPr>
                      <a:r>
                        <a:rPr lang="vi-VN" sz="1800" dirty="0">
                          <a:effectLst/>
                        </a:rPr>
                        <a:t>Đới</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50" marR="4550" marT="4550" marB="0"/>
                </a:tc>
                <a:tc>
                  <a:txBody>
                    <a:bodyPr/>
                    <a:lstStyle/>
                    <a:p>
                      <a:pPr marL="0" marR="0" indent="-57150" algn="ctr">
                        <a:lnSpc>
                          <a:spcPct val="100000"/>
                        </a:lnSpc>
                        <a:spcBef>
                          <a:spcPts val="0"/>
                        </a:spcBef>
                        <a:spcAft>
                          <a:spcPts val="0"/>
                        </a:spcAft>
                        <a:tabLst>
                          <a:tab pos="360045" algn="l"/>
                          <a:tab pos="720090" algn="l"/>
                        </a:tabLst>
                      </a:pPr>
                      <a:r>
                        <a:rPr lang="vi-VN" sz="1800">
                          <a:effectLst/>
                        </a:rPr>
                        <a:t>Phân b</a:t>
                      </a:r>
                      <a:r>
                        <a:rPr lang="en-US" sz="1800">
                          <a:effectLst/>
                        </a:rPr>
                        <a:t>ố</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50" marR="4550" marT="4550" marB="0"/>
                </a:tc>
                <a:tc>
                  <a:txBody>
                    <a:bodyPr/>
                    <a:lstStyle/>
                    <a:p>
                      <a:pPr marL="0" marR="0" indent="-57150" algn="ctr">
                        <a:lnSpc>
                          <a:spcPct val="100000"/>
                        </a:lnSpc>
                        <a:spcBef>
                          <a:spcPts val="0"/>
                        </a:spcBef>
                        <a:spcAft>
                          <a:spcPts val="0"/>
                        </a:spcAft>
                        <a:tabLst>
                          <a:tab pos="360045" algn="l"/>
                          <a:tab pos="720090" algn="l"/>
                        </a:tabLst>
                      </a:pPr>
                      <a:r>
                        <a:rPr lang="vi-VN" sz="1800">
                          <a:effectLst/>
                        </a:rPr>
                        <a:t>Đặc đ</a:t>
                      </a:r>
                      <a:r>
                        <a:rPr lang="en-US" sz="1800">
                          <a:effectLst/>
                        </a:rPr>
                        <a:t>iể</a:t>
                      </a:r>
                      <a:r>
                        <a:rPr lang="vi-VN" sz="1800">
                          <a:effectLst/>
                        </a:rPr>
                        <a:t>m</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50" marR="4550" marT="4550" marB="0"/>
                </a:tc>
                <a:extLst>
                  <a:ext uri="{0D108BD9-81ED-4DB2-BD59-A6C34878D82A}">
                    <a16:rowId xmlns:a16="http://schemas.microsoft.com/office/drawing/2014/main" val="2365355593"/>
                  </a:ext>
                </a:extLst>
              </a:tr>
              <a:tr h="1657959">
                <a:tc>
                  <a:txBody>
                    <a:bodyPr/>
                    <a:lstStyle/>
                    <a:p>
                      <a:pPr marL="0" marR="0" indent="-57150" algn="ctr">
                        <a:lnSpc>
                          <a:spcPct val="100000"/>
                        </a:lnSpc>
                        <a:spcBef>
                          <a:spcPts val="0"/>
                        </a:spcBef>
                        <a:spcAft>
                          <a:spcPts val="0"/>
                        </a:spcAft>
                        <a:tabLst>
                          <a:tab pos="360045" algn="l"/>
                          <a:tab pos="720090" algn="l"/>
                        </a:tabLst>
                      </a:pPr>
                      <a:r>
                        <a:rPr lang="vi-VN" sz="1800" dirty="0">
                          <a:effectLst/>
                        </a:rPr>
                        <a:t>Lạnh</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50" marR="4550" marT="4550" marB="0" anchor="ctr"/>
                </a:tc>
                <a:tc>
                  <a:txBody>
                    <a:bodyPr/>
                    <a:lstStyle/>
                    <a:p>
                      <a:pPr marL="0" marR="0" indent="-57150" algn="ctr">
                        <a:lnSpc>
                          <a:spcPct val="100000"/>
                        </a:lnSpc>
                        <a:spcBef>
                          <a:spcPts val="0"/>
                        </a:spcBef>
                        <a:spcAft>
                          <a:spcPts val="0"/>
                        </a:spcAft>
                        <a:tabLst>
                          <a:tab pos="360045" algn="l"/>
                          <a:tab pos="720090" algn="l"/>
                        </a:tabLst>
                      </a:pPr>
                      <a:r>
                        <a:rPr lang="vi-VN" sz="1800" dirty="0">
                          <a:effectLst/>
                        </a:rPr>
                        <a:t>Dải hẹp </a:t>
                      </a:r>
                      <a:r>
                        <a:rPr lang="en-US" sz="1800" dirty="0">
                          <a:effectLst/>
                        </a:rPr>
                        <a:t>ở</a:t>
                      </a:r>
                      <a:r>
                        <a:rPr lang="vi-VN" sz="1800" dirty="0">
                          <a:effectLst/>
                        </a:rPr>
                        <a:t> phía bắc</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50" marR="4550" marT="4550" marB="0" anchor="ctr"/>
                </a:tc>
                <a:tc>
                  <a:txBody>
                    <a:bodyPr/>
                    <a:lstStyle/>
                    <a:p>
                      <a:pPr marL="0" marR="0" indent="-57150" algn="just">
                        <a:lnSpc>
                          <a:spcPct val="100000"/>
                        </a:lnSpc>
                        <a:spcBef>
                          <a:spcPts val="0"/>
                        </a:spcBef>
                        <a:spcAft>
                          <a:spcPts val="0"/>
                        </a:spcAft>
                        <a:tabLst>
                          <a:tab pos="360045" algn="l"/>
                          <a:tab pos="720090" algn="l"/>
                        </a:tabLst>
                      </a:pPr>
                      <a:r>
                        <a:rPr lang="en-US" sz="1800" dirty="0">
                          <a:effectLst/>
                        </a:rPr>
                        <a:t>+ </a:t>
                      </a:r>
                      <a:r>
                        <a:rPr lang="vi-VN" sz="1800" dirty="0">
                          <a:effectLst/>
                        </a:rPr>
                        <a:t>Khí hậu cực và cận cực, lạnh giá, khắc nghiệt.</a:t>
                      </a:r>
                      <a:endParaRPr lang="en-US" sz="1800" dirty="0">
                        <a:effectLst/>
                      </a:endParaRPr>
                    </a:p>
                    <a:p>
                      <a:pPr marL="0" marR="0" indent="-57150" algn="just">
                        <a:lnSpc>
                          <a:spcPct val="100000"/>
                        </a:lnSpc>
                        <a:spcBef>
                          <a:spcPts val="0"/>
                        </a:spcBef>
                        <a:spcAft>
                          <a:spcPts val="0"/>
                        </a:spcAft>
                        <a:tabLst>
                          <a:tab pos="360045" algn="l"/>
                          <a:tab pos="720090" algn="l"/>
                        </a:tabLst>
                      </a:pPr>
                      <a:r>
                        <a:rPr lang="en-US" sz="1800" dirty="0">
                          <a:effectLst/>
                        </a:rPr>
                        <a:t> + </a:t>
                      </a:r>
                      <a:r>
                        <a:rPr lang="vi-VN" sz="1800" dirty="0">
                          <a:effectLst/>
                        </a:rPr>
                        <a:t>Thực vật: ch</a:t>
                      </a:r>
                      <a:r>
                        <a:rPr lang="en-US" sz="1800" dirty="0">
                          <a:effectLst/>
                        </a:rPr>
                        <a:t>ủ</a:t>
                      </a:r>
                      <a:r>
                        <a:rPr lang="vi-VN" sz="1800" dirty="0">
                          <a:effectLst/>
                        </a:rPr>
                        <a:t> yếu là rêu, địa y; không có cây thân gỗ.</a:t>
                      </a:r>
                      <a:endParaRPr lang="en-US" sz="1800" dirty="0">
                        <a:effectLst/>
                      </a:endParaRPr>
                    </a:p>
                    <a:p>
                      <a:pPr marL="0" marR="0" indent="-57150" algn="just">
                        <a:lnSpc>
                          <a:spcPct val="100000"/>
                        </a:lnSpc>
                        <a:spcBef>
                          <a:spcPts val="0"/>
                        </a:spcBef>
                        <a:spcAft>
                          <a:spcPts val="0"/>
                        </a:spcAft>
                        <a:tabLst>
                          <a:tab pos="360045" algn="l"/>
                          <a:tab pos="720090" algn="l"/>
                        </a:tabLst>
                      </a:pPr>
                      <a:r>
                        <a:rPr lang="en-US" sz="1800" dirty="0">
                          <a:effectLst/>
                        </a:rPr>
                        <a:t> + </a:t>
                      </a:r>
                      <a:r>
                        <a:rPr lang="vi-VN" sz="1800" dirty="0">
                          <a:effectLst/>
                        </a:rPr>
                        <a:t>Động vậ</a:t>
                      </a:r>
                      <a:r>
                        <a:rPr lang="en-US" sz="1800" dirty="0">
                          <a:effectLst/>
                        </a:rPr>
                        <a:t>t</a:t>
                      </a:r>
                      <a:r>
                        <a:rPr lang="vi-VN" sz="1800" dirty="0">
                          <a:effectLst/>
                        </a:rPr>
                        <a:t>: các loài chịu được lạnh hoặc di cư.</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50" marR="4550" marT="4550" marB="0" anchor="b"/>
                </a:tc>
                <a:extLst>
                  <a:ext uri="{0D108BD9-81ED-4DB2-BD59-A6C34878D82A}">
                    <a16:rowId xmlns:a16="http://schemas.microsoft.com/office/drawing/2014/main" val="535246536"/>
                  </a:ext>
                </a:extLst>
              </a:tr>
              <a:tr h="1564640">
                <a:tc rowSpan="3">
                  <a:txBody>
                    <a:bodyPr/>
                    <a:lstStyle/>
                    <a:p>
                      <a:pPr marL="0" marR="0" indent="-57150" algn="ctr">
                        <a:lnSpc>
                          <a:spcPct val="100000"/>
                        </a:lnSpc>
                        <a:spcBef>
                          <a:spcPts val="0"/>
                        </a:spcBef>
                        <a:spcAft>
                          <a:spcPts val="0"/>
                        </a:spcAft>
                        <a:tabLst>
                          <a:tab pos="360045" algn="l"/>
                          <a:tab pos="720090" algn="l"/>
                        </a:tabLst>
                      </a:pPr>
                      <a:r>
                        <a:rPr lang="en-US" sz="1800" dirty="0" err="1">
                          <a:effectLst/>
                        </a:rPr>
                        <a:t>ôn</a:t>
                      </a:r>
                      <a:r>
                        <a:rPr lang="en-US" sz="1800" dirty="0">
                          <a:effectLst/>
                        </a:rPr>
                        <a:t> </a:t>
                      </a:r>
                      <a:r>
                        <a:rPr lang="en-US" sz="1800" dirty="0" err="1">
                          <a:effectLst/>
                        </a:rPr>
                        <a:t>hòa</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50" marR="4550" marT="4550" marB="0" anchor="ctr"/>
                </a:tc>
                <a:tc>
                  <a:txBody>
                    <a:bodyPr/>
                    <a:lstStyle/>
                    <a:p>
                      <a:pPr marL="0" marR="0" indent="-18415" algn="ctr">
                        <a:lnSpc>
                          <a:spcPct val="100000"/>
                        </a:lnSpc>
                        <a:spcBef>
                          <a:spcPts val="0"/>
                        </a:spcBef>
                        <a:spcAft>
                          <a:spcPts val="0"/>
                        </a:spcAft>
                        <a:tabLst>
                          <a:tab pos="360045" algn="l"/>
                          <a:tab pos="720090" algn="l"/>
                        </a:tabLst>
                      </a:pPr>
                      <a:r>
                        <a:rPr lang="vi-VN" sz="1800" dirty="0">
                          <a:effectLst/>
                        </a:rPr>
                        <a:t>Vùng Xi-bia, phía bắc  đới ôn hoà</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50" marR="4550" marT="4550" marB="0" anchor="ctr"/>
                </a:tc>
                <a:tc>
                  <a:txBody>
                    <a:bodyPr/>
                    <a:lstStyle/>
                    <a:p>
                      <a:pPr marL="0" marR="0" indent="-57150" algn="just">
                        <a:lnSpc>
                          <a:spcPct val="100000"/>
                        </a:lnSpc>
                        <a:spcBef>
                          <a:spcPts val="0"/>
                        </a:spcBef>
                        <a:spcAft>
                          <a:spcPts val="0"/>
                        </a:spcAft>
                        <a:tabLst>
                          <a:tab pos="360045" algn="l"/>
                          <a:tab pos="720090" algn="l"/>
                        </a:tabLst>
                      </a:pPr>
                      <a:r>
                        <a:rPr lang="en-US" sz="1800" dirty="0">
                          <a:effectLst/>
                        </a:rPr>
                        <a:t> + </a:t>
                      </a:r>
                      <a:r>
                        <a:rPr lang="vi-VN" sz="1800" dirty="0">
                          <a:effectLst/>
                        </a:rPr>
                        <a:t>Khí hậu ôn đ</a:t>
                      </a:r>
                      <a:r>
                        <a:rPr lang="en-US" sz="1800" dirty="0" err="1">
                          <a:effectLst/>
                        </a:rPr>
                        <a:t>ới</a:t>
                      </a:r>
                      <a:r>
                        <a:rPr lang="vi-VN" sz="1800" dirty="0">
                          <a:effectLst/>
                        </a:rPr>
                        <a:t> lục địa. lạnh, khô v</a:t>
                      </a:r>
                      <a:r>
                        <a:rPr lang="en-US" sz="1800" dirty="0">
                          <a:effectLst/>
                        </a:rPr>
                        <a:t>ề</a:t>
                      </a:r>
                      <a:r>
                        <a:rPr lang="vi-VN" sz="1800" dirty="0">
                          <a:effectLst/>
                        </a:rPr>
                        <a:t> mùa đông.</a:t>
                      </a:r>
                      <a:endParaRPr lang="en-US" sz="1800" dirty="0">
                        <a:effectLst/>
                      </a:endParaRPr>
                    </a:p>
                    <a:p>
                      <a:pPr marL="0" marR="0" indent="-57150" algn="just">
                        <a:lnSpc>
                          <a:spcPct val="100000"/>
                        </a:lnSpc>
                        <a:spcBef>
                          <a:spcPts val="0"/>
                        </a:spcBef>
                        <a:spcAft>
                          <a:spcPts val="0"/>
                        </a:spcAft>
                        <a:tabLst>
                          <a:tab pos="360045" algn="l"/>
                          <a:tab pos="720090" algn="l"/>
                        </a:tabLst>
                      </a:pPr>
                      <a:r>
                        <a:rPr lang="en-US" sz="1800" dirty="0">
                          <a:effectLst/>
                        </a:rPr>
                        <a:t> + </a:t>
                      </a:r>
                      <a:r>
                        <a:rPr lang="vi-VN" sz="1800" dirty="0">
                          <a:effectLst/>
                        </a:rPr>
                        <a:t>Rừng lá kim phát triển </a:t>
                      </a:r>
                      <a:r>
                        <a:rPr lang="en-US" sz="1800" dirty="0">
                          <a:effectLst/>
                        </a:rPr>
                        <a:t>t</a:t>
                      </a:r>
                      <a:r>
                        <a:rPr lang="vi-VN" sz="1800" dirty="0">
                          <a:effectLst/>
                        </a:rPr>
                        <a:t>rên đất pốt dôn.</a:t>
                      </a:r>
                      <a:endParaRPr lang="en-US" sz="1800" dirty="0">
                        <a:effectLst/>
                      </a:endParaRPr>
                    </a:p>
                    <a:p>
                      <a:pPr marL="0" marR="0" indent="-57150" algn="just">
                        <a:lnSpc>
                          <a:spcPct val="100000"/>
                        </a:lnSpc>
                        <a:spcBef>
                          <a:spcPts val="0"/>
                        </a:spcBef>
                        <a:spcAft>
                          <a:spcPts val="0"/>
                        </a:spcAft>
                        <a:tabLst>
                          <a:tab pos="360045" algn="l"/>
                          <a:tab pos="720090" algn="l"/>
                        </a:tabLst>
                      </a:pPr>
                      <a:r>
                        <a:rPr lang="en-US" sz="1800" dirty="0">
                          <a:effectLst/>
                        </a:rPr>
                        <a:t> + </a:t>
                      </a:r>
                      <a:r>
                        <a:rPr lang="vi-VN" sz="1800" dirty="0">
                          <a:effectLst/>
                        </a:rPr>
                        <a:t>Hệ động vật tương đối phong phú.</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50" marR="4550" marT="4550" marB="0" anchor="b"/>
                </a:tc>
                <a:extLst>
                  <a:ext uri="{0D108BD9-81ED-4DB2-BD59-A6C34878D82A}">
                    <a16:rowId xmlns:a16="http://schemas.microsoft.com/office/drawing/2014/main" val="266454580"/>
                  </a:ext>
                </a:extLst>
              </a:tr>
              <a:tr h="1920240">
                <a:tc vMerge="1">
                  <a:txBody>
                    <a:bodyPr/>
                    <a:lstStyle/>
                    <a:p>
                      <a:endParaRPr lang="en-US"/>
                    </a:p>
                  </a:txBody>
                  <a:tcPr/>
                </a:tc>
                <a:tc>
                  <a:txBody>
                    <a:bodyPr/>
                    <a:lstStyle/>
                    <a:p>
                      <a:pPr marL="0" marR="0" indent="-18415" algn="ctr">
                        <a:lnSpc>
                          <a:spcPct val="100000"/>
                        </a:lnSpc>
                        <a:spcBef>
                          <a:spcPts val="0"/>
                        </a:spcBef>
                        <a:spcAft>
                          <a:spcPts val="0"/>
                        </a:spcAft>
                        <a:tabLst>
                          <a:tab pos="360045" algn="l"/>
                          <a:tab pos="720090" algn="l"/>
                        </a:tabLst>
                      </a:pPr>
                      <a:r>
                        <a:rPr lang="vi-VN" sz="1800" dirty="0">
                          <a:effectLst/>
                        </a:rPr>
                        <a:t>Phía đông, đông nam Trung Quốc và quần đảo Nhật Bản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50" marR="4550" marT="4550" marB="0" anchor="ctr"/>
                </a:tc>
                <a:tc>
                  <a:txBody>
                    <a:bodyPr/>
                    <a:lstStyle/>
                    <a:p>
                      <a:pPr marL="0" marR="0" indent="-57150" algn="just">
                        <a:lnSpc>
                          <a:spcPct val="100000"/>
                        </a:lnSpc>
                        <a:spcBef>
                          <a:spcPts val="0"/>
                        </a:spcBef>
                        <a:spcAft>
                          <a:spcPts val="0"/>
                        </a:spcAft>
                        <a:tabLst>
                          <a:tab pos="360045" algn="l"/>
                          <a:tab pos="720090" algn="l"/>
                        </a:tabLst>
                      </a:pPr>
                      <a:r>
                        <a:rPr lang="en-US" sz="1800" dirty="0">
                          <a:effectLst/>
                        </a:rPr>
                        <a:t> </a:t>
                      </a:r>
                    </a:p>
                    <a:p>
                      <a:pPr marL="0" marR="0" indent="-57150" algn="just">
                        <a:lnSpc>
                          <a:spcPct val="100000"/>
                        </a:lnSpc>
                        <a:spcBef>
                          <a:spcPts val="0"/>
                        </a:spcBef>
                        <a:spcAft>
                          <a:spcPts val="0"/>
                        </a:spcAft>
                        <a:tabLst>
                          <a:tab pos="360045" algn="l"/>
                          <a:tab pos="720090" algn="l"/>
                        </a:tabLst>
                      </a:pPr>
                      <a:endParaRPr lang="en-US" sz="1800" dirty="0">
                        <a:effectLst/>
                      </a:endParaRPr>
                    </a:p>
                    <a:p>
                      <a:pPr marL="0" marR="0" indent="-57150" algn="just">
                        <a:lnSpc>
                          <a:spcPct val="100000"/>
                        </a:lnSpc>
                        <a:spcBef>
                          <a:spcPts val="0"/>
                        </a:spcBef>
                        <a:spcAft>
                          <a:spcPts val="0"/>
                        </a:spcAft>
                        <a:tabLst>
                          <a:tab pos="360045" algn="l"/>
                          <a:tab pos="720090" algn="l"/>
                        </a:tabLst>
                      </a:pPr>
                      <a:r>
                        <a:rPr lang="en-US" sz="1800" dirty="0">
                          <a:effectLst/>
                        </a:rPr>
                        <a:t>+ </a:t>
                      </a:r>
                      <a:r>
                        <a:rPr lang="vi-VN" sz="1800" dirty="0">
                          <a:effectLst/>
                        </a:rPr>
                        <a:t>Khí hậu cận nhiệt gió mùa, lượng mưa tương đối lớn.</a:t>
                      </a:r>
                      <a:endParaRPr lang="en-US" sz="1800" dirty="0">
                        <a:effectLst/>
                      </a:endParaRPr>
                    </a:p>
                    <a:p>
                      <a:pPr marL="0" marR="0" indent="-57150" algn="just">
                        <a:lnSpc>
                          <a:spcPct val="100000"/>
                        </a:lnSpc>
                        <a:spcBef>
                          <a:spcPts val="0"/>
                        </a:spcBef>
                        <a:spcAft>
                          <a:spcPts val="0"/>
                        </a:spcAft>
                        <a:tabLst>
                          <a:tab pos="360045" algn="l"/>
                          <a:tab pos="720090" algn="l"/>
                        </a:tabLst>
                      </a:pPr>
                      <a:r>
                        <a:rPr lang="en-US" sz="1800" dirty="0">
                          <a:effectLst/>
                        </a:rPr>
                        <a:t> + </a:t>
                      </a:r>
                      <a:r>
                        <a:rPr lang="vi-VN" sz="1800" dirty="0">
                          <a:effectLst/>
                        </a:rPr>
                        <a:t>Thảm rừng lá rộng cận nhiệt phổ biến, trong rừng nhiều loài cầy lấy gỗ và dược liệu quý, có chất lượng tốt.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50" marR="4550" marT="4550" marB="0"/>
                </a:tc>
                <a:extLst>
                  <a:ext uri="{0D108BD9-81ED-4DB2-BD59-A6C34878D82A}">
                    <a16:rowId xmlns:a16="http://schemas.microsoft.com/office/drawing/2014/main" val="2765381712"/>
                  </a:ext>
                </a:extLst>
              </a:tr>
              <a:tr h="2016486">
                <a:tc vMerge="1">
                  <a:txBody>
                    <a:bodyPr/>
                    <a:lstStyle/>
                    <a:p>
                      <a:endParaRPr lang="en-US"/>
                    </a:p>
                  </a:txBody>
                  <a:tcPr/>
                </a:tc>
                <a:tc>
                  <a:txBody>
                    <a:bodyPr/>
                    <a:lstStyle/>
                    <a:p>
                      <a:pPr marL="0" marR="0" indent="-18415" algn="ctr">
                        <a:lnSpc>
                          <a:spcPct val="150000"/>
                        </a:lnSpc>
                        <a:spcBef>
                          <a:spcPts val="0"/>
                        </a:spcBef>
                        <a:spcAft>
                          <a:spcPts val="0"/>
                        </a:spcAft>
                        <a:tabLst>
                          <a:tab pos="360045" algn="l"/>
                          <a:tab pos="720090" algn="l"/>
                        </a:tabLst>
                      </a:pPr>
                      <a:r>
                        <a:rPr lang="vi-VN" sz="1800" dirty="0">
                          <a:effectLst/>
                        </a:rPr>
                        <a:t>Các khu vực s</a:t>
                      </a:r>
                      <a:r>
                        <a:rPr lang="en-US" sz="1800" dirty="0" err="1">
                          <a:effectLst/>
                        </a:rPr>
                        <a:t>âu</a:t>
                      </a:r>
                      <a:r>
                        <a:rPr lang="vi-VN" sz="1800" dirty="0">
                          <a:effectLst/>
                        </a:rPr>
                        <a:t> trong lục địa</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50" marR="4550" marT="4550" marB="0" anchor="ctr"/>
                </a:tc>
                <a:tc>
                  <a:txBody>
                    <a:bodyPr/>
                    <a:lstStyle/>
                    <a:p>
                      <a:pPr marL="0" marR="0" indent="-57150" algn="just">
                        <a:lnSpc>
                          <a:spcPct val="150000"/>
                        </a:lnSpc>
                        <a:spcBef>
                          <a:spcPts val="0"/>
                        </a:spcBef>
                        <a:spcAft>
                          <a:spcPts val="0"/>
                        </a:spcAft>
                        <a:tabLst>
                          <a:tab pos="360045" algn="l"/>
                          <a:tab pos="720090" algn="l"/>
                        </a:tabLst>
                      </a:pPr>
                      <a:r>
                        <a:rPr lang="en-US" sz="1800" dirty="0">
                          <a:effectLst/>
                        </a:rPr>
                        <a:t> + </a:t>
                      </a:r>
                      <a:r>
                        <a:rPr lang="vi-VN" sz="1800" dirty="0">
                          <a:effectLst/>
                        </a:rPr>
                        <a:t>Kh</a:t>
                      </a:r>
                      <a:r>
                        <a:rPr lang="en-US" sz="1800" dirty="0">
                          <a:effectLst/>
                        </a:rPr>
                        <a:t>í</a:t>
                      </a:r>
                      <a:r>
                        <a:rPr lang="vi-VN" sz="1800" dirty="0">
                          <a:effectLst/>
                        </a:rPr>
                        <a:t> hậu khô hạn, kh</a:t>
                      </a:r>
                      <a:r>
                        <a:rPr lang="en-US" sz="1800" dirty="0" err="1">
                          <a:effectLst/>
                        </a:rPr>
                        <a:t>ắc</a:t>
                      </a:r>
                      <a:r>
                        <a:rPr lang="vi-VN" sz="1800" dirty="0">
                          <a:effectLst/>
                        </a:rPr>
                        <a:t> nghiệt.</a:t>
                      </a:r>
                      <a:endParaRPr lang="en-US" sz="1800" dirty="0">
                        <a:effectLst/>
                      </a:endParaRPr>
                    </a:p>
                    <a:p>
                      <a:pPr marL="0" marR="0" indent="-57150" algn="just">
                        <a:lnSpc>
                          <a:spcPct val="150000"/>
                        </a:lnSpc>
                        <a:spcBef>
                          <a:spcPts val="0"/>
                        </a:spcBef>
                        <a:spcAft>
                          <a:spcPts val="0"/>
                        </a:spcAft>
                        <a:tabLst>
                          <a:tab pos="360045" algn="l"/>
                          <a:tab pos="720090" algn="l"/>
                        </a:tabLst>
                      </a:pPr>
                      <a:r>
                        <a:rPr lang="en-US" sz="1800" dirty="0">
                          <a:effectLst/>
                        </a:rPr>
                        <a:t> + </a:t>
                      </a:r>
                      <a:r>
                        <a:rPr lang="vi-VN" sz="1800" dirty="0">
                          <a:effectLst/>
                        </a:rPr>
                        <a:t>Cảnh quan: thảo nguyên, hoang mạc, bán hoang mạc.</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50" marR="4550" marT="4550" marB="0" anchor="b"/>
                </a:tc>
                <a:extLst>
                  <a:ext uri="{0D108BD9-81ED-4DB2-BD59-A6C34878D82A}">
                    <a16:rowId xmlns:a16="http://schemas.microsoft.com/office/drawing/2014/main" val="3925667627"/>
                  </a:ext>
                </a:extLst>
              </a:tr>
              <a:tr h="3253460">
                <a:tc>
                  <a:txBody>
                    <a:bodyPr/>
                    <a:lstStyle/>
                    <a:p>
                      <a:pPr marL="0" marR="0" indent="-57150" algn="ctr">
                        <a:lnSpc>
                          <a:spcPct val="150000"/>
                        </a:lnSpc>
                        <a:spcBef>
                          <a:spcPts val="0"/>
                        </a:spcBef>
                        <a:spcAft>
                          <a:spcPts val="0"/>
                        </a:spcAft>
                        <a:tabLst>
                          <a:tab pos="360045" algn="l"/>
                          <a:tab pos="720090" algn="l"/>
                        </a:tabLst>
                      </a:pPr>
                      <a:r>
                        <a:rPr lang="vi-VN" sz="1800">
                          <a:effectLst/>
                        </a:rPr>
                        <a:t>Nóng</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50" marR="4550" marT="4550" marB="0" anchor="ctr"/>
                </a:tc>
                <a:tc>
                  <a:txBody>
                    <a:bodyPr/>
                    <a:lstStyle/>
                    <a:p>
                      <a:pPr marL="0" marR="0" indent="-18415" algn="ctr">
                        <a:lnSpc>
                          <a:spcPct val="150000"/>
                        </a:lnSpc>
                        <a:spcBef>
                          <a:spcPts val="0"/>
                        </a:spcBef>
                        <a:spcAft>
                          <a:spcPts val="0"/>
                        </a:spcAft>
                        <a:tabLst>
                          <a:tab pos="360045" algn="l"/>
                          <a:tab pos="720090" algn="l"/>
                        </a:tabLst>
                      </a:pPr>
                      <a:r>
                        <a:rPr lang="en-US" sz="1800">
                          <a:effectLst/>
                        </a:rPr>
                        <a:t>Đ</a:t>
                      </a:r>
                      <a:r>
                        <a:rPr lang="vi-VN" sz="1800">
                          <a:effectLst/>
                        </a:rPr>
                        <a:t>ông Nam </a:t>
                      </a:r>
                      <a:r>
                        <a:rPr lang="en-US" sz="1800">
                          <a:effectLst/>
                        </a:rPr>
                        <a:t>Á</a:t>
                      </a:r>
                      <a:r>
                        <a:rPr lang="vi-VN" sz="1800">
                          <a:effectLst/>
                        </a:rPr>
                        <a:t>, Nam Á</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50" marR="4550" marT="4550" marB="0" anchor="ctr"/>
                </a:tc>
                <a:tc>
                  <a:txBody>
                    <a:bodyPr/>
                    <a:lstStyle/>
                    <a:p>
                      <a:pPr marL="0" marR="0" indent="-57150" algn="just">
                        <a:lnSpc>
                          <a:spcPct val="150000"/>
                        </a:lnSpc>
                        <a:spcBef>
                          <a:spcPts val="0"/>
                        </a:spcBef>
                        <a:spcAft>
                          <a:spcPts val="0"/>
                        </a:spcAft>
                        <a:tabLst>
                          <a:tab pos="360045" algn="l"/>
                          <a:tab pos="720090" algn="l"/>
                        </a:tabLst>
                      </a:pPr>
                      <a:r>
                        <a:rPr lang="en-US" sz="1800" dirty="0">
                          <a:effectLst/>
                        </a:rPr>
                        <a:t> + </a:t>
                      </a:r>
                      <a:r>
                        <a:rPr lang="vi-VN" sz="1800" dirty="0">
                          <a:effectLst/>
                        </a:rPr>
                        <a:t>Khí hậu nhiệt đới gió mùa và khí hậu xích đạo.</a:t>
                      </a:r>
                      <a:endParaRPr lang="en-US" sz="1800" dirty="0">
                        <a:effectLst/>
                      </a:endParaRPr>
                    </a:p>
                    <a:p>
                      <a:pPr marL="0" marR="0" indent="-57150" algn="just">
                        <a:lnSpc>
                          <a:spcPct val="150000"/>
                        </a:lnSpc>
                        <a:spcBef>
                          <a:spcPts val="0"/>
                        </a:spcBef>
                        <a:spcAft>
                          <a:spcPts val="0"/>
                        </a:spcAft>
                        <a:tabLst>
                          <a:tab pos="360045" algn="l"/>
                          <a:tab pos="720090" algn="l"/>
                        </a:tabLst>
                      </a:pPr>
                      <a:r>
                        <a:rPr lang="en-US" sz="1800" dirty="0">
                          <a:effectLst/>
                        </a:rPr>
                        <a:t> + </a:t>
                      </a:r>
                      <a:r>
                        <a:rPr lang="vi-VN" sz="1800" dirty="0">
                          <a:effectLst/>
                        </a:rPr>
                        <a:t>Thảm thực vật điển hình là rừng mưa nhiệt đ</a:t>
                      </a:r>
                      <a:r>
                        <a:rPr lang="en-US" sz="1800" dirty="0" err="1">
                          <a:effectLst/>
                        </a:rPr>
                        <a:t>ới</a:t>
                      </a:r>
                      <a:r>
                        <a:rPr lang="vi-VN" sz="1800" dirty="0">
                          <a:effectLst/>
                        </a:rPr>
                        <a:t> và rừng nhiệt đới gió mùa; thành phần loài đa dạng, nhiều loại gỗ tốt; nhiều động vật quý hiếm.</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50" marR="4550" marT="4550" marB="0" anchor="b"/>
                </a:tc>
                <a:extLst>
                  <a:ext uri="{0D108BD9-81ED-4DB2-BD59-A6C34878D82A}">
                    <a16:rowId xmlns:a16="http://schemas.microsoft.com/office/drawing/2014/main" val="1563860133"/>
                  </a:ext>
                </a:extLst>
              </a:tr>
            </a:tbl>
          </a:graphicData>
        </a:graphic>
      </p:graphicFrame>
    </p:spTree>
    <p:extLst>
      <p:ext uri="{BB962C8B-B14F-4D97-AF65-F5344CB8AC3E}">
        <p14:creationId xmlns:p14="http://schemas.microsoft.com/office/powerpoint/2010/main" val="6948142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89" y="300213"/>
            <a:ext cx="9179809" cy="6119248"/>
          </a:xfrm>
          <a:prstGeom prst="rect">
            <a:avLst/>
          </a:prstGeom>
        </p:spPr>
      </p:pic>
      <p:sp>
        <p:nvSpPr>
          <p:cNvPr id="6" name="Rectangle 5">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 UP</a:t>
            </a:r>
          </a:p>
        </p:txBody>
      </p:sp>
    </p:spTree>
    <p:extLst>
      <p:ext uri="{BB962C8B-B14F-4D97-AF65-F5344CB8AC3E}">
        <p14:creationId xmlns:p14="http://schemas.microsoft.com/office/powerpoint/2010/main" val="1693012278"/>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6883" y="968744"/>
            <a:ext cx="12055117" cy="6986528"/>
          </a:xfrm>
          <a:prstGeom prst="rect">
            <a:avLst/>
          </a:prstGeom>
        </p:spPr>
        <p:txBody>
          <a:bodyPr wrap="square">
            <a:spAutoFit/>
          </a:bodyPr>
          <a:lstStyle/>
          <a:p>
            <a:pPr marL="514350" indent="-514350">
              <a:lnSpc>
                <a:spcPct val="200000"/>
              </a:lnSpc>
              <a:buAutoNum type="arabicPeriod"/>
            </a:pPr>
            <a:r>
              <a:rPr lang="en-US" sz="3200" dirty="0">
                <a:latin typeface="+mj-lt"/>
              </a:rPr>
              <a:t>A. flower		B. zorbing 		C. parade	 	D. comic</a:t>
            </a:r>
          </a:p>
          <a:p>
            <a:pPr marL="514350" indent="-514350">
              <a:lnSpc>
                <a:spcPct val="200000"/>
              </a:lnSpc>
              <a:buAutoNum type="arabicPeriod"/>
            </a:pPr>
            <a:endParaRPr lang="en-US" sz="3200" dirty="0">
              <a:latin typeface="+mj-lt"/>
            </a:endParaRPr>
          </a:p>
          <a:p>
            <a:pPr>
              <a:lnSpc>
                <a:spcPct val="200000"/>
              </a:lnSpc>
            </a:pPr>
            <a:r>
              <a:rPr lang="en-US" sz="3200" dirty="0">
                <a:latin typeface="+mj-lt"/>
              </a:rPr>
              <a:t>2. A. reply			B. service		C. candy		D. plastic</a:t>
            </a:r>
          </a:p>
          <a:p>
            <a:pPr>
              <a:lnSpc>
                <a:spcPct val="200000"/>
              </a:lnSpc>
            </a:pPr>
            <a:endParaRPr lang="en-US" sz="3200" dirty="0">
              <a:latin typeface="+mj-lt"/>
            </a:endParaRPr>
          </a:p>
          <a:p>
            <a:pPr>
              <a:lnSpc>
                <a:spcPct val="200000"/>
              </a:lnSpc>
            </a:pPr>
            <a:r>
              <a:rPr lang="en-US" sz="3200" dirty="0">
                <a:latin typeface="+mj-lt"/>
              </a:rPr>
              <a:t>3. A. noodles		 B. seafood		C. visit		D. police</a:t>
            </a:r>
          </a:p>
          <a:p>
            <a:pPr>
              <a:lnSpc>
                <a:spcPct val="200000"/>
              </a:lnSpc>
            </a:pPr>
            <a:br>
              <a:rPr lang="en-US" sz="3200" dirty="0">
                <a:latin typeface="+mj-lt"/>
              </a:rPr>
            </a:br>
            <a:endParaRPr lang="en-US" sz="3200" dirty="0">
              <a:latin typeface="+mj-lt"/>
            </a:endParaRPr>
          </a:p>
        </p:txBody>
      </p:sp>
      <p:sp>
        <p:nvSpPr>
          <p:cNvPr id="4" name="Rectangle 3"/>
          <p:cNvSpPr/>
          <p:nvPr/>
        </p:nvSpPr>
        <p:spPr>
          <a:xfrm>
            <a:off x="0" y="238114"/>
            <a:ext cx="3141501" cy="707886"/>
          </a:xfrm>
          <a:prstGeom prst="rect">
            <a:avLst/>
          </a:prstGeom>
        </p:spPr>
        <p:txBody>
          <a:bodyPr wrap="none">
            <a:spAutoFit/>
          </a:bodyPr>
          <a:lstStyle/>
          <a:p>
            <a:r>
              <a:rPr lang="en-US" sz="4000" b="1" dirty="0">
                <a:solidFill>
                  <a:srgbClr val="FF0000"/>
                </a:solidFill>
                <a:ea typeface="Times New Roman" panose="02020603050405020304" pitchFamily="18" charset="0"/>
              </a:rPr>
              <a:t>Work </a:t>
            </a:r>
            <a:r>
              <a:rPr lang="en-US" sz="4000" b="1">
                <a:solidFill>
                  <a:srgbClr val="FF0000"/>
                </a:solidFill>
                <a:ea typeface="Times New Roman" panose="02020603050405020304" pitchFamily="18" charset="0"/>
              </a:rPr>
              <a:t>in pairs.</a:t>
            </a:r>
            <a:endParaRPr lang="en-US" sz="4000" b="1" dirty="0">
              <a:solidFill>
                <a:srgbClr val="FF0000"/>
              </a:solidFill>
            </a:endParaRPr>
          </a:p>
        </p:txBody>
      </p:sp>
      <p:sp>
        <p:nvSpPr>
          <p:cNvPr id="5" name="TextBox 4"/>
          <p:cNvSpPr txBox="1"/>
          <p:nvPr/>
        </p:nvSpPr>
        <p:spPr>
          <a:xfrm>
            <a:off x="4109159" y="52254"/>
            <a:ext cx="10561436" cy="1354217"/>
          </a:xfrm>
          <a:prstGeom prst="rect">
            <a:avLst/>
          </a:prstGeom>
          <a:noFill/>
        </p:spPr>
        <p:txBody>
          <a:bodyPr wrap="square" rtlCol="0">
            <a:spAutoFit/>
          </a:bodyPr>
          <a:lstStyle/>
          <a:p>
            <a:r>
              <a:rPr lang="en-US" sz="3200">
                <a:solidFill>
                  <a:srgbClr val="0070C0"/>
                </a:solidFill>
              </a:rPr>
              <a:t>Choose the word whose main stress is placed </a:t>
            </a:r>
          </a:p>
          <a:p>
            <a:r>
              <a:rPr lang="en-US" sz="3200">
                <a:solidFill>
                  <a:srgbClr val="0070C0"/>
                </a:solidFill>
              </a:rPr>
              <a:t>differently from the others. </a:t>
            </a:r>
            <a:br>
              <a:rPr lang="en-US" sz="3200">
                <a:solidFill>
                  <a:srgbClr val="0070C0"/>
                </a:solidFill>
              </a:rPr>
            </a:br>
            <a:endParaRPr lang="en-US" dirty="0">
              <a:solidFill>
                <a:srgbClr val="FF0000"/>
              </a:solidFill>
              <a:ea typeface="Times New Roman" panose="02020603050405020304" pitchFamily="18" charset="0"/>
            </a:endParaRPr>
          </a:p>
        </p:txBody>
      </p:sp>
      <p:pic>
        <p:nvPicPr>
          <p:cNvPr id="6" name="Picture 5"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1501" y="349969"/>
            <a:ext cx="896077" cy="571529"/>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6512428" y="1331491"/>
            <a:ext cx="480098" cy="5825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15069" y="3230184"/>
            <a:ext cx="480098" cy="5825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9259026" y="5223788"/>
            <a:ext cx="480098" cy="5825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74703" y="1598863"/>
            <a:ext cx="2216246" cy="830997"/>
          </a:xfrm>
          <a:prstGeom prst="rect">
            <a:avLst/>
          </a:prstGeom>
        </p:spPr>
        <p:txBody>
          <a:bodyPr wrap="square">
            <a:spAutoFit/>
          </a:bodyPr>
          <a:lstStyle/>
          <a:p>
            <a:pPr>
              <a:lnSpc>
                <a:spcPct val="150000"/>
              </a:lnSpc>
            </a:pPr>
            <a:r>
              <a:rPr lang="en-US" sz="3200">
                <a:solidFill>
                  <a:srgbClr val="FF0000"/>
                </a:solidFill>
                <a:latin typeface="+mj-lt"/>
              </a:rPr>
              <a:t>/ˈflaʊə/</a:t>
            </a:r>
          </a:p>
        </p:txBody>
      </p:sp>
      <p:sp>
        <p:nvSpPr>
          <p:cNvPr id="19" name="Rectangle 18"/>
          <p:cNvSpPr/>
          <p:nvPr/>
        </p:nvSpPr>
        <p:spPr>
          <a:xfrm>
            <a:off x="3869109" y="1625627"/>
            <a:ext cx="2560833" cy="754694"/>
          </a:xfrm>
          <a:prstGeom prst="rect">
            <a:avLst/>
          </a:prstGeom>
        </p:spPr>
        <p:txBody>
          <a:bodyPr wrap="square">
            <a:spAutoFit/>
          </a:bodyPr>
          <a:lstStyle/>
          <a:p>
            <a:pPr>
              <a:lnSpc>
                <a:spcPct val="150000"/>
              </a:lnSpc>
            </a:pPr>
            <a:r>
              <a:rPr lang="en-US" sz="3200">
                <a:solidFill>
                  <a:srgbClr val="FF0000"/>
                </a:solidFill>
                <a:latin typeface="+mj-lt"/>
              </a:rPr>
              <a:t>/ˈzɔ:rbɪŋ/</a:t>
            </a:r>
          </a:p>
        </p:txBody>
      </p:sp>
      <p:sp>
        <p:nvSpPr>
          <p:cNvPr id="20" name="Rectangle 19"/>
          <p:cNvSpPr/>
          <p:nvPr/>
        </p:nvSpPr>
        <p:spPr>
          <a:xfrm>
            <a:off x="6847801" y="1620365"/>
            <a:ext cx="2651273" cy="754694"/>
          </a:xfrm>
          <a:prstGeom prst="rect">
            <a:avLst/>
          </a:prstGeom>
        </p:spPr>
        <p:txBody>
          <a:bodyPr wrap="square">
            <a:spAutoFit/>
          </a:bodyPr>
          <a:lstStyle/>
          <a:p>
            <a:pPr>
              <a:lnSpc>
                <a:spcPct val="150000"/>
              </a:lnSpc>
            </a:pPr>
            <a:r>
              <a:rPr lang="en-US" sz="3200">
                <a:solidFill>
                  <a:srgbClr val="FF0000"/>
                </a:solidFill>
                <a:latin typeface="+mj-lt"/>
              </a:rPr>
              <a:t>/pəˈreɪd/</a:t>
            </a:r>
          </a:p>
        </p:txBody>
      </p:sp>
      <p:sp>
        <p:nvSpPr>
          <p:cNvPr id="21" name="Rectangle 20"/>
          <p:cNvSpPr/>
          <p:nvPr/>
        </p:nvSpPr>
        <p:spPr>
          <a:xfrm>
            <a:off x="9581559" y="1672438"/>
            <a:ext cx="2216246" cy="754694"/>
          </a:xfrm>
          <a:prstGeom prst="rect">
            <a:avLst/>
          </a:prstGeom>
        </p:spPr>
        <p:txBody>
          <a:bodyPr wrap="square">
            <a:spAutoFit/>
          </a:bodyPr>
          <a:lstStyle/>
          <a:p>
            <a:pPr>
              <a:lnSpc>
                <a:spcPct val="150000"/>
              </a:lnSpc>
            </a:pPr>
            <a:r>
              <a:rPr lang="en-US" sz="3200">
                <a:solidFill>
                  <a:srgbClr val="FF0000"/>
                </a:solidFill>
                <a:latin typeface="+mj-lt"/>
              </a:rPr>
              <a:t>/ˈkɑ:mɪk/</a:t>
            </a:r>
          </a:p>
        </p:txBody>
      </p:sp>
      <p:sp>
        <p:nvSpPr>
          <p:cNvPr id="22" name="Rectangle 21"/>
          <p:cNvSpPr/>
          <p:nvPr/>
        </p:nvSpPr>
        <p:spPr>
          <a:xfrm>
            <a:off x="4023393" y="5524505"/>
            <a:ext cx="2216246" cy="754694"/>
          </a:xfrm>
          <a:prstGeom prst="rect">
            <a:avLst/>
          </a:prstGeom>
        </p:spPr>
        <p:txBody>
          <a:bodyPr wrap="square">
            <a:spAutoFit/>
          </a:bodyPr>
          <a:lstStyle/>
          <a:p>
            <a:pPr>
              <a:lnSpc>
                <a:spcPct val="150000"/>
              </a:lnSpc>
            </a:pPr>
            <a:r>
              <a:rPr lang="en-US" sz="3200" dirty="0">
                <a:solidFill>
                  <a:srgbClr val="FF0000"/>
                </a:solidFill>
                <a:latin typeface="+mj-lt"/>
              </a:rPr>
              <a:t>/ˈ</a:t>
            </a:r>
            <a:r>
              <a:rPr lang="en-US" sz="3200" dirty="0" err="1">
                <a:solidFill>
                  <a:srgbClr val="FF0000"/>
                </a:solidFill>
                <a:latin typeface="+mj-lt"/>
              </a:rPr>
              <a:t>si:fu:d</a:t>
            </a:r>
            <a:r>
              <a:rPr lang="en-US" sz="3200" dirty="0">
                <a:solidFill>
                  <a:srgbClr val="FF0000"/>
                </a:solidFill>
                <a:latin typeface="+mj-lt"/>
              </a:rPr>
              <a:t>/</a:t>
            </a:r>
          </a:p>
        </p:txBody>
      </p:sp>
      <p:sp>
        <p:nvSpPr>
          <p:cNvPr id="24" name="Rectangle 23"/>
          <p:cNvSpPr/>
          <p:nvPr/>
        </p:nvSpPr>
        <p:spPr>
          <a:xfrm>
            <a:off x="6643279" y="5518939"/>
            <a:ext cx="2746598" cy="754694"/>
          </a:xfrm>
          <a:prstGeom prst="rect">
            <a:avLst/>
          </a:prstGeom>
        </p:spPr>
        <p:txBody>
          <a:bodyPr wrap="square">
            <a:spAutoFit/>
          </a:bodyPr>
          <a:lstStyle/>
          <a:p>
            <a:pPr>
              <a:lnSpc>
                <a:spcPct val="150000"/>
              </a:lnSpc>
            </a:pPr>
            <a:r>
              <a:rPr lang="en-US" sz="3200">
                <a:solidFill>
                  <a:srgbClr val="FF0000"/>
                </a:solidFill>
                <a:latin typeface="+mj-lt"/>
              </a:rPr>
              <a:t>/ˈvɪzɪt/</a:t>
            </a:r>
          </a:p>
        </p:txBody>
      </p:sp>
      <p:sp>
        <p:nvSpPr>
          <p:cNvPr id="25" name="Rectangle 24"/>
          <p:cNvSpPr/>
          <p:nvPr/>
        </p:nvSpPr>
        <p:spPr>
          <a:xfrm>
            <a:off x="9581559" y="3552292"/>
            <a:ext cx="2216246" cy="754694"/>
          </a:xfrm>
          <a:prstGeom prst="rect">
            <a:avLst/>
          </a:prstGeom>
        </p:spPr>
        <p:txBody>
          <a:bodyPr wrap="square">
            <a:spAutoFit/>
          </a:bodyPr>
          <a:lstStyle/>
          <a:p>
            <a:pPr>
              <a:lnSpc>
                <a:spcPct val="150000"/>
              </a:lnSpc>
            </a:pPr>
            <a:r>
              <a:rPr lang="en-US" sz="3200">
                <a:solidFill>
                  <a:srgbClr val="FF0000"/>
                </a:solidFill>
                <a:latin typeface="+mj-lt"/>
              </a:rPr>
              <a:t>/ˈplæstɪk/</a:t>
            </a:r>
          </a:p>
        </p:txBody>
      </p:sp>
      <p:sp>
        <p:nvSpPr>
          <p:cNvPr id="26" name="Rectangle 25"/>
          <p:cNvSpPr/>
          <p:nvPr/>
        </p:nvSpPr>
        <p:spPr>
          <a:xfrm>
            <a:off x="569216" y="3628408"/>
            <a:ext cx="2427220" cy="754694"/>
          </a:xfrm>
          <a:prstGeom prst="rect">
            <a:avLst/>
          </a:prstGeom>
        </p:spPr>
        <p:txBody>
          <a:bodyPr wrap="square">
            <a:spAutoFit/>
          </a:bodyPr>
          <a:lstStyle/>
          <a:p>
            <a:pPr>
              <a:lnSpc>
                <a:spcPct val="150000"/>
              </a:lnSpc>
            </a:pPr>
            <a:r>
              <a:rPr lang="en-US" sz="3200">
                <a:solidFill>
                  <a:srgbClr val="FF0000"/>
                </a:solidFill>
                <a:latin typeface="+mj-lt"/>
              </a:rPr>
              <a:t>/rɪˈplaɪ/</a:t>
            </a:r>
          </a:p>
        </p:txBody>
      </p:sp>
      <p:sp>
        <p:nvSpPr>
          <p:cNvPr id="27" name="Rectangle 26"/>
          <p:cNvSpPr/>
          <p:nvPr/>
        </p:nvSpPr>
        <p:spPr>
          <a:xfrm>
            <a:off x="4023399" y="3628408"/>
            <a:ext cx="2216246" cy="754694"/>
          </a:xfrm>
          <a:prstGeom prst="rect">
            <a:avLst/>
          </a:prstGeom>
        </p:spPr>
        <p:txBody>
          <a:bodyPr wrap="square">
            <a:spAutoFit/>
          </a:bodyPr>
          <a:lstStyle/>
          <a:p>
            <a:pPr>
              <a:lnSpc>
                <a:spcPct val="150000"/>
              </a:lnSpc>
            </a:pPr>
            <a:r>
              <a:rPr lang="en-US" sz="3200" dirty="0">
                <a:solidFill>
                  <a:srgbClr val="FF0000"/>
                </a:solidFill>
                <a:latin typeface="+mj-lt"/>
              </a:rPr>
              <a:t>/'</a:t>
            </a:r>
            <a:r>
              <a:rPr lang="en-US" sz="3200" dirty="0" err="1">
                <a:solidFill>
                  <a:srgbClr val="FF0000"/>
                </a:solidFill>
              </a:rPr>
              <a:t>sɝːvɪs</a:t>
            </a:r>
            <a:r>
              <a:rPr lang="en-US" sz="3200" dirty="0">
                <a:solidFill>
                  <a:srgbClr val="FF0000"/>
                </a:solidFill>
                <a:latin typeface="+mj-lt"/>
              </a:rPr>
              <a:t>/</a:t>
            </a:r>
          </a:p>
        </p:txBody>
      </p:sp>
      <p:sp>
        <p:nvSpPr>
          <p:cNvPr id="28" name="Rectangle 27"/>
          <p:cNvSpPr/>
          <p:nvPr/>
        </p:nvSpPr>
        <p:spPr>
          <a:xfrm>
            <a:off x="9499075" y="5523095"/>
            <a:ext cx="2216246" cy="754694"/>
          </a:xfrm>
          <a:prstGeom prst="rect">
            <a:avLst/>
          </a:prstGeom>
        </p:spPr>
        <p:txBody>
          <a:bodyPr wrap="square">
            <a:spAutoFit/>
          </a:bodyPr>
          <a:lstStyle/>
          <a:p>
            <a:pPr>
              <a:lnSpc>
                <a:spcPct val="150000"/>
              </a:lnSpc>
            </a:pPr>
            <a:r>
              <a:rPr lang="en-US" sz="3200">
                <a:solidFill>
                  <a:srgbClr val="FF0000"/>
                </a:solidFill>
                <a:latin typeface="+mj-lt"/>
              </a:rPr>
              <a:t>/pəˈliːs/</a:t>
            </a:r>
          </a:p>
        </p:txBody>
      </p:sp>
      <p:sp>
        <p:nvSpPr>
          <p:cNvPr id="29" name="Rectangle 28"/>
          <p:cNvSpPr/>
          <p:nvPr/>
        </p:nvSpPr>
        <p:spPr>
          <a:xfrm>
            <a:off x="6741773" y="3607359"/>
            <a:ext cx="2216246" cy="754694"/>
          </a:xfrm>
          <a:prstGeom prst="rect">
            <a:avLst/>
          </a:prstGeom>
        </p:spPr>
        <p:txBody>
          <a:bodyPr wrap="square">
            <a:spAutoFit/>
          </a:bodyPr>
          <a:lstStyle/>
          <a:p>
            <a:pPr>
              <a:lnSpc>
                <a:spcPct val="150000"/>
              </a:lnSpc>
            </a:pPr>
            <a:r>
              <a:rPr lang="en-US" sz="3200">
                <a:solidFill>
                  <a:srgbClr val="FF0000"/>
                </a:solidFill>
                <a:latin typeface="+mj-lt"/>
              </a:rPr>
              <a:t>/ˈkændi/</a:t>
            </a:r>
          </a:p>
        </p:txBody>
      </p:sp>
      <p:sp>
        <p:nvSpPr>
          <p:cNvPr id="42" name="Rectangle 41"/>
          <p:cNvSpPr/>
          <p:nvPr/>
        </p:nvSpPr>
        <p:spPr>
          <a:xfrm>
            <a:off x="412961" y="5565015"/>
            <a:ext cx="2993794" cy="830997"/>
          </a:xfrm>
          <a:prstGeom prst="rect">
            <a:avLst/>
          </a:prstGeom>
        </p:spPr>
        <p:txBody>
          <a:bodyPr wrap="square">
            <a:spAutoFit/>
          </a:bodyPr>
          <a:lstStyle/>
          <a:p>
            <a:pPr>
              <a:lnSpc>
                <a:spcPct val="150000"/>
              </a:lnSpc>
            </a:pPr>
            <a:r>
              <a:rPr lang="en-US" sz="3200">
                <a:solidFill>
                  <a:srgbClr val="FF0000"/>
                </a:solidFill>
                <a:latin typeface="+mj-lt"/>
              </a:rPr>
              <a:t>/</a:t>
            </a:r>
            <a:r>
              <a:rPr lang="en-US" sz="3200">
                <a:solidFill>
                  <a:srgbClr val="FF0000"/>
                </a:solidFill>
              </a:rPr>
              <a:t>ˈnu:dlz</a:t>
            </a:r>
            <a:r>
              <a:rPr lang="en-US" sz="3200">
                <a:solidFill>
                  <a:srgbClr val="FF0000"/>
                </a:solidFill>
                <a:latin typeface="+mj-lt"/>
              </a:rPr>
              <a:t>/</a:t>
            </a:r>
          </a:p>
        </p:txBody>
      </p:sp>
    </p:spTree>
    <p:extLst>
      <p:ext uri="{BB962C8B-B14F-4D97-AF65-F5344CB8AC3E}">
        <p14:creationId xmlns:p14="http://schemas.microsoft.com/office/powerpoint/2010/main" val="245444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down)">
                                      <p:cBhvr>
                                        <p:cTn id="33" dur="500"/>
                                        <p:tgtEl>
                                          <p:spTgt spid="29"/>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barn(inVertical)">
                                      <p:cBhvr>
                                        <p:cTn id="44" dur="500"/>
                                        <p:tgtEl>
                                          <p:spTgt spid="42"/>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arn(inVertical)">
                                      <p:cBhvr>
                                        <p:cTn id="47" dur="500"/>
                                        <p:tgtEl>
                                          <p:spTgt spid="22"/>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barn(inVertical)">
                                      <p:cBhvr>
                                        <p:cTn id="50" dur="500"/>
                                        <p:tgtEl>
                                          <p:spTgt spid="24"/>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barn(inVertical)">
                                      <p:cBhvr>
                                        <p:cTn id="5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6" grpId="0"/>
      <p:bldP spid="19" grpId="0"/>
      <p:bldP spid="20" grpId="0"/>
      <p:bldP spid="21" grpId="0"/>
      <p:bldP spid="22" grpId="0"/>
      <p:bldP spid="24" grpId="0"/>
      <p:bldP spid="25" grpId="0"/>
      <p:bldP spid="26" grpId="0"/>
      <p:bldP spid="27" grpId="0"/>
      <p:bldP spid="28" grpId="0"/>
      <p:bldP spid="29" grpId="0"/>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36883" y="1051247"/>
            <a:ext cx="12055117" cy="6494085"/>
          </a:xfrm>
          <a:prstGeom prst="rect">
            <a:avLst/>
          </a:prstGeom>
        </p:spPr>
        <p:txBody>
          <a:bodyPr wrap="square">
            <a:spAutoFit/>
          </a:bodyPr>
          <a:lstStyle/>
          <a:p>
            <a:pPr marL="514350" indent="-514350">
              <a:lnSpc>
                <a:spcPct val="200000"/>
              </a:lnSpc>
              <a:buAutoNum type="arabicPeriod"/>
            </a:pPr>
            <a:r>
              <a:rPr lang="en-US" sz="3200" dirty="0">
                <a:latin typeface="+mj-lt"/>
              </a:rPr>
              <a:t>A. tr</a:t>
            </a:r>
            <a:r>
              <a:rPr lang="en-US" sz="3200" u="sng" dirty="0">
                <a:latin typeface="+mj-lt"/>
              </a:rPr>
              <a:t>a</a:t>
            </a:r>
            <a:r>
              <a:rPr lang="en-US" sz="3200" dirty="0">
                <a:latin typeface="+mj-lt"/>
              </a:rPr>
              <a:t>y			B. d</a:t>
            </a:r>
            <a:r>
              <a:rPr lang="en-US" sz="3200" u="sng" dirty="0">
                <a:latin typeface="+mj-lt"/>
              </a:rPr>
              <a:t>a</a:t>
            </a:r>
            <a:r>
              <a:rPr lang="en-US" sz="3200" dirty="0">
                <a:latin typeface="+mj-lt"/>
              </a:rPr>
              <a:t>y		C. b</a:t>
            </a:r>
            <a:r>
              <a:rPr lang="en-US" sz="3200" u="sng" dirty="0">
                <a:latin typeface="+mj-lt"/>
              </a:rPr>
              <a:t>a</a:t>
            </a:r>
            <a:r>
              <a:rPr lang="en-US" sz="3200" dirty="0">
                <a:latin typeface="+mj-lt"/>
              </a:rPr>
              <a:t>g		D. c</a:t>
            </a:r>
            <a:r>
              <a:rPr lang="en-US" sz="3200" u="sng" dirty="0">
                <a:latin typeface="+mj-lt"/>
              </a:rPr>
              <a:t>a</a:t>
            </a:r>
            <a:r>
              <a:rPr lang="en-US" sz="3200" dirty="0">
                <a:latin typeface="+mj-lt"/>
              </a:rPr>
              <a:t>ke</a:t>
            </a:r>
          </a:p>
          <a:p>
            <a:pPr marL="514350" indent="-514350">
              <a:lnSpc>
                <a:spcPct val="200000"/>
              </a:lnSpc>
              <a:buAutoNum type="arabicPeriod"/>
            </a:pPr>
            <a:endParaRPr lang="en-US" sz="3200" dirty="0">
              <a:latin typeface="+mj-lt"/>
            </a:endParaRPr>
          </a:p>
          <a:p>
            <a:pPr>
              <a:lnSpc>
                <a:spcPct val="200000"/>
              </a:lnSpc>
            </a:pPr>
            <a:r>
              <a:rPr lang="en-US" sz="3200" dirty="0">
                <a:latin typeface="+mj-lt"/>
              </a:rPr>
              <a:t>2. A. 	son</a:t>
            </a:r>
            <a:r>
              <a:rPr lang="en-US" sz="3200" u="sng" dirty="0">
                <a:latin typeface="+mj-lt"/>
              </a:rPr>
              <a:t>s</a:t>
            </a:r>
            <a:r>
              <a:rPr lang="en-US" sz="3200" dirty="0">
                <a:latin typeface="+mj-lt"/>
              </a:rPr>
              <a:t>			B. art</a:t>
            </a:r>
            <a:r>
              <a:rPr lang="en-US" sz="3200" u="sng" dirty="0">
                <a:latin typeface="+mj-lt"/>
              </a:rPr>
              <a:t>s</a:t>
            </a:r>
            <a:r>
              <a:rPr lang="en-US" sz="3200" dirty="0">
                <a:latin typeface="+mj-lt"/>
              </a:rPr>
              <a:t>		C. tip</a:t>
            </a:r>
            <a:r>
              <a:rPr lang="en-US" sz="3200" u="sng" dirty="0">
                <a:latin typeface="+mj-lt"/>
              </a:rPr>
              <a:t>s</a:t>
            </a:r>
            <a:r>
              <a:rPr lang="en-US" sz="3200" dirty="0">
                <a:latin typeface="+mj-lt"/>
              </a:rPr>
              <a:t>		D. check</a:t>
            </a:r>
            <a:r>
              <a:rPr lang="en-US" sz="3200" u="sng" dirty="0">
                <a:latin typeface="+mj-lt"/>
              </a:rPr>
              <a:t>s</a:t>
            </a:r>
          </a:p>
          <a:p>
            <a:pPr>
              <a:lnSpc>
                <a:spcPct val="200000"/>
              </a:lnSpc>
            </a:pPr>
            <a:endParaRPr lang="en-US" sz="3200" dirty="0">
              <a:latin typeface="+mj-lt"/>
            </a:endParaRPr>
          </a:p>
          <a:p>
            <a:pPr>
              <a:lnSpc>
                <a:spcPct val="200000"/>
              </a:lnSpc>
            </a:pPr>
            <a:r>
              <a:rPr lang="en-US" sz="3200" dirty="0">
                <a:latin typeface="+mj-lt"/>
              </a:rPr>
              <a:t>3. A. sh</a:t>
            </a:r>
            <a:r>
              <a:rPr lang="en-US" sz="3200" u="sng" dirty="0">
                <a:latin typeface="+mj-lt"/>
              </a:rPr>
              <a:t>i</a:t>
            </a:r>
            <a:r>
              <a:rPr lang="en-US" sz="3200" dirty="0">
                <a:latin typeface="+mj-lt"/>
              </a:rPr>
              <a:t>rt			B. k</a:t>
            </a:r>
            <a:r>
              <a:rPr lang="en-US" sz="3200" u="sng" dirty="0">
                <a:latin typeface="+mj-lt"/>
              </a:rPr>
              <a:t>i</a:t>
            </a:r>
            <a:r>
              <a:rPr lang="en-US" sz="3200" dirty="0">
                <a:latin typeface="+mj-lt"/>
              </a:rPr>
              <a:t>nd		C. t</a:t>
            </a:r>
            <a:r>
              <a:rPr lang="en-US" sz="3200" u="sng" dirty="0">
                <a:latin typeface="+mj-lt"/>
              </a:rPr>
              <a:t>i</a:t>
            </a:r>
            <a:r>
              <a:rPr lang="en-US" sz="3200" dirty="0">
                <a:latin typeface="+mj-lt"/>
              </a:rPr>
              <a:t>me		D. ch</a:t>
            </a:r>
            <a:r>
              <a:rPr lang="en-US" sz="3200" u="sng" dirty="0">
                <a:latin typeface="+mj-lt"/>
              </a:rPr>
              <a:t>i</a:t>
            </a:r>
            <a:r>
              <a:rPr lang="en-US" sz="3200" dirty="0">
                <a:latin typeface="+mj-lt"/>
              </a:rPr>
              <a:t>ld</a:t>
            </a:r>
            <a:endParaRPr lang="en-US" sz="3200" u="sng" dirty="0">
              <a:latin typeface="+mj-lt"/>
            </a:endParaRPr>
          </a:p>
          <a:p>
            <a:pPr>
              <a:lnSpc>
                <a:spcPct val="150000"/>
              </a:lnSpc>
            </a:pPr>
            <a:br>
              <a:rPr lang="en-US" sz="3200" dirty="0">
                <a:latin typeface="+mj-lt"/>
              </a:rPr>
            </a:br>
            <a:endParaRPr lang="en-US" sz="3200" dirty="0">
              <a:latin typeface="+mj-lt"/>
            </a:endParaRPr>
          </a:p>
        </p:txBody>
      </p:sp>
      <p:sp>
        <p:nvSpPr>
          <p:cNvPr id="4" name="Rectangle 3"/>
          <p:cNvSpPr/>
          <p:nvPr/>
        </p:nvSpPr>
        <p:spPr>
          <a:xfrm>
            <a:off x="0" y="238114"/>
            <a:ext cx="3141501" cy="707886"/>
          </a:xfrm>
          <a:prstGeom prst="rect">
            <a:avLst/>
          </a:prstGeom>
        </p:spPr>
        <p:txBody>
          <a:bodyPr wrap="none">
            <a:spAutoFit/>
          </a:bodyPr>
          <a:lstStyle/>
          <a:p>
            <a:r>
              <a:rPr lang="en-US" sz="4000" b="1" dirty="0">
                <a:solidFill>
                  <a:srgbClr val="FF0000"/>
                </a:solidFill>
                <a:ea typeface="Times New Roman" panose="02020603050405020304" pitchFamily="18" charset="0"/>
              </a:rPr>
              <a:t>Work </a:t>
            </a:r>
            <a:r>
              <a:rPr lang="en-US" sz="4000" b="1">
                <a:solidFill>
                  <a:srgbClr val="FF0000"/>
                </a:solidFill>
                <a:ea typeface="Times New Roman" panose="02020603050405020304" pitchFamily="18" charset="0"/>
              </a:rPr>
              <a:t>in pairs.</a:t>
            </a:r>
            <a:endParaRPr lang="en-US" sz="4000" b="1" dirty="0">
              <a:solidFill>
                <a:srgbClr val="FF0000"/>
              </a:solidFill>
            </a:endParaRPr>
          </a:p>
        </p:txBody>
      </p:sp>
      <p:pic>
        <p:nvPicPr>
          <p:cNvPr id="6" name="Picture 5"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16" y="783642"/>
            <a:ext cx="896077" cy="571529"/>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p:cNvSpPr/>
          <p:nvPr/>
        </p:nvSpPr>
        <p:spPr>
          <a:xfrm>
            <a:off x="6503569" y="1389880"/>
            <a:ext cx="480098" cy="5825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28602" y="3336317"/>
            <a:ext cx="480098" cy="5825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136666" y="343361"/>
            <a:ext cx="12055117" cy="1077218"/>
          </a:xfrm>
          <a:prstGeom prst="rect">
            <a:avLst/>
          </a:prstGeom>
          <a:noFill/>
        </p:spPr>
        <p:txBody>
          <a:bodyPr wrap="square" rtlCol="0">
            <a:spAutoFit/>
          </a:bodyPr>
          <a:lstStyle/>
          <a:p>
            <a:r>
              <a:rPr lang="en-US" sz="3200">
                <a:solidFill>
                  <a:srgbClr val="0070C0"/>
                </a:solidFill>
              </a:rPr>
              <a:t>Choose the word whose underlined part is </a:t>
            </a:r>
          </a:p>
          <a:p>
            <a:r>
              <a:rPr lang="en-US" sz="3200">
                <a:solidFill>
                  <a:srgbClr val="0070C0"/>
                </a:solidFill>
              </a:rPr>
              <a:t>pronounced differently from that of the other words.</a:t>
            </a:r>
          </a:p>
        </p:txBody>
      </p:sp>
      <p:sp>
        <p:nvSpPr>
          <p:cNvPr id="14" name="Oval 13"/>
          <p:cNvSpPr/>
          <p:nvPr/>
        </p:nvSpPr>
        <p:spPr>
          <a:xfrm>
            <a:off x="532470" y="5317463"/>
            <a:ext cx="480098" cy="5825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1022515" y="1733778"/>
            <a:ext cx="2216246" cy="754694"/>
          </a:xfrm>
          <a:prstGeom prst="rect">
            <a:avLst/>
          </a:prstGeom>
        </p:spPr>
        <p:txBody>
          <a:bodyPr wrap="square">
            <a:spAutoFit/>
          </a:bodyPr>
          <a:lstStyle/>
          <a:p>
            <a:pPr>
              <a:lnSpc>
                <a:spcPct val="150000"/>
              </a:lnSpc>
            </a:pPr>
            <a:r>
              <a:rPr lang="en-US" sz="3200" dirty="0">
                <a:solidFill>
                  <a:srgbClr val="FF0000"/>
                </a:solidFill>
                <a:latin typeface="+mj-lt"/>
              </a:rPr>
              <a:t>/</a:t>
            </a:r>
            <a:r>
              <a:rPr lang="en-US" sz="3200" dirty="0" err="1">
                <a:solidFill>
                  <a:srgbClr val="FF0000"/>
                </a:solidFill>
              </a:rPr>
              <a:t>treɪ</a:t>
            </a:r>
            <a:r>
              <a:rPr lang="en-US" sz="3200" dirty="0">
                <a:solidFill>
                  <a:srgbClr val="FF0000"/>
                </a:solidFill>
                <a:latin typeface="+mj-lt"/>
              </a:rPr>
              <a:t>/</a:t>
            </a:r>
          </a:p>
        </p:txBody>
      </p:sp>
      <p:sp>
        <p:nvSpPr>
          <p:cNvPr id="31" name="Rectangle 30"/>
          <p:cNvSpPr/>
          <p:nvPr/>
        </p:nvSpPr>
        <p:spPr>
          <a:xfrm>
            <a:off x="3926214" y="1843845"/>
            <a:ext cx="2216246" cy="754694"/>
          </a:xfrm>
          <a:prstGeom prst="rect">
            <a:avLst/>
          </a:prstGeom>
        </p:spPr>
        <p:txBody>
          <a:bodyPr wrap="square">
            <a:spAutoFit/>
          </a:bodyPr>
          <a:lstStyle/>
          <a:p>
            <a:pPr>
              <a:lnSpc>
                <a:spcPct val="150000"/>
              </a:lnSpc>
            </a:pPr>
            <a:r>
              <a:rPr lang="en-US" sz="3200" dirty="0">
                <a:solidFill>
                  <a:srgbClr val="FF0000"/>
                </a:solidFill>
                <a:latin typeface="+mj-lt"/>
              </a:rPr>
              <a:t>/</a:t>
            </a:r>
            <a:r>
              <a:rPr lang="en-US" sz="3200" dirty="0" err="1">
                <a:solidFill>
                  <a:srgbClr val="FF0000"/>
                </a:solidFill>
                <a:latin typeface="+mj-lt"/>
              </a:rPr>
              <a:t>de</a:t>
            </a:r>
            <a:r>
              <a:rPr lang="en-US" sz="3200" dirty="0" err="1">
                <a:solidFill>
                  <a:srgbClr val="FF0000"/>
                </a:solidFill>
              </a:rPr>
              <a:t>ɪ</a:t>
            </a:r>
            <a:r>
              <a:rPr lang="en-US" sz="3200" dirty="0">
                <a:solidFill>
                  <a:srgbClr val="FF0000"/>
                </a:solidFill>
                <a:latin typeface="+mj-lt"/>
              </a:rPr>
              <a:t>/</a:t>
            </a:r>
          </a:p>
        </p:txBody>
      </p:sp>
      <p:sp>
        <p:nvSpPr>
          <p:cNvPr id="32" name="Rectangle 31"/>
          <p:cNvSpPr/>
          <p:nvPr/>
        </p:nvSpPr>
        <p:spPr>
          <a:xfrm>
            <a:off x="6459295" y="1873736"/>
            <a:ext cx="2216246" cy="754694"/>
          </a:xfrm>
          <a:prstGeom prst="rect">
            <a:avLst/>
          </a:prstGeom>
        </p:spPr>
        <p:txBody>
          <a:bodyPr wrap="square">
            <a:spAutoFit/>
          </a:bodyPr>
          <a:lstStyle/>
          <a:p>
            <a:pPr>
              <a:lnSpc>
                <a:spcPct val="150000"/>
              </a:lnSpc>
            </a:pPr>
            <a:r>
              <a:rPr lang="en-US" sz="3200">
                <a:solidFill>
                  <a:srgbClr val="FF0000"/>
                </a:solidFill>
                <a:latin typeface="+mj-lt"/>
              </a:rPr>
              <a:t>/bæɡ/</a:t>
            </a:r>
          </a:p>
        </p:txBody>
      </p:sp>
      <p:sp>
        <p:nvSpPr>
          <p:cNvPr id="33" name="Rectangle 32"/>
          <p:cNvSpPr/>
          <p:nvPr/>
        </p:nvSpPr>
        <p:spPr>
          <a:xfrm>
            <a:off x="9556904" y="1846575"/>
            <a:ext cx="2216246" cy="754694"/>
          </a:xfrm>
          <a:prstGeom prst="rect">
            <a:avLst/>
          </a:prstGeom>
        </p:spPr>
        <p:txBody>
          <a:bodyPr wrap="square">
            <a:spAutoFit/>
          </a:bodyPr>
          <a:lstStyle/>
          <a:p>
            <a:pPr>
              <a:lnSpc>
                <a:spcPct val="150000"/>
              </a:lnSpc>
            </a:pPr>
            <a:r>
              <a:rPr lang="en-US" sz="3200" dirty="0">
                <a:solidFill>
                  <a:srgbClr val="FF0000"/>
                </a:solidFill>
                <a:latin typeface="+mj-lt"/>
              </a:rPr>
              <a:t>/</a:t>
            </a:r>
            <a:r>
              <a:rPr lang="en-US" sz="3200" dirty="0" err="1">
                <a:solidFill>
                  <a:srgbClr val="FF0000"/>
                </a:solidFill>
                <a:latin typeface="+mj-lt"/>
              </a:rPr>
              <a:t>ke</a:t>
            </a:r>
            <a:r>
              <a:rPr lang="en-US" sz="3200" dirty="0" err="1">
                <a:solidFill>
                  <a:srgbClr val="FF0000"/>
                </a:solidFill>
              </a:rPr>
              <a:t>ɪ</a:t>
            </a:r>
            <a:r>
              <a:rPr lang="en-US" sz="3200" dirty="0" err="1">
                <a:solidFill>
                  <a:srgbClr val="FF0000"/>
                </a:solidFill>
                <a:latin typeface="+mj-lt"/>
              </a:rPr>
              <a:t>k</a:t>
            </a:r>
            <a:r>
              <a:rPr lang="en-US" sz="3200" dirty="0">
                <a:solidFill>
                  <a:srgbClr val="FF0000"/>
                </a:solidFill>
                <a:latin typeface="+mj-lt"/>
              </a:rPr>
              <a:t>/</a:t>
            </a:r>
          </a:p>
        </p:txBody>
      </p:sp>
      <p:sp>
        <p:nvSpPr>
          <p:cNvPr id="34" name="Rectangle 33"/>
          <p:cNvSpPr/>
          <p:nvPr/>
        </p:nvSpPr>
        <p:spPr>
          <a:xfrm>
            <a:off x="555983" y="3732184"/>
            <a:ext cx="2216246" cy="754694"/>
          </a:xfrm>
          <a:prstGeom prst="rect">
            <a:avLst/>
          </a:prstGeom>
        </p:spPr>
        <p:txBody>
          <a:bodyPr wrap="square">
            <a:spAutoFit/>
          </a:bodyPr>
          <a:lstStyle/>
          <a:p>
            <a:pPr>
              <a:lnSpc>
                <a:spcPct val="150000"/>
              </a:lnSpc>
            </a:pPr>
            <a:r>
              <a:rPr lang="en-US" sz="3200">
                <a:solidFill>
                  <a:srgbClr val="FF0000"/>
                </a:solidFill>
                <a:latin typeface="+mj-lt"/>
              </a:rPr>
              <a:t>/sʌnz/</a:t>
            </a:r>
          </a:p>
        </p:txBody>
      </p:sp>
      <p:sp>
        <p:nvSpPr>
          <p:cNvPr id="35" name="Rectangle 34"/>
          <p:cNvSpPr/>
          <p:nvPr/>
        </p:nvSpPr>
        <p:spPr>
          <a:xfrm>
            <a:off x="4002692" y="3776499"/>
            <a:ext cx="2216246" cy="754694"/>
          </a:xfrm>
          <a:prstGeom prst="rect">
            <a:avLst/>
          </a:prstGeom>
        </p:spPr>
        <p:txBody>
          <a:bodyPr wrap="square">
            <a:spAutoFit/>
          </a:bodyPr>
          <a:lstStyle/>
          <a:p>
            <a:pPr>
              <a:lnSpc>
                <a:spcPct val="150000"/>
              </a:lnSpc>
            </a:pPr>
            <a:r>
              <a:rPr lang="en-US" sz="3200">
                <a:solidFill>
                  <a:srgbClr val="FF0000"/>
                </a:solidFill>
                <a:latin typeface="+mj-lt"/>
              </a:rPr>
              <a:t>/ɑrts/</a:t>
            </a:r>
          </a:p>
        </p:txBody>
      </p:sp>
      <p:sp>
        <p:nvSpPr>
          <p:cNvPr id="36" name="Rectangle 35"/>
          <p:cNvSpPr/>
          <p:nvPr/>
        </p:nvSpPr>
        <p:spPr>
          <a:xfrm>
            <a:off x="6654375" y="3732184"/>
            <a:ext cx="2216246" cy="754694"/>
          </a:xfrm>
          <a:prstGeom prst="rect">
            <a:avLst/>
          </a:prstGeom>
        </p:spPr>
        <p:txBody>
          <a:bodyPr wrap="square">
            <a:spAutoFit/>
          </a:bodyPr>
          <a:lstStyle/>
          <a:p>
            <a:pPr>
              <a:lnSpc>
                <a:spcPct val="150000"/>
              </a:lnSpc>
            </a:pPr>
            <a:r>
              <a:rPr lang="en-US" sz="3200">
                <a:solidFill>
                  <a:srgbClr val="FF0000"/>
                </a:solidFill>
                <a:latin typeface="+mj-lt"/>
              </a:rPr>
              <a:t>/tɪps/</a:t>
            </a:r>
          </a:p>
        </p:txBody>
      </p:sp>
      <p:sp>
        <p:nvSpPr>
          <p:cNvPr id="37" name="Rectangle 36"/>
          <p:cNvSpPr/>
          <p:nvPr/>
        </p:nvSpPr>
        <p:spPr>
          <a:xfrm>
            <a:off x="9540317" y="3776499"/>
            <a:ext cx="2216246" cy="754694"/>
          </a:xfrm>
          <a:prstGeom prst="rect">
            <a:avLst/>
          </a:prstGeom>
        </p:spPr>
        <p:txBody>
          <a:bodyPr wrap="square">
            <a:spAutoFit/>
          </a:bodyPr>
          <a:lstStyle/>
          <a:p>
            <a:pPr>
              <a:lnSpc>
                <a:spcPct val="150000"/>
              </a:lnSpc>
            </a:pPr>
            <a:r>
              <a:rPr lang="en-US" sz="3200">
                <a:solidFill>
                  <a:srgbClr val="FF0000"/>
                </a:solidFill>
                <a:latin typeface="+mj-lt"/>
              </a:rPr>
              <a:t>/tʃeks/</a:t>
            </a:r>
          </a:p>
        </p:txBody>
      </p:sp>
      <p:sp>
        <p:nvSpPr>
          <p:cNvPr id="38" name="Rectangle 37"/>
          <p:cNvSpPr/>
          <p:nvPr/>
        </p:nvSpPr>
        <p:spPr>
          <a:xfrm>
            <a:off x="900324" y="5683337"/>
            <a:ext cx="2216246" cy="754694"/>
          </a:xfrm>
          <a:prstGeom prst="rect">
            <a:avLst/>
          </a:prstGeom>
        </p:spPr>
        <p:txBody>
          <a:bodyPr wrap="square">
            <a:spAutoFit/>
          </a:bodyPr>
          <a:lstStyle/>
          <a:p>
            <a:pPr>
              <a:lnSpc>
                <a:spcPct val="150000"/>
              </a:lnSpc>
            </a:pPr>
            <a:r>
              <a:rPr lang="en-US" sz="3200" dirty="0">
                <a:solidFill>
                  <a:srgbClr val="FF0000"/>
                </a:solidFill>
                <a:latin typeface="+mj-lt"/>
              </a:rPr>
              <a:t>/</a:t>
            </a:r>
            <a:r>
              <a:rPr lang="en-US" sz="3200" dirty="0" err="1">
                <a:solidFill>
                  <a:srgbClr val="FF0000"/>
                </a:solidFill>
                <a:latin typeface="+mj-lt"/>
              </a:rPr>
              <a:t>ʃɜːt</a:t>
            </a:r>
            <a:r>
              <a:rPr lang="en-US" sz="3200" dirty="0">
                <a:solidFill>
                  <a:srgbClr val="FF0000"/>
                </a:solidFill>
                <a:latin typeface="+mj-lt"/>
              </a:rPr>
              <a:t>/</a:t>
            </a:r>
          </a:p>
        </p:txBody>
      </p:sp>
      <p:sp>
        <p:nvSpPr>
          <p:cNvPr id="39" name="Rectangle 38"/>
          <p:cNvSpPr/>
          <p:nvPr/>
        </p:nvSpPr>
        <p:spPr>
          <a:xfrm>
            <a:off x="3948195" y="5709153"/>
            <a:ext cx="2216246" cy="754694"/>
          </a:xfrm>
          <a:prstGeom prst="rect">
            <a:avLst/>
          </a:prstGeom>
        </p:spPr>
        <p:txBody>
          <a:bodyPr wrap="square">
            <a:spAutoFit/>
          </a:bodyPr>
          <a:lstStyle/>
          <a:p>
            <a:pPr>
              <a:lnSpc>
                <a:spcPct val="150000"/>
              </a:lnSpc>
            </a:pPr>
            <a:r>
              <a:rPr lang="en-US" sz="3200" dirty="0">
                <a:solidFill>
                  <a:srgbClr val="FF0000"/>
                </a:solidFill>
                <a:latin typeface="+mj-lt"/>
              </a:rPr>
              <a:t>/</a:t>
            </a:r>
            <a:r>
              <a:rPr lang="en-US" sz="3200" dirty="0" err="1">
                <a:solidFill>
                  <a:srgbClr val="FF0000"/>
                </a:solidFill>
                <a:latin typeface="+mj-lt"/>
              </a:rPr>
              <a:t>kaɪnd</a:t>
            </a:r>
            <a:r>
              <a:rPr lang="en-US" sz="3200" dirty="0">
                <a:solidFill>
                  <a:srgbClr val="FF0000"/>
                </a:solidFill>
                <a:latin typeface="+mj-lt"/>
              </a:rPr>
              <a:t>/</a:t>
            </a:r>
          </a:p>
        </p:txBody>
      </p:sp>
      <p:sp>
        <p:nvSpPr>
          <p:cNvPr id="40" name="Rectangle 39"/>
          <p:cNvSpPr/>
          <p:nvPr/>
        </p:nvSpPr>
        <p:spPr>
          <a:xfrm>
            <a:off x="6885489" y="5659770"/>
            <a:ext cx="1513725" cy="754694"/>
          </a:xfrm>
          <a:prstGeom prst="rect">
            <a:avLst/>
          </a:prstGeom>
        </p:spPr>
        <p:txBody>
          <a:bodyPr wrap="square">
            <a:spAutoFit/>
          </a:bodyPr>
          <a:lstStyle/>
          <a:p>
            <a:pPr>
              <a:lnSpc>
                <a:spcPct val="150000"/>
              </a:lnSpc>
            </a:pPr>
            <a:r>
              <a:rPr lang="en-US" sz="3200" dirty="0">
                <a:solidFill>
                  <a:srgbClr val="FF0000"/>
                </a:solidFill>
                <a:latin typeface="+mj-lt"/>
              </a:rPr>
              <a:t>/</a:t>
            </a:r>
            <a:r>
              <a:rPr lang="en-US" sz="3200" dirty="0" err="1">
                <a:solidFill>
                  <a:srgbClr val="FF0000"/>
                </a:solidFill>
                <a:latin typeface="+mj-lt"/>
              </a:rPr>
              <a:t>taɪm</a:t>
            </a:r>
            <a:r>
              <a:rPr lang="en-US" sz="3200" dirty="0">
                <a:solidFill>
                  <a:srgbClr val="FF0000"/>
                </a:solidFill>
                <a:latin typeface="+mj-lt"/>
              </a:rPr>
              <a:t>/</a:t>
            </a:r>
          </a:p>
        </p:txBody>
      </p:sp>
      <p:sp>
        <p:nvSpPr>
          <p:cNvPr id="41" name="Rectangle 40"/>
          <p:cNvSpPr/>
          <p:nvPr/>
        </p:nvSpPr>
        <p:spPr>
          <a:xfrm>
            <a:off x="9540317" y="5653031"/>
            <a:ext cx="2216246" cy="754694"/>
          </a:xfrm>
          <a:prstGeom prst="rect">
            <a:avLst/>
          </a:prstGeom>
        </p:spPr>
        <p:txBody>
          <a:bodyPr wrap="square">
            <a:spAutoFit/>
          </a:bodyPr>
          <a:lstStyle/>
          <a:p>
            <a:pPr>
              <a:lnSpc>
                <a:spcPct val="150000"/>
              </a:lnSpc>
            </a:pPr>
            <a:r>
              <a:rPr lang="en-US" sz="3200">
                <a:solidFill>
                  <a:srgbClr val="FF0000"/>
                </a:solidFill>
                <a:latin typeface="+mj-lt"/>
              </a:rPr>
              <a:t>/tʃaɪld/</a:t>
            </a:r>
          </a:p>
        </p:txBody>
      </p:sp>
    </p:spTree>
    <p:extLst>
      <p:ext uri="{BB962C8B-B14F-4D97-AF65-F5344CB8AC3E}">
        <p14:creationId xmlns:p14="http://schemas.microsoft.com/office/powerpoint/2010/main" val="343100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down)">
                                      <p:cBhvr>
                                        <p:cTn id="13" dur="500"/>
                                        <p:tgtEl>
                                          <p:spTgt spid="3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down)">
                                      <p:cBhvr>
                                        <p:cTn id="16" dur="500"/>
                                        <p:tgtEl>
                                          <p:spTgt spid="3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circle(in)">
                                      <p:cBhvr>
                                        <p:cTn id="44" dur="2000"/>
                                        <p:tgtEl>
                                          <p:spTgt spid="38"/>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circle(in)">
                                      <p:cBhvr>
                                        <p:cTn id="47" dur="2000"/>
                                        <p:tgtEl>
                                          <p:spTgt spid="39"/>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circle(in)">
                                      <p:cBhvr>
                                        <p:cTn id="50" dur="2000"/>
                                        <p:tgtEl>
                                          <p:spTgt spid="40"/>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circle(in)">
                                      <p:cBhvr>
                                        <p:cTn id="53"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P spid="30" grpId="0"/>
      <p:bldP spid="31" grpId="0"/>
      <p:bldP spid="32" grpId="0"/>
      <p:bldP spid="33" grpId="0"/>
      <p:bldP spid="34" grpId="0"/>
      <p:bldP spid="35" grpId="0"/>
      <p:bldP spid="36" grpId="0"/>
      <p:bldP spid="37" grpId="0"/>
      <p:bldP spid="38" grpId="0"/>
      <p:bldP spid="39" grpId="0"/>
      <p:bldP spid="40" grpId="0"/>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2961" y="409257"/>
            <a:ext cx="11878147" cy="600164"/>
          </a:xfrm>
          <a:prstGeom prst="rect">
            <a:avLst/>
          </a:prstGeom>
        </p:spPr>
        <p:txBody>
          <a:bodyPr wrap="square">
            <a:spAutoFit/>
          </a:bodyPr>
          <a:lstStyle/>
          <a:p>
            <a:r>
              <a:rPr lang="en-US" sz="3300" b="1" dirty="0">
                <a:solidFill>
                  <a:srgbClr val="0070C0"/>
                </a:solidFill>
                <a:ea typeface="Times New Roman" panose="02020603050405020304" pitchFamily="18" charset="0"/>
              </a:rPr>
              <a:t>Work in pairs, matching the events to the appropriate activities.</a:t>
            </a:r>
            <a:endParaRPr lang="en-US" sz="3300" b="1" dirty="0">
              <a:solidFill>
                <a:srgbClr val="0070C0"/>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3752207236"/>
              </p:ext>
            </p:extLst>
          </p:nvPr>
        </p:nvGraphicFramePr>
        <p:xfrm>
          <a:off x="1195057" y="1283781"/>
          <a:ext cx="9526258" cy="5120640"/>
        </p:xfrm>
        <a:graphic>
          <a:graphicData uri="http://schemas.openxmlformats.org/drawingml/2006/table">
            <a:tbl>
              <a:tblPr firstRow="1" bandRow="1">
                <a:tableStyleId>{5C22544A-7EE6-4342-B048-85BDC9FD1C3A}</a:tableStyleId>
              </a:tblPr>
              <a:tblGrid>
                <a:gridCol w="4763129">
                  <a:extLst>
                    <a:ext uri="{9D8B030D-6E8A-4147-A177-3AD203B41FA5}">
                      <a16:colId xmlns:a16="http://schemas.microsoft.com/office/drawing/2014/main" val="20000"/>
                    </a:ext>
                  </a:extLst>
                </a:gridCol>
                <a:gridCol w="4763129">
                  <a:extLst>
                    <a:ext uri="{9D8B030D-6E8A-4147-A177-3AD203B41FA5}">
                      <a16:colId xmlns:a16="http://schemas.microsoft.com/office/drawing/2014/main" val="20001"/>
                    </a:ext>
                  </a:extLst>
                </a:gridCol>
              </a:tblGrid>
              <a:tr h="553551">
                <a:tc>
                  <a:txBody>
                    <a:bodyPr/>
                    <a:lstStyle/>
                    <a:p>
                      <a:pPr algn="ctr"/>
                      <a:r>
                        <a:rPr lang="en-US" sz="3600" dirty="0">
                          <a:solidFill>
                            <a:schemeClr val="bg1"/>
                          </a:solidFill>
                        </a:rPr>
                        <a:t>Events </a:t>
                      </a:r>
                    </a:p>
                  </a:txBody>
                  <a:tcPr/>
                </a:tc>
                <a:tc>
                  <a:txBody>
                    <a:bodyPr/>
                    <a:lstStyle/>
                    <a:p>
                      <a:pPr algn="ctr"/>
                      <a:r>
                        <a:rPr lang="en-US" sz="3600" dirty="0">
                          <a:solidFill>
                            <a:schemeClr val="bg1"/>
                          </a:solidFill>
                        </a:rPr>
                        <a:t>Activities</a:t>
                      </a:r>
                      <a:r>
                        <a:rPr lang="en-US" sz="3600" dirty="0">
                          <a:solidFill>
                            <a:srgbClr val="FF0000"/>
                          </a:solidFill>
                        </a:rPr>
                        <a:t> </a:t>
                      </a:r>
                    </a:p>
                  </a:txBody>
                  <a:tcPr/>
                </a:tc>
                <a:extLst>
                  <a:ext uri="{0D108BD9-81ED-4DB2-BD59-A6C34878D82A}">
                    <a16:rowId xmlns:a16="http://schemas.microsoft.com/office/drawing/2014/main" val="10000"/>
                  </a:ext>
                </a:extLst>
              </a:tr>
              <a:tr h="553551">
                <a:tc>
                  <a:txBody>
                    <a:bodyPr/>
                    <a:lstStyle/>
                    <a:p>
                      <a:r>
                        <a:rPr lang="en-US" sz="3600" dirty="0"/>
                        <a:t>Car wash </a:t>
                      </a:r>
                    </a:p>
                  </a:txBody>
                  <a:tcPr/>
                </a:tc>
                <a:tc>
                  <a:txBody>
                    <a:bodyPr/>
                    <a:lstStyle/>
                    <a:p>
                      <a:r>
                        <a:rPr lang="en-US" sz="3600" dirty="0"/>
                        <a:t>Sell paintings</a:t>
                      </a:r>
                    </a:p>
                  </a:txBody>
                  <a:tcPr/>
                </a:tc>
                <a:extLst>
                  <a:ext uri="{0D108BD9-81ED-4DB2-BD59-A6C34878D82A}">
                    <a16:rowId xmlns:a16="http://schemas.microsoft.com/office/drawing/2014/main" val="10001"/>
                  </a:ext>
                </a:extLst>
              </a:tr>
              <a:tr h="553551">
                <a:tc>
                  <a:txBody>
                    <a:bodyPr/>
                    <a:lstStyle/>
                    <a:p>
                      <a:r>
                        <a:rPr lang="en-US" sz="3600" dirty="0"/>
                        <a:t>Fun run </a:t>
                      </a:r>
                    </a:p>
                  </a:txBody>
                  <a:tcPr/>
                </a:tc>
                <a:tc>
                  <a:txBody>
                    <a:bodyPr/>
                    <a:lstStyle/>
                    <a:p>
                      <a:r>
                        <a:rPr lang="en-US" sz="3600" dirty="0"/>
                        <a:t>Make</a:t>
                      </a:r>
                      <a:r>
                        <a:rPr lang="en-US" sz="3600" baseline="0" dirty="0"/>
                        <a:t> cupcakes</a:t>
                      </a:r>
                      <a:endParaRPr lang="en-US" sz="3600" dirty="0"/>
                    </a:p>
                  </a:txBody>
                  <a:tcPr/>
                </a:tc>
                <a:extLst>
                  <a:ext uri="{0D108BD9-81ED-4DB2-BD59-A6C34878D82A}">
                    <a16:rowId xmlns:a16="http://schemas.microsoft.com/office/drawing/2014/main" val="10002"/>
                  </a:ext>
                </a:extLst>
              </a:tr>
              <a:tr h="553551">
                <a:tc>
                  <a:txBody>
                    <a:bodyPr/>
                    <a:lstStyle/>
                    <a:p>
                      <a:r>
                        <a:rPr lang="en-US" sz="3600" dirty="0"/>
                        <a:t>Bake sale </a:t>
                      </a:r>
                    </a:p>
                  </a:txBody>
                  <a:tcPr/>
                </a:tc>
                <a:tc>
                  <a:txBody>
                    <a:bodyPr/>
                    <a:lstStyle/>
                    <a:p>
                      <a:r>
                        <a:rPr lang="en-US" sz="3600" dirty="0"/>
                        <a:t>Sell comics</a:t>
                      </a:r>
                    </a:p>
                  </a:txBody>
                  <a:tcPr/>
                </a:tc>
                <a:extLst>
                  <a:ext uri="{0D108BD9-81ED-4DB2-BD59-A6C34878D82A}">
                    <a16:rowId xmlns:a16="http://schemas.microsoft.com/office/drawing/2014/main" val="10003"/>
                  </a:ext>
                </a:extLst>
              </a:tr>
              <a:tr h="553551">
                <a:tc>
                  <a:txBody>
                    <a:bodyPr/>
                    <a:lstStyle/>
                    <a:p>
                      <a:r>
                        <a:rPr lang="en-US" sz="3600" dirty="0"/>
                        <a:t>Craft fair</a:t>
                      </a:r>
                    </a:p>
                  </a:txBody>
                  <a:tcPr/>
                </a:tc>
                <a:tc>
                  <a:txBody>
                    <a:bodyPr/>
                    <a:lstStyle/>
                    <a:p>
                      <a:r>
                        <a:rPr lang="en-US" sz="3600" dirty="0"/>
                        <a:t>Wash cars</a:t>
                      </a:r>
                    </a:p>
                  </a:txBody>
                  <a:tcPr/>
                </a:tc>
                <a:extLst>
                  <a:ext uri="{0D108BD9-81ED-4DB2-BD59-A6C34878D82A}">
                    <a16:rowId xmlns:a16="http://schemas.microsoft.com/office/drawing/2014/main" val="10004"/>
                  </a:ext>
                </a:extLst>
              </a:tr>
              <a:tr h="553551">
                <a:tc>
                  <a:txBody>
                    <a:bodyPr/>
                    <a:lstStyle/>
                    <a:p>
                      <a:r>
                        <a:rPr lang="en-US" sz="3600" dirty="0"/>
                        <a:t>Book fair </a:t>
                      </a:r>
                    </a:p>
                  </a:txBody>
                  <a:tcPr/>
                </a:tc>
                <a:tc>
                  <a:txBody>
                    <a:bodyPr/>
                    <a:lstStyle/>
                    <a:p>
                      <a:r>
                        <a:rPr lang="en-US" sz="3600" dirty="0"/>
                        <a:t>Sell tickets</a:t>
                      </a:r>
                    </a:p>
                  </a:txBody>
                  <a:tcPr/>
                </a:tc>
                <a:extLst>
                  <a:ext uri="{0D108BD9-81ED-4DB2-BD59-A6C34878D82A}">
                    <a16:rowId xmlns:a16="http://schemas.microsoft.com/office/drawing/2014/main" val="10005"/>
                  </a:ext>
                </a:extLst>
              </a:tr>
              <a:tr h="553551">
                <a:tc>
                  <a:txBody>
                    <a:bodyPr/>
                    <a:lstStyle/>
                    <a:p>
                      <a:r>
                        <a:rPr lang="en-US" sz="3600" dirty="0"/>
                        <a:t>Art show</a:t>
                      </a:r>
                      <a:r>
                        <a:rPr lang="en-US" sz="3600" baseline="0" dirty="0"/>
                        <a:t> </a:t>
                      </a:r>
                      <a:endParaRPr lang="en-US" sz="3600" dirty="0"/>
                    </a:p>
                  </a:txBody>
                  <a:tcPr/>
                </a:tc>
                <a:tc>
                  <a:txBody>
                    <a:bodyPr/>
                    <a:lstStyle/>
                    <a:p>
                      <a:r>
                        <a:rPr lang="en-US" sz="3600" dirty="0"/>
                        <a:t>Make cards</a:t>
                      </a:r>
                      <a:r>
                        <a:rPr lang="en-US" sz="3600" baseline="0" dirty="0"/>
                        <a:t> </a:t>
                      </a:r>
                      <a:endParaRPr lang="en-US" sz="3600" dirty="0"/>
                    </a:p>
                  </a:txBody>
                  <a:tcPr/>
                </a:tc>
                <a:extLst>
                  <a:ext uri="{0D108BD9-81ED-4DB2-BD59-A6C34878D82A}">
                    <a16:rowId xmlns:a16="http://schemas.microsoft.com/office/drawing/2014/main" val="10006"/>
                  </a:ext>
                </a:extLst>
              </a:tr>
              <a:tr h="553551">
                <a:tc>
                  <a:txBody>
                    <a:bodyPr/>
                    <a:lstStyle/>
                    <a:p>
                      <a:r>
                        <a:rPr lang="en-US" sz="3600" dirty="0"/>
                        <a:t>Talent show </a:t>
                      </a:r>
                    </a:p>
                  </a:txBody>
                  <a:tcPr/>
                </a:tc>
                <a:tc>
                  <a:txBody>
                    <a:bodyPr/>
                    <a:lstStyle/>
                    <a:p>
                      <a:r>
                        <a:rPr lang="en-US" sz="3600" dirty="0"/>
                        <a:t>Sell drinks</a:t>
                      </a:r>
                    </a:p>
                  </a:txBody>
                  <a:tcPr/>
                </a:tc>
                <a:extLst>
                  <a:ext uri="{0D108BD9-81ED-4DB2-BD59-A6C34878D82A}">
                    <a16:rowId xmlns:a16="http://schemas.microsoft.com/office/drawing/2014/main" val="10007"/>
                  </a:ext>
                </a:extLst>
              </a:tr>
            </a:tbl>
          </a:graphicData>
        </a:graphic>
      </p:graphicFrame>
      <p:cxnSp>
        <p:nvCxnSpPr>
          <p:cNvPr id="10" name="Straight Connector 9"/>
          <p:cNvCxnSpPr/>
          <p:nvPr/>
        </p:nvCxnSpPr>
        <p:spPr>
          <a:xfrm>
            <a:off x="3014804" y="2331267"/>
            <a:ext cx="3060071" cy="182876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869948" y="2955997"/>
            <a:ext cx="3088238" cy="3052917"/>
          </a:xfrm>
          <a:prstGeom prst="line">
            <a:avLst/>
          </a:prstGeom>
        </p:spPr>
        <p:style>
          <a:lnRef idx="2">
            <a:schemeClr val="accent2"/>
          </a:lnRef>
          <a:fillRef idx="0">
            <a:schemeClr val="accent2"/>
          </a:fillRef>
          <a:effectRef idx="1">
            <a:schemeClr val="accent2"/>
          </a:effectRef>
          <a:fontRef idx="minor">
            <a:schemeClr val="tx1"/>
          </a:fontRef>
        </p:style>
      </p:cxnSp>
      <p:cxnSp>
        <p:nvCxnSpPr>
          <p:cNvPr id="14" name="Straight Connector 13"/>
          <p:cNvCxnSpPr/>
          <p:nvPr/>
        </p:nvCxnSpPr>
        <p:spPr>
          <a:xfrm flipV="1">
            <a:off x="3087231" y="2955997"/>
            <a:ext cx="2987644" cy="583888"/>
          </a:xfrm>
          <a:prstGeom prst="line">
            <a:avLst/>
          </a:prstGeom>
        </p:spPr>
        <p:style>
          <a:lnRef idx="2">
            <a:schemeClr val="accent3"/>
          </a:lnRef>
          <a:fillRef idx="0">
            <a:schemeClr val="accent3"/>
          </a:fillRef>
          <a:effectRef idx="1">
            <a:schemeClr val="accent3"/>
          </a:effectRef>
          <a:fontRef idx="minor">
            <a:schemeClr val="tx1"/>
          </a:fontRef>
        </p:style>
      </p:cxnSp>
      <p:cxnSp>
        <p:nvCxnSpPr>
          <p:cNvPr id="16" name="Straight Connector 15"/>
          <p:cNvCxnSpPr/>
          <p:nvPr/>
        </p:nvCxnSpPr>
        <p:spPr>
          <a:xfrm>
            <a:off x="2946902" y="4264182"/>
            <a:ext cx="3064599" cy="977815"/>
          </a:xfrm>
          <a:prstGeom prst="line">
            <a:avLst/>
          </a:prstGeom>
        </p:spPr>
        <p:style>
          <a:lnRef idx="2">
            <a:schemeClr val="accent4"/>
          </a:lnRef>
          <a:fillRef idx="0">
            <a:schemeClr val="accent4"/>
          </a:fillRef>
          <a:effectRef idx="1">
            <a:schemeClr val="accent4"/>
          </a:effectRef>
          <a:fontRef idx="minor">
            <a:schemeClr val="tx1"/>
          </a:fontRef>
        </p:style>
      </p:cxnSp>
      <p:cxnSp>
        <p:nvCxnSpPr>
          <p:cNvPr id="18" name="Straight Connector 17"/>
          <p:cNvCxnSpPr/>
          <p:nvPr/>
        </p:nvCxnSpPr>
        <p:spPr>
          <a:xfrm flipV="1">
            <a:off x="2933322" y="3548938"/>
            <a:ext cx="3141553" cy="1306004"/>
          </a:xfrm>
          <a:prstGeom prst="line">
            <a:avLst/>
          </a:prstGeom>
        </p:spPr>
        <p:style>
          <a:lnRef idx="2">
            <a:schemeClr val="accent6"/>
          </a:lnRef>
          <a:fillRef idx="0">
            <a:schemeClr val="accent6"/>
          </a:fillRef>
          <a:effectRef idx="1">
            <a:schemeClr val="accent6"/>
          </a:effectRef>
          <a:fontRef idx="minor">
            <a:schemeClr val="tx1"/>
          </a:fontRef>
        </p:style>
      </p:cxnSp>
      <p:cxnSp>
        <p:nvCxnSpPr>
          <p:cNvPr id="20" name="Straight Connector 19"/>
          <p:cNvCxnSpPr/>
          <p:nvPr/>
        </p:nvCxnSpPr>
        <p:spPr>
          <a:xfrm flipV="1">
            <a:off x="2933322" y="2560998"/>
            <a:ext cx="3204926" cy="2792994"/>
          </a:xfrm>
          <a:prstGeom prst="line">
            <a:avLst/>
          </a:prstGeom>
        </p:spPr>
        <p:style>
          <a:lnRef idx="2">
            <a:schemeClr val="accent5"/>
          </a:lnRef>
          <a:fillRef idx="0">
            <a:schemeClr val="accent5"/>
          </a:fillRef>
          <a:effectRef idx="1">
            <a:schemeClr val="accent5"/>
          </a:effectRef>
          <a:fontRef idx="minor">
            <a:schemeClr val="tx1"/>
          </a:fontRef>
        </p:style>
      </p:cxnSp>
      <p:cxnSp>
        <p:nvCxnSpPr>
          <p:cNvPr id="22" name="Straight Connector 21"/>
          <p:cNvCxnSpPr/>
          <p:nvPr/>
        </p:nvCxnSpPr>
        <p:spPr>
          <a:xfrm flipV="1">
            <a:off x="3576119" y="4938665"/>
            <a:ext cx="2498756" cy="1167938"/>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92747819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3161" y="442911"/>
            <a:ext cx="3877152" cy="861774"/>
          </a:xfrm>
          <a:prstGeom prst="rect">
            <a:avLst/>
          </a:prstGeom>
        </p:spPr>
        <p:txBody>
          <a:bodyPr wrap="none">
            <a:spAutoFit/>
          </a:bodyPr>
          <a:lstStyle/>
          <a:p>
            <a:r>
              <a:rPr lang="en-US" sz="5000" b="1" dirty="0">
                <a:solidFill>
                  <a:srgbClr val="FF0000"/>
                </a:solidFill>
                <a:ea typeface="Times New Roman" panose="02020603050405020304" pitchFamily="18" charset="0"/>
              </a:rPr>
              <a:t>Work in pairs.</a:t>
            </a:r>
            <a:endParaRPr lang="en-US" sz="5000" b="1" dirty="0">
              <a:solidFill>
                <a:srgbClr val="FF0000"/>
              </a:solidFill>
            </a:endParaRP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0630" y="409257"/>
            <a:ext cx="2871260" cy="1831324"/>
          </a:xfrm>
          <a:prstGeom prst="rect">
            <a:avLst/>
          </a:prstGeom>
          <a:noFill/>
          <a:extLst>
            <a:ext uri="{909E8E84-426E-40DD-AFC4-6F175D3DCCD1}">
              <a14:hiddenFill xmlns:a14="http://schemas.microsoft.com/office/drawing/2010/main">
                <a:solidFill>
                  <a:srgbClr val="FFFFFF"/>
                </a:solidFill>
              </a14:hiddenFill>
            </a:ext>
          </a:extLst>
        </p:spPr>
      </p:pic>
      <p:sp>
        <p:nvSpPr>
          <p:cNvPr id="5" name="Oval Callout 4"/>
          <p:cNvSpPr/>
          <p:nvPr/>
        </p:nvSpPr>
        <p:spPr>
          <a:xfrm>
            <a:off x="513161" y="1584357"/>
            <a:ext cx="5290110" cy="2417276"/>
          </a:xfrm>
          <a:prstGeom prst="wedgeEllipse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t>Which event do you like best? Why? </a:t>
            </a:r>
          </a:p>
        </p:txBody>
      </p:sp>
      <p:sp>
        <p:nvSpPr>
          <p:cNvPr id="7" name="Oval Callout 6"/>
          <p:cNvSpPr/>
          <p:nvPr/>
        </p:nvSpPr>
        <p:spPr>
          <a:xfrm>
            <a:off x="6292158" y="3666653"/>
            <a:ext cx="5423026" cy="2462543"/>
          </a:xfrm>
          <a:prstGeom prst="wedgeEllipse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t>I like the book fair best because I love reading.</a:t>
            </a:r>
          </a:p>
        </p:txBody>
      </p:sp>
    </p:spTree>
    <p:extLst>
      <p:ext uri="{BB962C8B-B14F-4D97-AF65-F5344CB8AC3E}">
        <p14:creationId xmlns:p14="http://schemas.microsoft.com/office/powerpoint/2010/main" val="182111467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814" y="-7935115"/>
            <a:ext cx="13350240" cy="14903579"/>
          </a:xfrm>
          <a:prstGeom prst="rect">
            <a:avLst/>
          </a:prstGeom>
        </p:spPr>
      </p:pic>
      <p:pic>
        <p:nvPicPr>
          <p:cNvPr id="4" name="Picture 3">
            <a:extLst>
              <a:ext uri="{FF2B5EF4-FFF2-40B4-BE49-F238E27FC236}">
                <a16:creationId xmlns:a16="http://schemas.microsoft.com/office/drawing/2014/main" id="{C2210AC6-E19C-4238-952D-A6BB022F38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570" y="473996"/>
            <a:ext cx="5914114" cy="1206349"/>
          </a:xfrm>
          <a:prstGeom prst="rect">
            <a:avLst/>
          </a:prstGeom>
        </p:spPr>
      </p:pic>
    </p:spTree>
    <p:extLst>
      <p:ext uri="{BB962C8B-B14F-4D97-AF65-F5344CB8AC3E}">
        <p14:creationId xmlns:p14="http://schemas.microsoft.com/office/powerpoint/2010/main" val="15872962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5402</TotalTime>
  <Words>2165</Words>
  <Application>Microsoft Office PowerPoint</Application>
  <PresentationFormat>Widescreen</PresentationFormat>
  <Paragraphs>359</Paragraphs>
  <Slides>36</Slides>
  <Notes>3</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Đinh Thị Nga</cp:lastModifiedBy>
  <cp:revision>248</cp:revision>
  <dcterms:created xsi:type="dcterms:W3CDTF">2020-12-08T03:17:05Z</dcterms:created>
  <dcterms:modified xsi:type="dcterms:W3CDTF">2022-11-24T04:13:20Z</dcterms:modified>
</cp:coreProperties>
</file>