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04" r:id="rId3"/>
    <p:sldId id="302" r:id="rId4"/>
    <p:sldId id="292" r:id="rId5"/>
    <p:sldId id="301" r:id="rId6"/>
    <p:sldId id="312" r:id="rId7"/>
    <p:sldId id="314" r:id="rId8"/>
    <p:sldId id="344" r:id="rId9"/>
    <p:sldId id="345" r:id="rId10"/>
    <p:sldId id="343" r:id="rId11"/>
    <p:sldId id="347" r:id="rId12"/>
    <p:sldId id="341" r:id="rId13"/>
    <p:sldId id="335" r:id="rId14"/>
    <p:sldId id="349" r:id="rId15"/>
    <p:sldId id="355" r:id="rId16"/>
    <p:sldId id="350" r:id="rId17"/>
    <p:sldId id="351" r:id="rId18"/>
    <p:sldId id="354" r:id="rId19"/>
    <p:sldId id="348" r:id="rId20"/>
    <p:sldId id="353" r:id="rId21"/>
    <p:sldId id="331" r:id="rId22"/>
    <p:sldId id="328" r:id="rId23"/>
    <p:sldId id="329" r:id="rId24"/>
    <p:sldId id="33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autoAdjust="0"/>
    <p:restoredTop sz="94657" autoAdjust="0"/>
  </p:normalViewPr>
  <p:slideViewPr>
    <p:cSldViewPr snapToGrid="0">
      <p:cViewPr varScale="1">
        <p:scale>
          <a:sx n="58" d="100"/>
          <a:sy n="58" d="100"/>
        </p:scale>
        <p:origin x="1044"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23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3/29/2023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4EA44A-927D-4D59-858E-589BCB488996}" type="slidenum">
              <a:rPr lang="en-US" smtClean="0"/>
              <a:t>2</a:t>
            </a:fld>
            <a:endParaRPr lang="en-US"/>
          </a:p>
        </p:txBody>
      </p:sp>
    </p:spTree>
    <p:extLst>
      <p:ext uri="{BB962C8B-B14F-4D97-AF65-F5344CB8AC3E}">
        <p14:creationId xmlns:p14="http://schemas.microsoft.com/office/powerpoint/2010/main" val="228067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231D0-0BF9-439F-B0C8-0B5843075FA9}"/>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551B55C5-027D-4B70-BB16-E9EB4B48E5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C8A691-8D6B-4CE8-8EF4-67DC194EBD79}"/>
              </a:ext>
            </a:extLst>
          </p:cNvPr>
          <p:cNvSpPr>
            <a:spLocks noGrp="1"/>
          </p:cNvSpPr>
          <p:nvPr>
            <p:ph type="sldNum" sz="quarter" idx="12"/>
          </p:nvPr>
        </p:nvSpPr>
        <p:spPr/>
        <p:txBody>
          <a:bodyPr/>
          <a:lstStyle/>
          <a:p>
            <a:fld id="{2C0F2268-4B63-42D7-B956-3F82BE59BD1D}" type="slidenum">
              <a:rPr lang="en-US" smtClean="0"/>
              <a:t>‹#›</a:t>
            </a:fld>
            <a:endParaRPr lang="en-US"/>
          </a:p>
        </p:txBody>
      </p:sp>
    </p:spTree>
    <p:extLst>
      <p:ext uri="{BB962C8B-B14F-4D97-AF65-F5344CB8AC3E}">
        <p14:creationId xmlns:p14="http://schemas.microsoft.com/office/powerpoint/2010/main" val="4275846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7"/>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7"/>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88197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10</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8"/>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999E08-787C-45F6-999C-304ACFDE3F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7" name="TextBox 6">
            <a:extLst>
              <a:ext uri="{FF2B5EF4-FFF2-40B4-BE49-F238E27FC236}">
                <a16:creationId xmlns:a16="http://schemas.microsoft.com/office/drawing/2014/main" id="{7DDBBC2B-6465-4FE9-9FC3-77DABE511BB2}"/>
              </a:ext>
            </a:extLst>
          </p:cNvPr>
          <p:cNvSpPr txBox="1"/>
          <p:nvPr/>
        </p:nvSpPr>
        <p:spPr>
          <a:xfrm>
            <a:off x="5172671" y="2645692"/>
            <a:ext cx="6596743" cy="2431435"/>
          </a:xfrm>
          <a:prstGeom prst="rect">
            <a:avLst/>
          </a:prstGeom>
          <a:noFill/>
        </p:spPr>
        <p:txBody>
          <a:bodyPr wrap="square" rtlCol="0">
            <a:spAutoFit/>
          </a:bodyPr>
          <a:lstStyle/>
          <a:p>
            <a:pPr algn="ctr"/>
            <a:r>
              <a:rPr lang="en-US" sz="4400" b="1" dirty="0">
                <a:solidFill>
                  <a:srgbClr val="0070C0"/>
                </a:solidFill>
              </a:rPr>
              <a:t>Unit 8: Festivals around the World</a:t>
            </a:r>
            <a:r>
              <a:rPr lang="en-US" sz="3200" b="1" dirty="0">
                <a:solidFill>
                  <a:srgbClr val="0070C0"/>
                </a:solidFill>
              </a:rPr>
              <a:t> </a:t>
            </a:r>
          </a:p>
          <a:p>
            <a:pPr algn="ctr"/>
            <a:r>
              <a:rPr lang="en-US" sz="3200" b="1" dirty="0">
                <a:solidFill>
                  <a:srgbClr val="00B050"/>
                </a:solidFill>
              </a:rPr>
              <a:t>Lesson 3.2: Writing</a:t>
            </a:r>
            <a:r>
              <a:rPr lang="en-US" sz="3200" dirty="0"/>
              <a:t> </a:t>
            </a:r>
          </a:p>
          <a:p>
            <a:pPr algn="ctr"/>
            <a:r>
              <a:rPr lang="en-US" sz="3200" dirty="0">
                <a:solidFill>
                  <a:srgbClr val="FF0000"/>
                </a:solidFill>
              </a:rPr>
              <a:t>Page</a:t>
            </a:r>
            <a:r>
              <a:rPr lang="en-US" sz="3200" dirty="0"/>
              <a:t> </a:t>
            </a:r>
            <a:r>
              <a:rPr lang="en-US" sz="3200" dirty="0">
                <a:solidFill>
                  <a:srgbClr val="FF0000"/>
                </a:solidFill>
              </a:rPr>
              <a:t>67</a:t>
            </a:r>
          </a:p>
        </p:txBody>
      </p:sp>
    </p:spTree>
    <p:extLst>
      <p:ext uri="{BB962C8B-B14F-4D97-AF65-F5344CB8AC3E}">
        <p14:creationId xmlns:p14="http://schemas.microsoft.com/office/powerpoint/2010/main" val="20366908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5C7079-83DF-45C3-8CCE-5DE82533AAB3}"/>
              </a:ext>
            </a:extLst>
          </p:cNvPr>
          <p:cNvSpPr/>
          <p:nvPr/>
        </p:nvSpPr>
        <p:spPr>
          <a:xfrm>
            <a:off x="124626" y="1627632"/>
            <a:ext cx="11993078" cy="3903504"/>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169863" indent="-169863">
              <a:lnSpc>
                <a:spcPct val="150000"/>
              </a:lnSpc>
              <a:buFont typeface="+mj-lt"/>
              <a:buAutoNum type="arabicPeriod"/>
            </a:pPr>
            <a:r>
              <a:rPr lang="en-US" sz="2800" b="0" dirty="0">
                <a:solidFill>
                  <a:srgbClr val="002060"/>
                </a:solidFill>
                <a:effectLst/>
              </a:rPr>
              <a:t>Begin with a title – The name of the festival: ___________________________</a:t>
            </a:r>
          </a:p>
          <a:p>
            <a:pPr marL="169863" indent="-169863">
              <a:lnSpc>
                <a:spcPct val="150000"/>
              </a:lnSpc>
              <a:buFont typeface="+mj-lt"/>
              <a:buAutoNum type="arabicPeriod"/>
            </a:pPr>
            <a:r>
              <a:rPr lang="en-US" sz="2800" b="0" dirty="0">
                <a:solidFill>
                  <a:srgbClr val="002060"/>
                </a:solidFill>
                <a:effectLst/>
              </a:rPr>
              <a:t>Describe the location – Where the festival is: ___________________________</a:t>
            </a:r>
            <a:endParaRPr lang="en-US" sz="2800" i="1" dirty="0">
              <a:solidFill>
                <a:srgbClr val="002060"/>
              </a:solidFill>
            </a:endParaRPr>
          </a:p>
          <a:p>
            <a:pPr marL="169863" indent="-169863">
              <a:lnSpc>
                <a:spcPct val="150000"/>
              </a:lnSpc>
              <a:buFont typeface="+mj-lt"/>
              <a:buAutoNum type="arabicPeriod"/>
            </a:pPr>
            <a:r>
              <a:rPr lang="en-US" sz="2800" b="0" dirty="0">
                <a:solidFill>
                  <a:srgbClr val="002060"/>
                </a:solidFill>
                <a:effectLst/>
              </a:rPr>
              <a:t>Say when it happens– The date(s) of the festival: ________________________</a:t>
            </a:r>
            <a:endParaRPr lang="en-US" sz="2800" b="0" dirty="0">
              <a:solidFill>
                <a:srgbClr val="00B050"/>
              </a:solidFill>
              <a:effectLst/>
            </a:endParaRPr>
          </a:p>
          <a:p>
            <a:pPr marL="169863" indent="-169863">
              <a:lnSpc>
                <a:spcPct val="150000"/>
              </a:lnSpc>
              <a:buFont typeface="+mj-lt"/>
              <a:buAutoNum type="arabicPeriod"/>
            </a:pPr>
            <a:r>
              <a:rPr lang="en-US" sz="2800" b="0" dirty="0">
                <a:solidFill>
                  <a:srgbClr val="002060"/>
                </a:solidFill>
                <a:effectLst/>
              </a:rPr>
              <a:t>Explain the history (optional): _______________________________________</a:t>
            </a:r>
            <a:endParaRPr lang="en-US" sz="2800" i="1" dirty="0">
              <a:solidFill>
                <a:srgbClr val="002060"/>
              </a:solidFill>
            </a:endParaRPr>
          </a:p>
          <a:p>
            <a:pPr marL="169863" indent="-169863">
              <a:lnSpc>
                <a:spcPct val="150000"/>
              </a:lnSpc>
              <a:buFont typeface="+mj-lt"/>
              <a:buAutoNum type="arabicPeriod"/>
            </a:pPr>
            <a:r>
              <a:rPr lang="en-US" sz="2800" b="0" dirty="0">
                <a:solidFill>
                  <a:srgbClr val="002060"/>
                </a:solidFill>
                <a:effectLst/>
              </a:rPr>
              <a:t>Add extra details – The things that happen in the festival: _________________</a:t>
            </a:r>
            <a:endParaRPr lang="en-US" sz="2800" b="0" i="1" dirty="0">
              <a:solidFill>
                <a:srgbClr val="002060"/>
              </a:solidFill>
              <a:effectLst/>
            </a:endParaRPr>
          </a:p>
          <a:p>
            <a:pPr marL="169863" indent="-169863">
              <a:lnSpc>
                <a:spcPct val="150000"/>
              </a:lnSpc>
              <a:buFont typeface="+mj-lt"/>
              <a:buAutoNum type="arabicPeriod"/>
            </a:pPr>
            <a:r>
              <a:rPr lang="en-US" sz="2800" b="0" dirty="0">
                <a:solidFill>
                  <a:srgbClr val="002060"/>
                </a:solidFill>
                <a:effectLst/>
              </a:rPr>
              <a:t>Give an opinion (optional): _________________________________________</a:t>
            </a:r>
            <a:endParaRPr lang="en-US" sz="2800" dirty="0">
              <a:solidFill>
                <a:srgbClr val="00B050"/>
              </a:solidFill>
            </a:endParaRPr>
          </a:p>
        </p:txBody>
      </p:sp>
      <p:sp>
        <p:nvSpPr>
          <p:cNvPr id="6" name="Rectangle 5">
            <a:extLst>
              <a:ext uri="{FF2B5EF4-FFF2-40B4-BE49-F238E27FC236}">
                <a16:creationId xmlns:a16="http://schemas.microsoft.com/office/drawing/2014/main" id="{1115D640-0D6B-428C-AA83-D15B5164EAAD}"/>
              </a:ext>
            </a:extLst>
          </p:cNvPr>
          <p:cNvSpPr/>
          <p:nvPr/>
        </p:nvSpPr>
        <p:spPr>
          <a:xfrm>
            <a:off x="155448" y="449406"/>
            <a:ext cx="9583202" cy="584775"/>
          </a:xfrm>
          <a:prstGeom prst="rect">
            <a:avLst/>
          </a:prstGeom>
        </p:spPr>
        <p:txBody>
          <a:bodyPr wrap="square">
            <a:spAutoFit/>
          </a:bodyPr>
          <a:lstStyle/>
          <a:p>
            <a:r>
              <a:rPr lang="en-US" sz="3200" b="1" i="0" dirty="0">
                <a:solidFill>
                  <a:srgbClr val="0070C0"/>
                </a:solidFill>
                <a:effectLst/>
              </a:rPr>
              <a:t>Making 6 questions about a festival:</a:t>
            </a:r>
            <a:endParaRPr lang="en-US" sz="4400" b="1" dirty="0">
              <a:solidFill>
                <a:srgbClr val="0070C0"/>
              </a:solidFill>
            </a:endParaRPr>
          </a:p>
        </p:txBody>
      </p:sp>
      <p:sp>
        <p:nvSpPr>
          <p:cNvPr id="9" name="TextBox 8">
            <a:extLst>
              <a:ext uri="{FF2B5EF4-FFF2-40B4-BE49-F238E27FC236}">
                <a16:creationId xmlns:a16="http://schemas.microsoft.com/office/drawing/2014/main" id="{FA6F0A5B-0E37-46F6-8676-7B26F02D2675}"/>
              </a:ext>
            </a:extLst>
          </p:cNvPr>
          <p:cNvSpPr txBox="1"/>
          <p:nvPr/>
        </p:nvSpPr>
        <p:spPr>
          <a:xfrm flipH="1">
            <a:off x="6922006" y="1773936"/>
            <a:ext cx="5257801" cy="523220"/>
          </a:xfrm>
          <a:prstGeom prst="rect">
            <a:avLst/>
          </a:prstGeom>
          <a:noFill/>
        </p:spPr>
        <p:txBody>
          <a:bodyPr wrap="square" rtlCol="0">
            <a:spAutoFit/>
          </a:bodyPr>
          <a:lstStyle/>
          <a:p>
            <a:r>
              <a:rPr lang="en-US" sz="2800" i="1" dirty="0">
                <a:solidFill>
                  <a:srgbClr val="FF0000"/>
                </a:solidFill>
              </a:rPr>
              <a:t>What’s the name of the festival?</a:t>
            </a:r>
          </a:p>
        </p:txBody>
      </p:sp>
      <p:sp>
        <p:nvSpPr>
          <p:cNvPr id="10" name="TextBox 9">
            <a:extLst>
              <a:ext uri="{FF2B5EF4-FFF2-40B4-BE49-F238E27FC236}">
                <a16:creationId xmlns:a16="http://schemas.microsoft.com/office/drawing/2014/main" id="{4F478130-9368-435E-AD3D-4D2D4CF23631}"/>
              </a:ext>
            </a:extLst>
          </p:cNvPr>
          <p:cNvSpPr txBox="1"/>
          <p:nvPr/>
        </p:nvSpPr>
        <p:spPr>
          <a:xfrm flipH="1">
            <a:off x="6917089" y="2408118"/>
            <a:ext cx="5257801" cy="523220"/>
          </a:xfrm>
          <a:prstGeom prst="rect">
            <a:avLst/>
          </a:prstGeom>
          <a:noFill/>
        </p:spPr>
        <p:txBody>
          <a:bodyPr wrap="square" rtlCol="0">
            <a:spAutoFit/>
          </a:bodyPr>
          <a:lstStyle/>
          <a:p>
            <a:r>
              <a:rPr lang="en-US" sz="2800" i="1" dirty="0">
                <a:solidFill>
                  <a:srgbClr val="FF0000"/>
                </a:solidFill>
              </a:rPr>
              <a:t>Where is the festival?</a:t>
            </a:r>
          </a:p>
        </p:txBody>
      </p:sp>
      <p:sp>
        <p:nvSpPr>
          <p:cNvPr id="11" name="TextBox 10">
            <a:extLst>
              <a:ext uri="{FF2B5EF4-FFF2-40B4-BE49-F238E27FC236}">
                <a16:creationId xmlns:a16="http://schemas.microsoft.com/office/drawing/2014/main" id="{4857E555-C016-414F-9E6A-332D4FD89902}"/>
              </a:ext>
            </a:extLst>
          </p:cNvPr>
          <p:cNvSpPr txBox="1"/>
          <p:nvPr/>
        </p:nvSpPr>
        <p:spPr>
          <a:xfrm flipH="1">
            <a:off x="7495645" y="3047214"/>
            <a:ext cx="5257801" cy="523220"/>
          </a:xfrm>
          <a:prstGeom prst="rect">
            <a:avLst/>
          </a:prstGeom>
          <a:noFill/>
        </p:spPr>
        <p:txBody>
          <a:bodyPr wrap="square" rtlCol="0">
            <a:spAutoFit/>
          </a:bodyPr>
          <a:lstStyle/>
          <a:p>
            <a:r>
              <a:rPr lang="en-US" sz="2800" i="1" dirty="0">
                <a:solidFill>
                  <a:srgbClr val="FF0000"/>
                </a:solidFill>
              </a:rPr>
              <a:t>When does it take place?</a:t>
            </a:r>
          </a:p>
        </p:txBody>
      </p:sp>
      <p:sp>
        <p:nvSpPr>
          <p:cNvPr id="12" name="TextBox 11">
            <a:extLst>
              <a:ext uri="{FF2B5EF4-FFF2-40B4-BE49-F238E27FC236}">
                <a16:creationId xmlns:a16="http://schemas.microsoft.com/office/drawing/2014/main" id="{22A621BF-8ECC-4D82-A626-D5251969DCB4}"/>
              </a:ext>
            </a:extLst>
          </p:cNvPr>
          <p:cNvSpPr txBox="1"/>
          <p:nvPr/>
        </p:nvSpPr>
        <p:spPr>
          <a:xfrm flipH="1">
            <a:off x="4794317" y="3676481"/>
            <a:ext cx="5257801" cy="523220"/>
          </a:xfrm>
          <a:prstGeom prst="rect">
            <a:avLst/>
          </a:prstGeom>
          <a:noFill/>
        </p:spPr>
        <p:txBody>
          <a:bodyPr wrap="square" rtlCol="0">
            <a:spAutoFit/>
          </a:bodyPr>
          <a:lstStyle/>
          <a:p>
            <a:r>
              <a:rPr lang="en-US" sz="2800" i="1" dirty="0">
                <a:solidFill>
                  <a:srgbClr val="FF0000"/>
                </a:solidFill>
              </a:rPr>
              <a:t>Why does the festival happen?</a:t>
            </a:r>
          </a:p>
        </p:txBody>
      </p:sp>
      <p:sp>
        <p:nvSpPr>
          <p:cNvPr id="13" name="TextBox 12">
            <a:extLst>
              <a:ext uri="{FF2B5EF4-FFF2-40B4-BE49-F238E27FC236}">
                <a16:creationId xmlns:a16="http://schemas.microsoft.com/office/drawing/2014/main" id="{853A3F30-597B-4C7B-BC49-1E4DBA550CF4}"/>
              </a:ext>
            </a:extLst>
          </p:cNvPr>
          <p:cNvSpPr txBox="1"/>
          <p:nvPr/>
        </p:nvSpPr>
        <p:spPr>
          <a:xfrm flipH="1">
            <a:off x="8662095" y="4340931"/>
            <a:ext cx="5257801" cy="954107"/>
          </a:xfrm>
          <a:prstGeom prst="rect">
            <a:avLst/>
          </a:prstGeom>
          <a:noFill/>
        </p:spPr>
        <p:txBody>
          <a:bodyPr wrap="square" rtlCol="0">
            <a:spAutoFit/>
          </a:bodyPr>
          <a:lstStyle/>
          <a:p>
            <a:r>
              <a:rPr lang="en-US" sz="2800" i="1" dirty="0">
                <a:solidFill>
                  <a:srgbClr val="FF0000"/>
                </a:solidFill>
              </a:rPr>
              <a:t>What do people do in </a:t>
            </a:r>
            <a:br>
              <a:rPr lang="en-US" sz="2800" i="1" dirty="0">
                <a:solidFill>
                  <a:srgbClr val="FF0000"/>
                </a:solidFill>
              </a:rPr>
            </a:br>
            <a:r>
              <a:rPr lang="en-US" sz="2800" i="1" dirty="0">
                <a:solidFill>
                  <a:srgbClr val="FF0000"/>
                </a:solidFill>
              </a:rPr>
              <a:t>	      the festival?</a:t>
            </a:r>
          </a:p>
        </p:txBody>
      </p:sp>
      <p:sp>
        <p:nvSpPr>
          <p:cNvPr id="14" name="TextBox 13">
            <a:extLst>
              <a:ext uri="{FF2B5EF4-FFF2-40B4-BE49-F238E27FC236}">
                <a16:creationId xmlns:a16="http://schemas.microsoft.com/office/drawing/2014/main" id="{AA601C2B-F0F7-4787-A239-59D4627D2386}"/>
              </a:ext>
            </a:extLst>
          </p:cNvPr>
          <p:cNvSpPr txBox="1"/>
          <p:nvPr/>
        </p:nvSpPr>
        <p:spPr>
          <a:xfrm flipH="1">
            <a:off x="4412467" y="4928215"/>
            <a:ext cx="5257801" cy="523220"/>
          </a:xfrm>
          <a:prstGeom prst="rect">
            <a:avLst/>
          </a:prstGeom>
          <a:noFill/>
        </p:spPr>
        <p:txBody>
          <a:bodyPr wrap="square" rtlCol="0">
            <a:spAutoFit/>
          </a:bodyPr>
          <a:lstStyle/>
          <a:p>
            <a:r>
              <a:rPr lang="en-US" sz="2800" i="1" dirty="0">
                <a:solidFill>
                  <a:srgbClr val="FF0000"/>
                </a:solidFill>
              </a:rPr>
              <a:t>What do you think of the festival?</a:t>
            </a:r>
          </a:p>
        </p:txBody>
      </p:sp>
    </p:spTree>
    <p:extLst>
      <p:ext uri="{BB962C8B-B14F-4D97-AF65-F5344CB8AC3E}">
        <p14:creationId xmlns:p14="http://schemas.microsoft.com/office/powerpoint/2010/main" val="2912546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circle(in)">
                                      <p:cBhvr>
                                        <p:cTn id="22" dur="20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circle(in)">
                                      <p:cBhvr>
                                        <p:cTn id="27" dur="20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circle(in)">
                                      <p:cBhvr>
                                        <p:cTn id="32"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032" y="225534"/>
            <a:ext cx="9583202" cy="1077218"/>
          </a:xfrm>
          <a:prstGeom prst="rect">
            <a:avLst/>
          </a:prstGeom>
        </p:spPr>
        <p:txBody>
          <a:bodyPr wrap="square">
            <a:spAutoFit/>
          </a:bodyPr>
          <a:lstStyle/>
          <a:p>
            <a:r>
              <a:rPr lang="en-US" sz="3200" i="0" dirty="0">
                <a:solidFill>
                  <a:srgbClr val="0070C0"/>
                </a:solidFill>
                <a:effectLst/>
              </a:rPr>
              <a:t>Use the </a:t>
            </a:r>
            <a:r>
              <a:rPr lang="en-US" sz="3200" b="1" i="0" dirty="0">
                <a:solidFill>
                  <a:srgbClr val="0070C0"/>
                </a:solidFill>
                <a:effectLst/>
              </a:rPr>
              <a:t>questions</a:t>
            </a:r>
            <a:r>
              <a:rPr lang="en-US" sz="3200" i="0" dirty="0">
                <a:solidFill>
                  <a:srgbClr val="0070C0"/>
                </a:solidFill>
                <a:effectLst/>
              </a:rPr>
              <a:t> to ask and answer about  </a:t>
            </a:r>
            <a:r>
              <a:rPr lang="en-US" sz="3200" b="1" i="0" dirty="0" err="1">
                <a:solidFill>
                  <a:srgbClr val="0070C0"/>
                </a:solidFill>
                <a:effectLst/>
              </a:rPr>
              <a:t>Hội</a:t>
            </a:r>
            <a:r>
              <a:rPr lang="en-US" sz="3200" b="1" i="0" dirty="0">
                <a:solidFill>
                  <a:srgbClr val="0070C0"/>
                </a:solidFill>
                <a:effectLst/>
              </a:rPr>
              <a:t> An Lantern Festival. </a:t>
            </a:r>
            <a:r>
              <a:rPr lang="en-US" sz="3200" i="0" dirty="0">
                <a:solidFill>
                  <a:srgbClr val="0070C0"/>
                </a:solidFill>
                <a:effectLst/>
              </a:rPr>
              <a:t>Try to giv</a:t>
            </a:r>
            <a:r>
              <a:rPr lang="en-US" sz="3200" dirty="0">
                <a:solidFill>
                  <a:srgbClr val="0070C0"/>
                </a:solidFill>
              </a:rPr>
              <a:t>e</a:t>
            </a:r>
            <a:r>
              <a:rPr lang="en-US" sz="3200" b="1" dirty="0">
                <a:solidFill>
                  <a:srgbClr val="0070C0"/>
                </a:solidFill>
              </a:rPr>
              <a:t> full answers.</a:t>
            </a:r>
            <a:r>
              <a:rPr lang="en-US" sz="3200" b="1" i="0" dirty="0">
                <a:solidFill>
                  <a:srgbClr val="0070C0"/>
                </a:solidFill>
                <a:effectLst/>
              </a:rPr>
              <a:t> </a:t>
            </a:r>
            <a:endParaRPr lang="en-US" sz="4400" dirty="0">
              <a:solidFill>
                <a:srgbClr val="0070C0"/>
              </a:solidFill>
            </a:endParaRPr>
          </a:p>
        </p:txBody>
      </p:sp>
      <p:sp>
        <p:nvSpPr>
          <p:cNvPr id="8" name="Rectangle 7">
            <a:extLst>
              <a:ext uri="{FF2B5EF4-FFF2-40B4-BE49-F238E27FC236}">
                <a16:creationId xmlns:a16="http://schemas.microsoft.com/office/drawing/2014/main" id="{F53073DB-0184-4239-85CA-07539013D14E}"/>
              </a:ext>
            </a:extLst>
          </p:cNvPr>
          <p:cNvSpPr/>
          <p:nvPr/>
        </p:nvSpPr>
        <p:spPr>
          <a:xfrm>
            <a:off x="107326" y="3174066"/>
            <a:ext cx="11993078" cy="3582519"/>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169863" indent="-169863">
              <a:lnSpc>
                <a:spcPct val="90000"/>
              </a:lnSpc>
              <a:buFont typeface="+mj-lt"/>
              <a:buAutoNum type="arabicPeriod"/>
            </a:pPr>
            <a:r>
              <a:rPr lang="en-US" sz="2800" b="0" dirty="0">
                <a:solidFill>
                  <a:srgbClr val="002060"/>
                </a:solidFill>
                <a:effectLst/>
              </a:rPr>
              <a:t>Begin with a title – The name of the festival: </a:t>
            </a:r>
            <a:r>
              <a:rPr lang="en-US" sz="2800" b="0" i="1" dirty="0">
                <a:solidFill>
                  <a:srgbClr val="00B050"/>
                </a:solidFill>
                <a:effectLst/>
              </a:rPr>
              <a:t>The </a:t>
            </a:r>
            <a:r>
              <a:rPr lang="en-US" sz="2800" b="0" i="1" dirty="0" err="1">
                <a:solidFill>
                  <a:srgbClr val="00B050"/>
                </a:solidFill>
                <a:effectLst/>
              </a:rPr>
              <a:t>Hội</a:t>
            </a:r>
            <a:r>
              <a:rPr lang="en-US" sz="2800" b="0" i="1" dirty="0">
                <a:solidFill>
                  <a:srgbClr val="00B050"/>
                </a:solidFill>
                <a:effectLst/>
              </a:rPr>
              <a:t> An Lantern Festival</a:t>
            </a:r>
          </a:p>
          <a:p>
            <a:pPr marL="169863" indent="-169863">
              <a:lnSpc>
                <a:spcPct val="90000"/>
              </a:lnSpc>
              <a:buFont typeface="+mj-lt"/>
              <a:buAutoNum type="arabicPeriod"/>
            </a:pPr>
            <a:r>
              <a:rPr lang="en-US" sz="2800" b="0" dirty="0">
                <a:solidFill>
                  <a:srgbClr val="002060"/>
                </a:solidFill>
                <a:effectLst/>
              </a:rPr>
              <a:t>Describe the location – Where the festival is: </a:t>
            </a:r>
            <a:r>
              <a:rPr lang="en-US" sz="2800" b="0" i="1" dirty="0">
                <a:solidFill>
                  <a:srgbClr val="00B050"/>
                </a:solidFill>
                <a:effectLst/>
              </a:rPr>
              <a:t>The festival takes place in </a:t>
            </a:r>
            <a:r>
              <a:rPr lang="en-US" sz="2800" b="0" i="1" dirty="0" err="1">
                <a:solidFill>
                  <a:srgbClr val="00B050"/>
                </a:solidFill>
                <a:effectLst/>
              </a:rPr>
              <a:t>Hội</a:t>
            </a:r>
            <a:r>
              <a:rPr lang="en-US" sz="2800" b="0" i="1" dirty="0">
                <a:solidFill>
                  <a:srgbClr val="00B050"/>
                </a:solidFill>
                <a:effectLst/>
              </a:rPr>
              <a:t> An Old Town.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Say when it happens– The date(s) of the festival:</a:t>
            </a:r>
            <a:r>
              <a:rPr lang="en-US" sz="2800" b="0" dirty="0">
                <a:solidFill>
                  <a:srgbClr val="00B050"/>
                </a:solidFill>
                <a:effectLst/>
              </a:rPr>
              <a:t> </a:t>
            </a:r>
            <a:r>
              <a:rPr lang="en-US" sz="2800" b="0" i="1" dirty="0">
                <a:solidFill>
                  <a:srgbClr val="00B050"/>
                </a:solidFill>
                <a:effectLst/>
              </a:rPr>
              <a:t>every month/January/Autumn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Explain the history (optional): </a:t>
            </a:r>
            <a:r>
              <a:rPr lang="en-US" sz="2800" b="0" i="1" dirty="0">
                <a:solidFill>
                  <a:srgbClr val="00B050"/>
                </a:solidFill>
                <a:effectLst/>
              </a:rPr>
              <a:t>The festival started in 1998 to celebrate the monthly full moon.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Add extra details – The things that happen in the festival: </a:t>
            </a:r>
            <a:r>
              <a:rPr lang="en-US" sz="2800" b="0" i="1" dirty="0">
                <a:solidFill>
                  <a:srgbClr val="00B050"/>
                </a:solidFill>
                <a:effectLst/>
              </a:rPr>
              <a:t>During the festival, the local people light colorful lanterns.</a:t>
            </a:r>
            <a:endParaRPr lang="en-US" sz="2800" b="0" i="1" dirty="0">
              <a:solidFill>
                <a:srgbClr val="002060"/>
              </a:solidFill>
              <a:effectLst/>
            </a:endParaRPr>
          </a:p>
          <a:p>
            <a:pPr marL="169863" indent="-169863">
              <a:lnSpc>
                <a:spcPct val="90000"/>
              </a:lnSpc>
              <a:buFont typeface="+mj-lt"/>
              <a:buAutoNum type="arabicPeriod"/>
            </a:pPr>
            <a:r>
              <a:rPr lang="en-US" sz="2800" b="0" dirty="0">
                <a:solidFill>
                  <a:srgbClr val="002060"/>
                </a:solidFill>
                <a:effectLst/>
              </a:rPr>
              <a:t>Give an opinion (optional): </a:t>
            </a:r>
            <a:r>
              <a:rPr lang="en-US" sz="2800" b="0" i="1" dirty="0">
                <a:solidFill>
                  <a:srgbClr val="00B050"/>
                </a:solidFill>
                <a:effectLst/>
              </a:rPr>
              <a:t>It is a very beautiful festival.</a:t>
            </a:r>
            <a:r>
              <a:rPr lang="en-US" sz="2800" dirty="0">
                <a:solidFill>
                  <a:srgbClr val="00B050"/>
                </a:solidFill>
              </a:rPr>
              <a:t> </a:t>
            </a:r>
          </a:p>
        </p:txBody>
      </p:sp>
      <p:sp>
        <p:nvSpPr>
          <p:cNvPr id="7" name="Rectangle 6">
            <a:extLst>
              <a:ext uri="{FF2B5EF4-FFF2-40B4-BE49-F238E27FC236}">
                <a16:creationId xmlns:a16="http://schemas.microsoft.com/office/drawing/2014/main" id="{B7E158D0-490E-461E-B595-ECF478BE5A12}"/>
              </a:ext>
            </a:extLst>
          </p:cNvPr>
          <p:cNvSpPr/>
          <p:nvPr/>
        </p:nvSpPr>
        <p:spPr>
          <a:xfrm>
            <a:off x="595897" y="1425895"/>
            <a:ext cx="11352947" cy="1477328"/>
          </a:xfrm>
          <a:prstGeom prst="rect">
            <a:avLst/>
          </a:prstGeom>
          <a:solidFill>
            <a:schemeClr val="accent5">
              <a:lumMod val="20000"/>
              <a:lumOff val="80000"/>
            </a:schemeClr>
          </a:solidFill>
          <a:ln w="38100">
            <a:solidFill>
              <a:srgbClr val="FF0000"/>
            </a:solidFill>
          </a:ln>
        </p:spPr>
        <p:txBody>
          <a:bodyPr wrap="square">
            <a:spAutoFit/>
          </a:bodyPr>
          <a:lstStyle/>
          <a:p>
            <a:r>
              <a:rPr lang="en-US" sz="3000" i="1" dirty="0">
                <a:solidFill>
                  <a:srgbClr val="FF0000"/>
                </a:solidFill>
              </a:rPr>
              <a:t>What’s the name of the festival?	Why does the festival happen? Where is the festival? 			What do people do in the festival? When does the festival take place? 	What do you think of the festival?</a:t>
            </a:r>
          </a:p>
        </p:txBody>
      </p:sp>
    </p:spTree>
    <p:extLst>
      <p:ext uri="{BB962C8B-B14F-4D97-AF65-F5344CB8AC3E}">
        <p14:creationId xmlns:p14="http://schemas.microsoft.com/office/powerpoint/2010/main" val="2334437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F11FAB-F6F2-4E55-B2E7-4175343CDB6B}"/>
              </a:ext>
            </a:extLst>
          </p:cNvPr>
          <p:cNvSpPr/>
          <p:nvPr/>
        </p:nvSpPr>
        <p:spPr>
          <a:xfrm>
            <a:off x="155448" y="902142"/>
            <a:ext cx="11990711" cy="5509200"/>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r>
              <a:rPr lang="en-US" sz="4800" b="1" dirty="0">
                <a:solidFill>
                  <a:srgbClr val="002060"/>
                </a:solidFill>
                <a:effectLst/>
                <a:sym typeface="Wingdings 2" panose="05020102010507070707" pitchFamily="18" charset="2"/>
              </a:rPr>
              <a:t> </a:t>
            </a:r>
            <a:r>
              <a:rPr lang="en-US" sz="3200" b="0" dirty="0">
                <a:solidFill>
                  <a:srgbClr val="002060"/>
                </a:solidFill>
                <a:effectLst/>
              </a:rPr>
              <a:t>On this day, people remember the </a:t>
            </a:r>
            <a:r>
              <a:rPr lang="en-US" sz="3200" b="0" dirty="0" err="1">
                <a:solidFill>
                  <a:srgbClr val="002060"/>
                </a:solidFill>
                <a:effectLst/>
              </a:rPr>
              <a:t>Hùng</a:t>
            </a:r>
            <a:r>
              <a:rPr lang="en-US" sz="3200" b="0" dirty="0">
                <a:solidFill>
                  <a:srgbClr val="002060"/>
                </a:solidFill>
                <a:effectLst/>
              </a:rPr>
              <a:t> Kings. The </a:t>
            </a:r>
            <a:r>
              <a:rPr lang="en-US" sz="3200" b="0" dirty="0" err="1">
                <a:solidFill>
                  <a:srgbClr val="002060"/>
                </a:solidFill>
                <a:effectLst/>
              </a:rPr>
              <a:t>Hùng</a:t>
            </a:r>
            <a:r>
              <a:rPr lang="en-US" sz="3200" b="0" dirty="0">
                <a:solidFill>
                  <a:srgbClr val="002060"/>
                </a:solidFill>
                <a:effectLst/>
              </a:rPr>
              <a:t> Kings are 	the first kings of the nation.</a:t>
            </a:r>
            <a:br>
              <a:rPr lang="en-US" sz="4800" b="0" dirty="0">
                <a:solidFill>
                  <a:srgbClr val="002060"/>
                </a:solidFill>
                <a:effectLst/>
              </a:rPr>
            </a:br>
            <a:r>
              <a:rPr lang="en-US" sz="4800" b="1" dirty="0">
                <a:solidFill>
                  <a:srgbClr val="002060"/>
                </a:solidFill>
                <a:effectLst/>
                <a:sym typeface="Wingdings 2" panose="05020102010507070707" pitchFamily="18" charset="2"/>
              </a:rPr>
              <a:t></a:t>
            </a:r>
            <a:r>
              <a:rPr lang="en-US" sz="3200" b="1" dirty="0">
                <a:solidFill>
                  <a:srgbClr val="002060"/>
                </a:solidFill>
                <a:effectLst/>
                <a:sym typeface="Wingdings 2" panose="05020102010507070707" pitchFamily="18" charset="2"/>
              </a:rPr>
              <a:t> </a:t>
            </a:r>
            <a:r>
              <a:rPr lang="en-US" sz="3200" b="0" dirty="0">
                <a:solidFill>
                  <a:srgbClr val="002060"/>
                </a:solidFill>
                <a:effectLst/>
              </a:rPr>
              <a:t>During the festival, people wear colorful, traditional clothes and 	pray at temples.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It happens in the spring and lasts a few weeks.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The </a:t>
            </a:r>
            <a:r>
              <a:rPr lang="en-US" sz="3200" b="0" dirty="0" err="1">
                <a:solidFill>
                  <a:srgbClr val="002060"/>
                </a:solidFill>
                <a:effectLst/>
              </a:rPr>
              <a:t>Hùng</a:t>
            </a:r>
            <a:r>
              <a:rPr lang="en-US" sz="3200" b="0" dirty="0">
                <a:solidFill>
                  <a:srgbClr val="002060"/>
                </a:solidFill>
                <a:effectLst/>
              </a:rPr>
              <a:t> Kings Festival</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It is a fun and relaxing time for families.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The </a:t>
            </a:r>
            <a:r>
              <a:rPr lang="en-US" sz="3200" b="0" dirty="0" err="1">
                <a:solidFill>
                  <a:srgbClr val="002060"/>
                </a:solidFill>
                <a:effectLst/>
              </a:rPr>
              <a:t>Hùng</a:t>
            </a:r>
            <a:r>
              <a:rPr lang="en-US" sz="3200" b="0" dirty="0">
                <a:solidFill>
                  <a:srgbClr val="002060"/>
                </a:solidFill>
                <a:effectLst/>
              </a:rPr>
              <a:t> Kings Festival takes place all over Vietnam.</a:t>
            </a:r>
            <a:r>
              <a:rPr lang="en-US" sz="3200" dirty="0">
                <a:solidFill>
                  <a:srgbClr val="002060"/>
                </a:solidFill>
              </a:rPr>
              <a:t> </a:t>
            </a:r>
          </a:p>
        </p:txBody>
      </p:sp>
      <p:sp>
        <p:nvSpPr>
          <p:cNvPr id="14" name="TextBox 13">
            <a:extLst>
              <a:ext uri="{FF2B5EF4-FFF2-40B4-BE49-F238E27FC236}">
                <a16:creationId xmlns:a16="http://schemas.microsoft.com/office/drawing/2014/main" id="{DA53C883-72A9-4CB2-9A0C-CE96550AFA51}"/>
              </a:ext>
            </a:extLst>
          </p:cNvPr>
          <p:cNvSpPr txBox="1"/>
          <p:nvPr/>
        </p:nvSpPr>
        <p:spPr>
          <a:xfrm>
            <a:off x="16779" y="307726"/>
            <a:ext cx="210997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While - writing</a:t>
            </a:r>
          </a:p>
        </p:txBody>
      </p:sp>
      <p:sp>
        <p:nvSpPr>
          <p:cNvPr id="15" name="Rectangle 14">
            <a:extLst>
              <a:ext uri="{FF2B5EF4-FFF2-40B4-BE49-F238E27FC236}">
                <a16:creationId xmlns:a16="http://schemas.microsoft.com/office/drawing/2014/main" id="{3A21E4E8-C1D5-4483-9930-BA6A27BF56F6}"/>
              </a:ext>
            </a:extLst>
          </p:cNvPr>
          <p:cNvSpPr/>
          <p:nvPr/>
        </p:nvSpPr>
        <p:spPr>
          <a:xfrm>
            <a:off x="2126752" y="317997"/>
            <a:ext cx="10019408" cy="553998"/>
          </a:xfrm>
          <a:prstGeom prst="rect">
            <a:avLst/>
          </a:prstGeom>
        </p:spPr>
        <p:txBody>
          <a:bodyPr wrap="square">
            <a:spAutoFit/>
          </a:bodyPr>
          <a:lstStyle/>
          <a:p>
            <a:r>
              <a:rPr lang="en-US" sz="3000" b="1" i="0" dirty="0">
                <a:solidFill>
                  <a:srgbClr val="0070C0"/>
                </a:solidFill>
                <a:effectLst/>
              </a:rPr>
              <a:t>b. Reorder this festival blog post. Use the skill box to help you.</a:t>
            </a:r>
            <a:r>
              <a:rPr lang="en-US" sz="3000" b="1" dirty="0">
                <a:solidFill>
                  <a:srgbClr val="0070C0"/>
                </a:solidFill>
              </a:rPr>
              <a:t> </a:t>
            </a:r>
          </a:p>
        </p:txBody>
      </p:sp>
      <p:sp>
        <p:nvSpPr>
          <p:cNvPr id="16" name="TextBox 15">
            <a:extLst>
              <a:ext uri="{FF2B5EF4-FFF2-40B4-BE49-F238E27FC236}">
                <a16:creationId xmlns:a16="http://schemas.microsoft.com/office/drawing/2014/main" id="{6A8914BD-5A58-4FC4-8B75-956CE98E643B}"/>
              </a:ext>
            </a:extLst>
          </p:cNvPr>
          <p:cNvSpPr txBox="1"/>
          <p:nvPr/>
        </p:nvSpPr>
        <p:spPr>
          <a:xfrm flipH="1">
            <a:off x="295047" y="4261502"/>
            <a:ext cx="481684" cy="523220"/>
          </a:xfrm>
          <a:prstGeom prst="rect">
            <a:avLst/>
          </a:prstGeom>
          <a:noFill/>
        </p:spPr>
        <p:txBody>
          <a:bodyPr wrap="square" rtlCol="0">
            <a:spAutoFit/>
          </a:bodyPr>
          <a:lstStyle/>
          <a:p>
            <a:r>
              <a:rPr lang="en-US" sz="2800" b="1" dirty="0">
                <a:solidFill>
                  <a:srgbClr val="FF0000"/>
                </a:solidFill>
              </a:rPr>
              <a:t>1</a:t>
            </a:r>
          </a:p>
        </p:txBody>
      </p:sp>
      <p:sp>
        <p:nvSpPr>
          <p:cNvPr id="19" name="TextBox 18">
            <a:extLst>
              <a:ext uri="{FF2B5EF4-FFF2-40B4-BE49-F238E27FC236}">
                <a16:creationId xmlns:a16="http://schemas.microsoft.com/office/drawing/2014/main" id="{4EAABA0F-62DA-4557-AE8E-6C1EA0CB1D44}"/>
              </a:ext>
            </a:extLst>
          </p:cNvPr>
          <p:cNvSpPr txBox="1"/>
          <p:nvPr/>
        </p:nvSpPr>
        <p:spPr>
          <a:xfrm flipH="1">
            <a:off x="339292" y="5711761"/>
            <a:ext cx="481684" cy="523220"/>
          </a:xfrm>
          <a:prstGeom prst="rect">
            <a:avLst/>
          </a:prstGeom>
          <a:noFill/>
        </p:spPr>
        <p:txBody>
          <a:bodyPr wrap="square" rtlCol="0">
            <a:spAutoFit/>
          </a:bodyPr>
          <a:lstStyle/>
          <a:p>
            <a:r>
              <a:rPr lang="en-US" sz="2800" b="1" dirty="0">
                <a:solidFill>
                  <a:srgbClr val="FF0000"/>
                </a:solidFill>
              </a:rPr>
              <a:t>2</a:t>
            </a:r>
          </a:p>
        </p:txBody>
      </p:sp>
      <p:sp>
        <p:nvSpPr>
          <p:cNvPr id="21" name="TextBox 20">
            <a:extLst>
              <a:ext uri="{FF2B5EF4-FFF2-40B4-BE49-F238E27FC236}">
                <a16:creationId xmlns:a16="http://schemas.microsoft.com/office/drawing/2014/main" id="{2C2474BE-A522-4C73-9AE3-1AD734A15C4C}"/>
              </a:ext>
            </a:extLst>
          </p:cNvPr>
          <p:cNvSpPr txBox="1"/>
          <p:nvPr/>
        </p:nvSpPr>
        <p:spPr>
          <a:xfrm flipH="1">
            <a:off x="290130" y="3519165"/>
            <a:ext cx="481684" cy="523220"/>
          </a:xfrm>
          <a:prstGeom prst="rect">
            <a:avLst/>
          </a:prstGeom>
          <a:noFill/>
        </p:spPr>
        <p:txBody>
          <a:bodyPr wrap="square" rtlCol="0">
            <a:spAutoFit/>
          </a:bodyPr>
          <a:lstStyle/>
          <a:p>
            <a:r>
              <a:rPr lang="en-US" sz="2800" b="1" dirty="0">
                <a:solidFill>
                  <a:srgbClr val="FF0000"/>
                </a:solidFill>
              </a:rPr>
              <a:t>3</a:t>
            </a:r>
          </a:p>
        </p:txBody>
      </p:sp>
      <p:sp>
        <p:nvSpPr>
          <p:cNvPr id="22" name="TextBox 21">
            <a:extLst>
              <a:ext uri="{FF2B5EF4-FFF2-40B4-BE49-F238E27FC236}">
                <a16:creationId xmlns:a16="http://schemas.microsoft.com/office/drawing/2014/main" id="{500D949C-DE24-4DBB-B4DF-EC3BC5C11671}"/>
              </a:ext>
            </a:extLst>
          </p:cNvPr>
          <p:cNvSpPr txBox="1"/>
          <p:nvPr/>
        </p:nvSpPr>
        <p:spPr>
          <a:xfrm flipH="1">
            <a:off x="309796" y="1061091"/>
            <a:ext cx="481684" cy="523220"/>
          </a:xfrm>
          <a:prstGeom prst="rect">
            <a:avLst/>
          </a:prstGeom>
          <a:noFill/>
        </p:spPr>
        <p:txBody>
          <a:bodyPr wrap="square" rtlCol="0">
            <a:spAutoFit/>
          </a:bodyPr>
          <a:lstStyle/>
          <a:p>
            <a:r>
              <a:rPr lang="en-US" sz="2800" b="1" dirty="0">
                <a:solidFill>
                  <a:srgbClr val="FF0000"/>
                </a:solidFill>
              </a:rPr>
              <a:t>4</a:t>
            </a:r>
          </a:p>
        </p:txBody>
      </p:sp>
      <p:sp>
        <p:nvSpPr>
          <p:cNvPr id="23" name="TextBox 22">
            <a:extLst>
              <a:ext uri="{FF2B5EF4-FFF2-40B4-BE49-F238E27FC236}">
                <a16:creationId xmlns:a16="http://schemas.microsoft.com/office/drawing/2014/main" id="{C5BF6D92-6997-4CA4-B448-4BC2D046AD96}"/>
              </a:ext>
            </a:extLst>
          </p:cNvPr>
          <p:cNvSpPr txBox="1"/>
          <p:nvPr/>
        </p:nvSpPr>
        <p:spPr>
          <a:xfrm flipH="1">
            <a:off x="304880" y="2314706"/>
            <a:ext cx="481684" cy="523220"/>
          </a:xfrm>
          <a:prstGeom prst="rect">
            <a:avLst/>
          </a:prstGeom>
          <a:noFill/>
        </p:spPr>
        <p:txBody>
          <a:bodyPr wrap="square" rtlCol="0">
            <a:spAutoFit/>
          </a:bodyPr>
          <a:lstStyle/>
          <a:p>
            <a:r>
              <a:rPr lang="en-US" sz="2800" b="1" dirty="0">
                <a:solidFill>
                  <a:srgbClr val="FF0000"/>
                </a:solidFill>
              </a:rPr>
              <a:t>5</a:t>
            </a:r>
          </a:p>
        </p:txBody>
      </p:sp>
      <p:sp>
        <p:nvSpPr>
          <p:cNvPr id="24" name="TextBox 23">
            <a:extLst>
              <a:ext uri="{FF2B5EF4-FFF2-40B4-BE49-F238E27FC236}">
                <a16:creationId xmlns:a16="http://schemas.microsoft.com/office/drawing/2014/main" id="{AC145FFB-1F25-4AB4-905C-1EA56497FC4F}"/>
              </a:ext>
            </a:extLst>
          </p:cNvPr>
          <p:cNvSpPr txBox="1"/>
          <p:nvPr/>
        </p:nvSpPr>
        <p:spPr>
          <a:xfrm flipH="1">
            <a:off x="285214" y="4998923"/>
            <a:ext cx="481684" cy="523220"/>
          </a:xfrm>
          <a:prstGeom prst="rect">
            <a:avLst/>
          </a:prstGeom>
          <a:noFill/>
        </p:spPr>
        <p:txBody>
          <a:bodyPr wrap="square" rtlCol="0">
            <a:spAutoFit/>
          </a:bodyPr>
          <a:lstStyle/>
          <a:p>
            <a:r>
              <a:rPr lang="en-US" sz="2800" b="1" dirty="0">
                <a:solidFill>
                  <a:srgbClr val="FF0000"/>
                </a:solidFill>
              </a:rPr>
              <a:t>6</a:t>
            </a:r>
          </a:p>
        </p:txBody>
      </p:sp>
      <p:pic>
        <p:nvPicPr>
          <p:cNvPr id="11" name="Picture 10" descr="checkanswer4">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7777" y="5918776"/>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315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circle(in)">
                                      <p:cBhvr>
                                        <p:cTn id="7" dur="2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circle(in)">
                                      <p:cBhvr>
                                        <p:cTn id="17" dur="20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circle(in)">
                                      <p:cBhvr>
                                        <p:cTn id="22" dur="20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circle(in)">
                                      <p:cBhvr>
                                        <p:cTn id="27" dur="20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circle(in)">
                                      <p:cBhvr>
                                        <p:cTn id="32" dur="2000"/>
                                        <p:tgtEl>
                                          <p:spTgt spid="24">
                                            <p:txEl>
                                              <p:pRg st="0" end="0"/>
                                            </p:txEl>
                                          </p:spTgt>
                                        </p:tgtEl>
                                      </p:cBhvr>
                                    </p:animEffect>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20061" y="1544128"/>
            <a:ext cx="184731" cy="369332"/>
          </a:xfrm>
          <a:prstGeom prst="rect">
            <a:avLst/>
          </a:prstGeom>
          <a:noFill/>
        </p:spPr>
        <p:txBody>
          <a:bodyPr wrap="none" rtlCol="0">
            <a:spAutoFit/>
          </a:bodyPr>
          <a:lstStyle/>
          <a:p>
            <a:endParaRPr lang="en-US" dirty="0"/>
          </a:p>
        </p:txBody>
      </p:sp>
      <p:sp>
        <p:nvSpPr>
          <p:cNvPr id="13" name="Rectangle 12"/>
          <p:cNvSpPr/>
          <p:nvPr/>
        </p:nvSpPr>
        <p:spPr>
          <a:xfrm>
            <a:off x="29112" y="73910"/>
            <a:ext cx="10295203"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0" dirty="0">
                <a:solidFill>
                  <a:srgbClr val="0070C0"/>
                </a:solidFill>
                <a:effectLst/>
              </a:rPr>
              <a:t>Reorder this festival </a:t>
            </a:r>
            <a:r>
              <a:rPr lang="en-US" sz="3200" b="1" i="0" dirty="0">
                <a:solidFill>
                  <a:srgbClr val="0070C0"/>
                </a:solidFill>
                <a:effectLst/>
              </a:rPr>
              <a:t>blog</a:t>
            </a:r>
            <a:r>
              <a:rPr lang="en-US" sz="3200" i="0" dirty="0">
                <a:solidFill>
                  <a:srgbClr val="0070C0"/>
                </a:solidFill>
                <a:effectLst/>
              </a:rPr>
              <a:t> </a:t>
            </a:r>
            <a:r>
              <a:rPr lang="en-US" sz="3200" b="1" i="0" dirty="0">
                <a:solidFill>
                  <a:srgbClr val="0070C0"/>
                </a:solidFill>
                <a:effectLst/>
              </a:rPr>
              <a:t>post</a:t>
            </a:r>
            <a:r>
              <a:rPr lang="en-US" sz="3200" i="0" dirty="0">
                <a:solidFill>
                  <a:srgbClr val="0070C0"/>
                </a:solidFill>
                <a:effectLst/>
              </a:rPr>
              <a:t>, then write about the </a:t>
            </a:r>
            <a:r>
              <a:rPr lang="en-US" sz="3200" b="1" i="0" dirty="0">
                <a:solidFill>
                  <a:srgbClr val="0070C0"/>
                </a:solidFill>
                <a:effectLst/>
              </a:rPr>
              <a:t>festival</a:t>
            </a:r>
            <a:r>
              <a:rPr lang="en-US" sz="3200" i="0" dirty="0">
                <a:solidFill>
                  <a:srgbClr val="0070C0"/>
                </a:solidFill>
                <a:effectLst/>
              </a:rPr>
              <a:t>:</a:t>
            </a:r>
            <a:r>
              <a:rPr lang="en-US" sz="3200" dirty="0">
                <a:solidFill>
                  <a:srgbClr val="0070C0"/>
                </a:solidFill>
              </a:rPr>
              <a:t> </a:t>
            </a:r>
          </a:p>
        </p:txBody>
      </p:sp>
      <p:sp>
        <p:nvSpPr>
          <p:cNvPr id="6" name="Rectangle 5">
            <a:extLst>
              <a:ext uri="{FF2B5EF4-FFF2-40B4-BE49-F238E27FC236}">
                <a16:creationId xmlns:a16="http://schemas.microsoft.com/office/drawing/2014/main" id="{24805635-7D67-4014-92EE-B7657B9FB3CC}"/>
              </a:ext>
            </a:extLst>
          </p:cNvPr>
          <p:cNvSpPr/>
          <p:nvPr/>
        </p:nvSpPr>
        <p:spPr>
          <a:xfrm>
            <a:off x="260939" y="660531"/>
            <a:ext cx="11831743" cy="2400657"/>
          </a:xfrm>
          <a:prstGeom prst="rect">
            <a:avLst/>
          </a:prstGeom>
          <a:solidFill>
            <a:schemeClr val="bg1"/>
          </a:solidFill>
          <a:ln w="12700">
            <a:solidFill>
              <a:srgbClr val="FF0000"/>
            </a:solidFill>
          </a:ln>
          <a:effectLst>
            <a:outerShdw blurRad="50800" dist="38100" dir="5400000" algn="t" rotWithShape="0">
              <a:prstClr val="black">
                <a:alpha val="40000"/>
              </a:prstClr>
            </a:outerShdw>
          </a:effectLst>
        </p:spPr>
        <p:txBody>
          <a:bodyPr wrap="square">
            <a:spAutoFit/>
          </a:bodyPr>
          <a:lstStyle/>
          <a:p>
            <a:r>
              <a:rPr lang="en-US" sz="2500" b="0" i="0" dirty="0">
                <a:solidFill>
                  <a:srgbClr val="002060"/>
                </a:solidFill>
                <a:effectLst/>
              </a:rPr>
              <a:t>People celebrate victory over the Chinese army.</a:t>
            </a:r>
          </a:p>
          <a:p>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 is really exciting.</a:t>
            </a:r>
            <a:br>
              <a:rPr lang="en-US" sz="2500" b="0" i="0" dirty="0">
                <a:solidFill>
                  <a:srgbClr val="002060"/>
                </a:solidFill>
                <a:effectLst/>
              </a:rPr>
            </a:br>
            <a:r>
              <a:rPr lang="en-US" sz="2500" b="0" i="0" dirty="0">
                <a:solidFill>
                  <a:srgbClr val="002060"/>
                </a:solidFill>
                <a:effectLst/>
              </a:rPr>
              <a:t>During the festival, there are many martial art performances. People play with fighting </a:t>
            </a:r>
            <a:br>
              <a:rPr lang="en-US" sz="2500" b="0" i="0" dirty="0">
                <a:solidFill>
                  <a:srgbClr val="002060"/>
                </a:solidFill>
                <a:effectLst/>
              </a:rPr>
            </a:br>
            <a:r>
              <a:rPr lang="en-US" sz="2500" b="0" i="0" dirty="0">
                <a:solidFill>
                  <a:srgbClr val="002060"/>
                </a:solidFill>
                <a:effectLst/>
              </a:rPr>
              <a:t>sticks and </a:t>
            </a:r>
            <a:r>
              <a:rPr lang="en-US" sz="2500" b="0" i="1" dirty="0" err="1">
                <a:solidFill>
                  <a:srgbClr val="002060"/>
                </a:solidFill>
                <a:effectLst/>
              </a:rPr>
              <a:t>quyền</a:t>
            </a:r>
            <a:r>
              <a:rPr lang="en-US" sz="2500" i="1" dirty="0">
                <a:solidFill>
                  <a:srgbClr val="002060"/>
                </a:solidFill>
              </a:rPr>
              <a:t> </a:t>
            </a:r>
            <a:r>
              <a:rPr lang="en-US" sz="2500" b="0" i="0" dirty="0">
                <a:solidFill>
                  <a:srgbClr val="002060"/>
                </a:solidFill>
                <a:effectLst/>
              </a:rPr>
              <a:t>(a kind of Vietnamese </a:t>
            </a:r>
            <a:r>
              <a:rPr lang="en-US" sz="2500" b="0" i="1" dirty="0">
                <a:solidFill>
                  <a:srgbClr val="002060"/>
                </a:solidFill>
                <a:effectLst/>
              </a:rPr>
              <a:t>kung fu</a:t>
            </a:r>
            <a:r>
              <a:rPr lang="en-US" sz="2500" b="0" i="0" dirty="0">
                <a:solidFill>
                  <a:srgbClr val="002060"/>
                </a:solidFill>
                <a:effectLst/>
              </a:rPr>
              <a:t>). There is also a drum competition.</a:t>
            </a:r>
            <a:br>
              <a:rPr lang="en-US" sz="2500" b="0" i="0" dirty="0">
                <a:solidFill>
                  <a:srgbClr val="002060"/>
                </a:solidFill>
                <a:effectLst/>
              </a:rPr>
            </a:br>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a:t>
            </a:r>
            <a:br>
              <a:rPr lang="en-US" sz="2500" b="0" i="0" dirty="0">
                <a:solidFill>
                  <a:srgbClr val="002060"/>
                </a:solidFill>
                <a:effectLst/>
              </a:rPr>
            </a:br>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 takes place in January in </a:t>
            </a:r>
            <a:r>
              <a:rPr lang="en-US" sz="2500" b="0" i="0" dirty="0" err="1">
                <a:solidFill>
                  <a:srgbClr val="002060"/>
                </a:solidFill>
                <a:effectLst/>
              </a:rPr>
              <a:t>Bình</a:t>
            </a:r>
            <a:r>
              <a:rPr lang="en-US" sz="2500" b="0" i="0" dirty="0">
                <a:solidFill>
                  <a:srgbClr val="002060"/>
                </a:solidFill>
                <a:effectLst/>
              </a:rPr>
              <a:t> </a:t>
            </a:r>
            <a:r>
              <a:rPr lang="en-US" sz="2500" b="0" i="0" dirty="0" err="1">
                <a:solidFill>
                  <a:srgbClr val="002060"/>
                </a:solidFill>
                <a:effectLst/>
              </a:rPr>
              <a:t>Định</a:t>
            </a:r>
            <a:r>
              <a:rPr lang="en-US" sz="2500" b="0" i="0" dirty="0">
                <a:solidFill>
                  <a:srgbClr val="002060"/>
                </a:solidFill>
                <a:effectLst/>
              </a:rPr>
              <a:t> Province, Vietnam.</a:t>
            </a:r>
            <a:r>
              <a:rPr lang="en-US" sz="2500" dirty="0">
                <a:solidFill>
                  <a:srgbClr val="002060"/>
                </a:solidFill>
              </a:rPr>
              <a:t> </a:t>
            </a:r>
          </a:p>
        </p:txBody>
      </p:sp>
      <p:sp>
        <p:nvSpPr>
          <p:cNvPr id="7" name="TextBox 6">
            <a:extLst>
              <a:ext uri="{FF2B5EF4-FFF2-40B4-BE49-F238E27FC236}">
                <a16:creationId xmlns:a16="http://schemas.microsoft.com/office/drawing/2014/main" id="{6613DF83-EC3C-4139-B814-4A8F5CEF0982}"/>
              </a:ext>
            </a:extLst>
          </p:cNvPr>
          <p:cNvSpPr txBox="1"/>
          <p:nvPr/>
        </p:nvSpPr>
        <p:spPr>
          <a:xfrm>
            <a:off x="10657543" y="371008"/>
            <a:ext cx="1515234"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49</a:t>
            </a:r>
          </a:p>
        </p:txBody>
      </p:sp>
      <p:sp>
        <p:nvSpPr>
          <p:cNvPr id="8" name="Rectangle 7">
            <a:extLst>
              <a:ext uri="{FF2B5EF4-FFF2-40B4-BE49-F238E27FC236}">
                <a16:creationId xmlns:a16="http://schemas.microsoft.com/office/drawing/2014/main" id="{F377DA37-F43B-4AFD-9617-BBA80FD02ABB}"/>
              </a:ext>
            </a:extLst>
          </p:cNvPr>
          <p:cNvSpPr/>
          <p:nvPr/>
        </p:nvSpPr>
        <p:spPr>
          <a:xfrm>
            <a:off x="250665" y="3235254"/>
            <a:ext cx="11690556" cy="3108543"/>
          </a:xfrm>
          <a:prstGeom prst="rect">
            <a:avLst/>
          </a:prstGeom>
          <a:solidFill>
            <a:schemeClr val="bg1"/>
          </a:solidFill>
          <a:ln w="38100">
            <a:solidFill>
              <a:schemeClr val="tx1"/>
            </a:solidFill>
          </a:ln>
          <a:effectLst>
            <a:outerShdw blurRad="50800" dist="38100" dir="5400000" algn="t" rotWithShape="0">
              <a:prstClr val="black">
                <a:alpha val="40000"/>
              </a:prstClr>
            </a:outerShdw>
          </a:effectLst>
        </p:spPr>
        <p:txBody>
          <a:bodyPr wrap="square">
            <a:spAutoFit/>
          </a:bodyPr>
          <a:lstStyle/>
          <a:p>
            <a:r>
              <a:rPr lang="en-US" sz="2800" b="1" i="0" dirty="0">
                <a:solidFill>
                  <a:srgbClr val="0070C0"/>
                </a:solidFill>
                <a:effectLst/>
              </a:rPr>
              <a:t>The </a:t>
            </a:r>
            <a:r>
              <a:rPr lang="en-US" sz="2800" b="1" i="0" dirty="0" err="1">
                <a:solidFill>
                  <a:srgbClr val="0070C0"/>
                </a:solidFill>
                <a:effectLst/>
              </a:rPr>
              <a:t>Tây</a:t>
            </a:r>
            <a:r>
              <a:rPr lang="en-US" sz="2800" b="1" i="0" dirty="0">
                <a:solidFill>
                  <a:srgbClr val="0070C0"/>
                </a:solidFill>
                <a:effectLst/>
              </a:rPr>
              <a:t> </a:t>
            </a:r>
            <a:r>
              <a:rPr lang="en-US" sz="2800" b="1" i="0" dirty="0" err="1">
                <a:solidFill>
                  <a:srgbClr val="0070C0"/>
                </a:solidFill>
                <a:effectLst/>
              </a:rPr>
              <a:t>Sơn</a:t>
            </a:r>
            <a:r>
              <a:rPr lang="en-US" sz="2800" b="1" i="0" dirty="0">
                <a:solidFill>
                  <a:srgbClr val="0070C0"/>
                </a:solidFill>
                <a:effectLst/>
              </a:rPr>
              <a:t> Festival </a:t>
            </a:r>
          </a:p>
          <a:p>
            <a:r>
              <a:rPr lang="en-US" sz="2800" b="0" i="0" dirty="0">
                <a:solidFill>
                  <a:srgbClr val="0070C0"/>
                </a:solidFill>
                <a:effectLst/>
              </a:rPr>
              <a:t>The </a:t>
            </a:r>
            <a:r>
              <a:rPr lang="en-US" sz="2800" b="0" i="0" dirty="0" err="1">
                <a:solidFill>
                  <a:srgbClr val="0070C0"/>
                </a:solidFill>
                <a:effectLst/>
              </a:rPr>
              <a:t>Tây</a:t>
            </a:r>
            <a:r>
              <a:rPr lang="en-US" sz="2800" b="0" i="0" dirty="0">
                <a:solidFill>
                  <a:srgbClr val="0070C0"/>
                </a:solidFill>
                <a:effectLst/>
              </a:rPr>
              <a:t> </a:t>
            </a:r>
            <a:r>
              <a:rPr lang="en-US" sz="2800" b="0" i="0" dirty="0" err="1">
                <a:solidFill>
                  <a:srgbClr val="0070C0"/>
                </a:solidFill>
                <a:effectLst/>
              </a:rPr>
              <a:t>Sơn</a:t>
            </a:r>
            <a:r>
              <a:rPr lang="en-US" sz="2800" b="0" i="0" dirty="0">
                <a:solidFill>
                  <a:srgbClr val="0070C0"/>
                </a:solidFill>
                <a:effectLst/>
              </a:rPr>
              <a:t> Festival takes place in January in </a:t>
            </a:r>
            <a:r>
              <a:rPr lang="en-US" sz="2800" b="0" i="0" dirty="0" err="1">
                <a:solidFill>
                  <a:srgbClr val="0070C0"/>
                </a:solidFill>
                <a:effectLst/>
              </a:rPr>
              <a:t>Bình</a:t>
            </a:r>
            <a:r>
              <a:rPr lang="en-US" sz="2800" b="0" i="0" dirty="0">
                <a:solidFill>
                  <a:srgbClr val="0070C0"/>
                </a:solidFill>
                <a:effectLst/>
              </a:rPr>
              <a:t> </a:t>
            </a:r>
            <a:r>
              <a:rPr lang="en-US" sz="2800" b="0" i="0" dirty="0" err="1">
                <a:solidFill>
                  <a:srgbClr val="0070C0"/>
                </a:solidFill>
                <a:effectLst/>
              </a:rPr>
              <a:t>Định</a:t>
            </a:r>
            <a:r>
              <a:rPr lang="en-US" sz="2800" b="0" i="0" dirty="0">
                <a:solidFill>
                  <a:srgbClr val="0070C0"/>
                </a:solidFill>
                <a:effectLst/>
              </a:rPr>
              <a:t> Province, Vietnam.</a:t>
            </a:r>
            <a:r>
              <a:rPr lang="en-US" sz="2800" dirty="0">
                <a:solidFill>
                  <a:srgbClr val="0070C0"/>
                </a:solidFill>
              </a:rPr>
              <a:t> </a:t>
            </a:r>
          </a:p>
          <a:p>
            <a:r>
              <a:rPr lang="en-US" sz="2800" b="0" i="0" dirty="0">
                <a:solidFill>
                  <a:srgbClr val="0070C0"/>
                </a:solidFill>
                <a:effectLst/>
              </a:rPr>
              <a:t>People celebrate victory over the Chinese army.</a:t>
            </a:r>
          </a:p>
          <a:p>
            <a:r>
              <a:rPr lang="en-US" sz="2800" b="0" i="0" dirty="0">
                <a:solidFill>
                  <a:srgbClr val="0070C0"/>
                </a:solidFill>
                <a:effectLst/>
              </a:rPr>
              <a:t>During the festival, there are many martial art performances. People play with fighting sticks and </a:t>
            </a:r>
            <a:r>
              <a:rPr lang="en-US" sz="2800" b="0" i="1" dirty="0" err="1">
                <a:solidFill>
                  <a:srgbClr val="0070C0"/>
                </a:solidFill>
                <a:effectLst/>
              </a:rPr>
              <a:t>quyền</a:t>
            </a:r>
            <a:r>
              <a:rPr lang="en-US" sz="2800" i="1" dirty="0">
                <a:solidFill>
                  <a:srgbClr val="0070C0"/>
                </a:solidFill>
              </a:rPr>
              <a:t> </a:t>
            </a:r>
            <a:r>
              <a:rPr lang="en-US" sz="2800" b="0" i="0" dirty="0">
                <a:solidFill>
                  <a:srgbClr val="0070C0"/>
                </a:solidFill>
                <a:effectLst/>
              </a:rPr>
              <a:t>(a kind of Vietnamese </a:t>
            </a:r>
            <a:r>
              <a:rPr lang="en-US" sz="2800" b="0" i="1" dirty="0">
                <a:solidFill>
                  <a:srgbClr val="0070C0"/>
                </a:solidFill>
                <a:effectLst/>
              </a:rPr>
              <a:t>kung fu</a:t>
            </a:r>
            <a:r>
              <a:rPr lang="en-US" sz="2800" b="0" i="0" dirty="0">
                <a:solidFill>
                  <a:srgbClr val="0070C0"/>
                </a:solidFill>
                <a:effectLst/>
              </a:rPr>
              <a:t>). There is also a drum competition.</a:t>
            </a:r>
          </a:p>
          <a:p>
            <a:r>
              <a:rPr lang="en-US" sz="2800" b="0" i="0" dirty="0">
                <a:solidFill>
                  <a:srgbClr val="0070C0"/>
                </a:solidFill>
                <a:effectLst/>
              </a:rPr>
              <a:t>The </a:t>
            </a:r>
            <a:r>
              <a:rPr lang="en-US" sz="2800" b="0" i="0" dirty="0" err="1">
                <a:solidFill>
                  <a:srgbClr val="0070C0"/>
                </a:solidFill>
                <a:effectLst/>
              </a:rPr>
              <a:t>Tây</a:t>
            </a:r>
            <a:r>
              <a:rPr lang="en-US" sz="2800" b="0" i="0" dirty="0">
                <a:solidFill>
                  <a:srgbClr val="0070C0"/>
                </a:solidFill>
                <a:effectLst/>
              </a:rPr>
              <a:t> </a:t>
            </a:r>
            <a:r>
              <a:rPr lang="en-US" sz="2800" b="0" i="0" dirty="0" err="1">
                <a:solidFill>
                  <a:srgbClr val="0070C0"/>
                </a:solidFill>
                <a:effectLst/>
              </a:rPr>
              <a:t>Sơn</a:t>
            </a:r>
            <a:r>
              <a:rPr lang="en-US" sz="2800" b="0" i="0" dirty="0">
                <a:solidFill>
                  <a:srgbClr val="0070C0"/>
                </a:solidFill>
                <a:effectLst/>
              </a:rPr>
              <a:t> Festival is really exciting.</a:t>
            </a:r>
            <a:endParaRPr lang="en-US" sz="2800" dirty="0">
              <a:solidFill>
                <a:srgbClr val="0070C0"/>
              </a:solidFill>
            </a:endParaRPr>
          </a:p>
        </p:txBody>
      </p:sp>
      <p:sp>
        <p:nvSpPr>
          <p:cNvPr id="12" name="Rectangle 11"/>
          <p:cNvSpPr/>
          <p:nvPr/>
        </p:nvSpPr>
        <p:spPr>
          <a:xfrm>
            <a:off x="4472680" y="3017129"/>
            <a:ext cx="3016389" cy="646331"/>
          </a:xfrm>
          <a:prstGeom prst="rect">
            <a:avLst/>
          </a:prstGeom>
          <a:solidFill>
            <a:schemeClr val="bg1"/>
          </a:solidFill>
          <a:ln w="28575">
            <a:solidFill>
              <a:srgbClr val="FFFF00"/>
            </a:solidFill>
          </a:ln>
          <a:effectLst>
            <a:outerShdw blurRad="50800" dist="38100" dir="5400000" algn="t" rotWithShape="0">
              <a:prstClr val="black">
                <a:alpha val="40000"/>
              </a:prstClr>
            </a:outerShdw>
          </a:effectLst>
        </p:spPr>
        <p:txBody>
          <a:bodyPr wrap="square">
            <a:spAutoFit/>
          </a:bodyPr>
          <a:lstStyle/>
          <a:p>
            <a:pPr algn="ctr"/>
            <a:r>
              <a:rPr lang="en-US" sz="3600" b="1" i="1" dirty="0">
                <a:solidFill>
                  <a:srgbClr val="FF0000"/>
                </a:solidFill>
              </a:rPr>
              <a:t>Rewrite</a:t>
            </a:r>
          </a:p>
        </p:txBody>
      </p:sp>
      <p:pic>
        <p:nvPicPr>
          <p:cNvPr id="9" name="Picture 8" descr="checkanswer4">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1131" y="5830291"/>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836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strips(upRight)">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iterate type="wd">
                                    <p:tmPct val="10000"/>
                                  </p:iterate>
                                  <p:childTnLst>
                                    <p:set>
                                      <p:cBhvr>
                                        <p:cTn id="25" dur="1" fill="hold">
                                          <p:stCondLst>
                                            <p:cond delay="0"/>
                                          </p:stCondLst>
                                        </p:cTn>
                                        <p:tgtEl>
                                          <p:spTgt spid="8">
                                            <p:txEl>
                                              <p:pRg st="3" end="3"/>
                                            </p:txEl>
                                          </p:spTgt>
                                        </p:tgtEl>
                                        <p:attrNameLst>
                                          <p:attrName>style.visibility</p:attrName>
                                        </p:attrNameLst>
                                      </p:cBhvr>
                                      <p:to>
                                        <p:strVal val="visible"/>
                                      </p:to>
                                    </p:set>
                                    <p:animEffect transition="in" filter="strips(upRight)">
                                      <p:cBhvr>
                                        <p:cTn id="26" dur="10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iterate type="wd">
                                    <p:tmPct val="10000"/>
                                  </p:iterate>
                                  <p:childTnLst>
                                    <p:set>
                                      <p:cBhvr>
                                        <p:cTn id="30" dur="1" fill="hold">
                                          <p:stCondLst>
                                            <p:cond delay="0"/>
                                          </p:stCondLst>
                                        </p:cTn>
                                        <p:tgtEl>
                                          <p:spTgt spid="8">
                                            <p:txEl>
                                              <p:pRg st="4" end="4"/>
                                            </p:txEl>
                                          </p:spTgt>
                                        </p:tgtEl>
                                        <p:attrNameLst>
                                          <p:attrName>style.visibility</p:attrName>
                                        </p:attrNameLst>
                                      </p:cBhvr>
                                      <p:to>
                                        <p:strVal val="visible"/>
                                      </p:to>
                                    </p:set>
                                    <p:animEffect transition="in" filter="strips(upRight)">
                                      <p:cBhvr>
                                        <p:cTn id="31" dur="500"/>
                                        <p:tgtEl>
                                          <p:spTgt spid="8">
                                            <p:txEl>
                                              <p:pRg st="4" end="4"/>
                                            </p:txEl>
                                          </p:spTgt>
                                        </p:tgtEl>
                                      </p:cBhvr>
                                    </p:animEffect>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82B4F-B900-475D-A098-D320E4BBFB64}"/>
              </a:ext>
            </a:extLst>
          </p:cNvPr>
          <p:cNvSpPr txBox="1"/>
          <p:nvPr/>
        </p:nvSpPr>
        <p:spPr>
          <a:xfrm>
            <a:off x="326482" y="1560558"/>
            <a:ext cx="11865518" cy="1077218"/>
          </a:xfrm>
          <a:prstGeom prst="rect">
            <a:avLst/>
          </a:prstGeom>
          <a:noFill/>
        </p:spPr>
        <p:txBody>
          <a:bodyPr wrap="square">
            <a:spAutoFit/>
          </a:bodyPr>
          <a:lstStyle/>
          <a:p>
            <a:r>
              <a:rPr lang="en-US" sz="3200" b="1" i="0" dirty="0">
                <a:solidFill>
                  <a:srgbClr val="0070C0"/>
                </a:solidFill>
                <a:effectLst/>
              </a:rPr>
              <a:t>a. You want to know which festival your friend likes. In pairs: Ask your partner about their favorite festival. Use these questions:</a:t>
            </a:r>
            <a:r>
              <a:rPr lang="en-US" sz="3200" b="1" dirty="0">
                <a:solidFill>
                  <a:srgbClr val="0070C0"/>
                </a:solidFill>
              </a:rPr>
              <a:t> </a:t>
            </a:r>
          </a:p>
        </p:txBody>
      </p:sp>
      <p:sp>
        <p:nvSpPr>
          <p:cNvPr id="4" name="Rectangle 3">
            <a:extLst>
              <a:ext uri="{FF2B5EF4-FFF2-40B4-BE49-F238E27FC236}">
                <a16:creationId xmlns:a16="http://schemas.microsoft.com/office/drawing/2014/main" id="{8C06696F-D112-4635-AC43-C8B245D75D76}"/>
              </a:ext>
            </a:extLst>
          </p:cNvPr>
          <p:cNvSpPr/>
          <p:nvPr/>
        </p:nvSpPr>
        <p:spPr>
          <a:xfrm>
            <a:off x="595897" y="3120356"/>
            <a:ext cx="11352947" cy="1477328"/>
          </a:xfrm>
          <a:prstGeom prst="rect">
            <a:avLst/>
          </a:prstGeom>
          <a:solidFill>
            <a:schemeClr val="accent6">
              <a:lumMod val="20000"/>
              <a:lumOff val="80000"/>
            </a:schemeClr>
          </a:solidFill>
          <a:ln w="38100">
            <a:solidFill>
              <a:srgbClr val="FF0000"/>
            </a:solidFill>
          </a:ln>
        </p:spPr>
        <p:txBody>
          <a:bodyPr wrap="square">
            <a:spAutoFit/>
          </a:bodyPr>
          <a:lstStyle/>
          <a:p>
            <a:r>
              <a:rPr lang="en-US" sz="3000" i="1" dirty="0">
                <a:solidFill>
                  <a:srgbClr val="FF0000"/>
                </a:solidFill>
              </a:rPr>
              <a:t>What’s the name of the festival?	Why does the festival happen? Where does it happen? 			What do people do in the festival? When does it take place? 		What do you think of the festival?</a:t>
            </a:r>
          </a:p>
        </p:txBody>
      </p:sp>
      <p:pic>
        <p:nvPicPr>
          <p:cNvPr id="8" name="Picture 7">
            <a:extLst>
              <a:ext uri="{FF2B5EF4-FFF2-40B4-BE49-F238E27FC236}">
                <a16:creationId xmlns:a16="http://schemas.microsoft.com/office/drawing/2014/main" id="{CB45C838-32BC-49B3-B2C6-F3ABA3112B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40" r="10820"/>
          <a:stretch/>
        </p:blipFill>
        <p:spPr>
          <a:xfrm>
            <a:off x="0" y="197028"/>
            <a:ext cx="5584723" cy="1469139"/>
          </a:xfrm>
          <a:prstGeom prst="rect">
            <a:avLst/>
          </a:prstGeom>
        </p:spPr>
      </p:pic>
    </p:spTree>
    <p:extLst>
      <p:ext uri="{BB962C8B-B14F-4D97-AF65-F5344CB8AC3E}">
        <p14:creationId xmlns:p14="http://schemas.microsoft.com/office/powerpoint/2010/main" val="22704425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B45534-51BF-47A9-8496-C77DA7091016}"/>
              </a:ext>
            </a:extLst>
          </p:cNvPr>
          <p:cNvPicPr>
            <a:picLocks noChangeAspect="1"/>
          </p:cNvPicPr>
          <p:nvPr/>
        </p:nvPicPr>
        <p:blipFill rotWithShape="1">
          <a:blip r:embed="rId2"/>
          <a:srcRect l="20547" t="13495" r="13386" b="49954"/>
          <a:stretch/>
        </p:blipFill>
        <p:spPr>
          <a:xfrm>
            <a:off x="396606" y="322499"/>
            <a:ext cx="11004457" cy="5044807"/>
          </a:xfrm>
          <a:prstGeom prst="rect">
            <a:avLst/>
          </a:prstGeom>
        </p:spPr>
      </p:pic>
    </p:spTree>
    <p:extLst>
      <p:ext uri="{BB962C8B-B14F-4D97-AF65-F5344CB8AC3E}">
        <p14:creationId xmlns:p14="http://schemas.microsoft.com/office/powerpoint/2010/main" val="3106513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4CB41-3068-486E-9FD2-F8A5D3B0AB93}"/>
              </a:ext>
            </a:extLst>
          </p:cNvPr>
          <p:cNvSpPr txBox="1"/>
          <p:nvPr/>
        </p:nvSpPr>
        <p:spPr>
          <a:xfrm>
            <a:off x="326482" y="400350"/>
            <a:ext cx="11865518" cy="1077218"/>
          </a:xfrm>
          <a:prstGeom prst="rect">
            <a:avLst/>
          </a:prstGeom>
          <a:noFill/>
        </p:spPr>
        <p:txBody>
          <a:bodyPr wrap="square">
            <a:spAutoFit/>
          </a:bodyPr>
          <a:lstStyle/>
          <a:p>
            <a:r>
              <a:rPr lang="en-US" sz="3200" b="1" i="0" dirty="0">
                <a:solidFill>
                  <a:srgbClr val="0070C0"/>
                </a:solidFill>
                <a:effectLst/>
              </a:rPr>
              <a:t>b. Now, think about your favorite festival. Make notes in the table below:</a:t>
            </a:r>
            <a:r>
              <a:rPr lang="en-US" sz="3200" b="1" dirty="0">
                <a:solidFill>
                  <a:srgbClr val="0070C0"/>
                </a:solidFill>
              </a:rPr>
              <a:t> </a:t>
            </a:r>
          </a:p>
        </p:txBody>
      </p:sp>
      <p:pic>
        <p:nvPicPr>
          <p:cNvPr id="4" name="Picture 3">
            <a:extLst>
              <a:ext uri="{FF2B5EF4-FFF2-40B4-BE49-F238E27FC236}">
                <a16:creationId xmlns:a16="http://schemas.microsoft.com/office/drawing/2014/main" id="{ED3E0ABA-052A-49C6-850F-6D0358DF6B9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t="4808"/>
          <a:stretch/>
        </p:blipFill>
        <p:spPr>
          <a:xfrm>
            <a:off x="562522" y="1563329"/>
            <a:ext cx="11066955" cy="4820380"/>
          </a:xfrm>
          <a:prstGeom prst="rect">
            <a:avLst/>
          </a:prstGeom>
        </p:spPr>
      </p:pic>
    </p:spTree>
    <p:extLst>
      <p:ext uri="{BB962C8B-B14F-4D97-AF65-F5344CB8AC3E}">
        <p14:creationId xmlns:p14="http://schemas.microsoft.com/office/powerpoint/2010/main" val="40058441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290C9-AA83-4AE0-9F30-22F149AA9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49" r="8039"/>
          <a:stretch/>
        </p:blipFill>
        <p:spPr>
          <a:xfrm>
            <a:off x="4006931" y="244126"/>
            <a:ext cx="4191858" cy="1003442"/>
          </a:xfrm>
          <a:prstGeom prst="rect">
            <a:avLst/>
          </a:prstGeom>
        </p:spPr>
      </p:pic>
      <p:sp>
        <p:nvSpPr>
          <p:cNvPr id="5" name="TextBox 4">
            <a:extLst>
              <a:ext uri="{FF2B5EF4-FFF2-40B4-BE49-F238E27FC236}">
                <a16:creationId xmlns:a16="http://schemas.microsoft.com/office/drawing/2014/main" id="{4DD44E6F-96A1-4B0C-BD39-79117D430860}"/>
              </a:ext>
            </a:extLst>
          </p:cNvPr>
          <p:cNvSpPr txBox="1"/>
          <p:nvPr/>
        </p:nvSpPr>
        <p:spPr>
          <a:xfrm>
            <a:off x="441788" y="1136375"/>
            <a:ext cx="11465959" cy="1754326"/>
          </a:xfrm>
          <a:prstGeom prst="rect">
            <a:avLst/>
          </a:prstGeom>
          <a:noFill/>
        </p:spPr>
        <p:txBody>
          <a:bodyPr wrap="square">
            <a:spAutoFit/>
          </a:bodyPr>
          <a:lstStyle/>
          <a:p>
            <a:r>
              <a:rPr lang="en-US" sz="3600" b="1" i="0" dirty="0">
                <a:solidFill>
                  <a:srgbClr val="0070C0"/>
                </a:solidFill>
                <a:effectLst/>
              </a:rPr>
              <a:t>Now, write a blog post about your favorite festival. Use the</a:t>
            </a:r>
            <a:br>
              <a:rPr lang="en-US" sz="3600" b="1" i="0" dirty="0">
                <a:solidFill>
                  <a:srgbClr val="0070C0"/>
                </a:solidFill>
                <a:effectLst/>
              </a:rPr>
            </a:br>
            <a:r>
              <a:rPr lang="en-US" sz="3600" b="1" i="0" dirty="0">
                <a:solidFill>
                  <a:srgbClr val="0070C0"/>
                </a:solidFill>
                <a:effectLst/>
              </a:rPr>
              <a:t>Feedback form to help you.</a:t>
            </a:r>
            <a:br>
              <a:rPr lang="en-US" sz="3600" b="1" i="0" dirty="0">
                <a:solidFill>
                  <a:srgbClr val="0070C0"/>
                </a:solidFill>
                <a:effectLst/>
              </a:rPr>
            </a:br>
            <a:r>
              <a:rPr lang="en-US" sz="3600" b="1" i="0" dirty="0">
                <a:solidFill>
                  <a:srgbClr val="0070C0"/>
                </a:solidFill>
                <a:effectLst/>
              </a:rPr>
              <a:t>Write 60 to 80 words.</a:t>
            </a:r>
            <a:r>
              <a:rPr lang="en-US" sz="3600" b="1" dirty="0">
                <a:solidFill>
                  <a:srgbClr val="0070C0"/>
                </a:solidFill>
              </a:rPr>
              <a:t> </a:t>
            </a:r>
          </a:p>
        </p:txBody>
      </p:sp>
      <p:pic>
        <p:nvPicPr>
          <p:cNvPr id="7" name="Picture 6">
            <a:extLst>
              <a:ext uri="{FF2B5EF4-FFF2-40B4-BE49-F238E27FC236}">
                <a16:creationId xmlns:a16="http://schemas.microsoft.com/office/drawing/2014/main" id="{F0A022F2-A473-499A-9AD5-1C97A9F5FC2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tretch>
            <a:fillRect/>
          </a:stretch>
        </p:blipFill>
        <p:spPr>
          <a:xfrm>
            <a:off x="73880" y="2794466"/>
            <a:ext cx="12044240" cy="3488285"/>
          </a:xfrm>
          <a:prstGeom prst="rect">
            <a:avLst/>
          </a:prstGeom>
        </p:spPr>
      </p:pic>
      <p:sp>
        <p:nvSpPr>
          <p:cNvPr id="8" name="TextBox 7">
            <a:extLst>
              <a:ext uri="{FF2B5EF4-FFF2-40B4-BE49-F238E27FC236}">
                <a16:creationId xmlns:a16="http://schemas.microsoft.com/office/drawing/2014/main" id="{D5EE2AA8-217C-4B90-AE9E-3EC0A405B353}"/>
              </a:ext>
            </a:extLst>
          </p:cNvPr>
          <p:cNvSpPr txBox="1"/>
          <p:nvPr/>
        </p:nvSpPr>
        <p:spPr>
          <a:xfrm>
            <a:off x="16779" y="307726"/>
            <a:ext cx="210997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Post - writing</a:t>
            </a:r>
          </a:p>
        </p:txBody>
      </p:sp>
    </p:spTree>
    <p:extLst>
      <p:ext uri="{BB962C8B-B14F-4D97-AF65-F5344CB8AC3E}">
        <p14:creationId xmlns:p14="http://schemas.microsoft.com/office/powerpoint/2010/main" val="25966653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83956C-755C-45AC-9219-613F85277DFC}"/>
              </a:ext>
            </a:extLst>
          </p:cNvPr>
          <p:cNvSpPr txBox="1"/>
          <p:nvPr/>
        </p:nvSpPr>
        <p:spPr>
          <a:xfrm>
            <a:off x="501443" y="1619211"/>
            <a:ext cx="11965857" cy="4524315"/>
          </a:xfrm>
          <a:prstGeom prst="rect">
            <a:avLst/>
          </a:prstGeom>
          <a:noFill/>
        </p:spPr>
        <p:txBody>
          <a:bodyPr wrap="square">
            <a:spAutoFit/>
          </a:bodyPr>
          <a:lstStyle/>
          <a:p>
            <a:pPr algn="ctr"/>
            <a:r>
              <a:rPr lang="en-US" sz="3200" b="1" i="0" dirty="0">
                <a:solidFill>
                  <a:srgbClr val="0070C0"/>
                </a:solidFill>
                <a:effectLst/>
              </a:rPr>
              <a:t>Mid-Autumn Festival</a:t>
            </a:r>
          </a:p>
          <a:p>
            <a:r>
              <a:rPr lang="en-US" sz="3200" b="0" i="0" dirty="0">
                <a:solidFill>
                  <a:srgbClr val="0070C0"/>
                </a:solidFill>
                <a:effectLst/>
              </a:rPr>
              <a:t>The Mid-Autumn Festival is my favorite festival. It is a big </a:t>
            </a:r>
            <a:r>
              <a:rPr lang="en-US" sz="3200" b="0" i="0">
                <a:solidFill>
                  <a:srgbClr val="0070C0"/>
                </a:solidFill>
                <a:effectLst/>
              </a:rPr>
              <a:t>festival</a:t>
            </a:r>
            <a:r>
              <a:rPr lang="en-US" sz="3200">
                <a:solidFill>
                  <a:srgbClr val="0070C0"/>
                </a:solidFill>
              </a:rPr>
              <a:t> and </a:t>
            </a:r>
            <a:r>
              <a:rPr lang="en-US" sz="3200" b="0" i="0">
                <a:solidFill>
                  <a:srgbClr val="0070C0"/>
                </a:solidFill>
                <a:effectLst/>
              </a:rPr>
              <a:t>takes </a:t>
            </a:r>
            <a:r>
              <a:rPr lang="en-US" sz="3200" b="0" i="0" dirty="0">
                <a:solidFill>
                  <a:srgbClr val="0070C0"/>
                </a:solidFill>
                <a:effectLst/>
              </a:rPr>
              <a:t>place all over Vietnam. People in Vietnam celebrate this festival every autumn. </a:t>
            </a:r>
            <a:br>
              <a:rPr lang="en-US" sz="3200" b="0" i="0" dirty="0">
                <a:solidFill>
                  <a:srgbClr val="0070C0"/>
                </a:solidFill>
                <a:effectLst/>
              </a:rPr>
            </a:br>
            <a:r>
              <a:rPr lang="en-US" sz="3200" b="0" i="0" dirty="0">
                <a:solidFill>
                  <a:srgbClr val="0070C0"/>
                </a:solidFill>
                <a:effectLst/>
              </a:rPr>
              <a:t>It celebrates the lunar calendar when the moon is the biggest </a:t>
            </a:r>
            <a:br>
              <a:rPr lang="en-US" sz="3200" b="0" i="0" dirty="0">
                <a:solidFill>
                  <a:srgbClr val="0070C0"/>
                </a:solidFill>
                <a:effectLst/>
              </a:rPr>
            </a:br>
            <a:r>
              <a:rPr lang="en-US" sz="3200" b="0" i="0" dirty="0">
                <a:solidFill>
                  <a:srgbClr val="0070C0"/>
                </a:solidFill>
                <a:effectLst/>
              </a:rPr>
              <a:t>and brightest. These days, Mid-Autumn Festival in Vietnam is very important for children. Every year, children light lanterns. </a:t>
            </a:r>
            <a:br>
              <a:rPr lang="en-US" sz="3200" b="0" i="0" dirty="0">
                <a:solidFill>
                  <a:srgbClr val="0070C0"/>
                </a:solidFill>
                <a:effectLst/>
              </a:rPr>
            </a:br>
            <a:r>
              <a:rPr lang="en-US" sz="3200" b="0" i="0" dirty="0">
                <a:solidFill>
                  <a:srgbClr val="0070C0"/>
                </a:solidFill>
                <a:effectLst/>
              </a:rPr>
              <a:t>Lion dances are also very popular. You can see groups do the </a:t>
            </a:r>
            <a:br>
              <a:rPr lang="en-US" sz="3200" b="0" i="0" dirty="0">
                <a:solidFill>
                  <a:srgbClr val="0070C0"/>
                </a:solidFill>
                <a:effectLst/>
              </a:rPr>
            </a:br>
            <a:r>
              <a:rPr lang="en-US" sz="3200" b="0" i="0" dirty="0">
                <a:solidFill>
                  <a:srgbClr val="0070C0"/>
                </a:solidFill>
                <a:effectLst/>
              </a:rPr>
              <a:t>lion dance in the streets. It is a wonderful event.</a:t>
            </a:r>
            <a:r>
              <a:rPr lang="en-US" sz="3200" dirty="0">
                <a:solidFill>
                  <a:srgbClr val="0070C0"/>
                </a:solidFill>
              </a:rPr>
              <a:t> </a:t>
            </a:r>
          </a:p>
        </p:txBody>
      </p:sp>
      <p:sp>
        <p:nvSpPr>
          <p:cNvPr id="4" name="Rectangle 3">
            <a:extLst>
              <a:ext uri="{FF2B5EF4-FFF2-40B4-BE49-F238E27FC236}">
                <a16:creationId xmlns:a16="http://schemas.microsoft.com/office/drawing/2014/main" id="{78D64E2E-BE8B-46AF-80B3-C12CF7D6FAA1}"/>
              </a:ext>
            </a:extLst>
          </p:cNvPr>
          <p:cNvSpPr/>
          <p:nvPr/>
        </p:nvSpPr>
        <p:spPr>
          <a:xfrm>
            <a:off x="4588642" y="273252"/>
            <a:ext cx="3473822" cy="707886"/>
          </a:xfrm>
          <a:prstGeom prst="rect">
            <a:avLst/>
          </a:prstGeom>
        </p:spPr>
        <p:txBody>
          <a:bodyPr wrap="square">
            <a:spAutoFit/>
          </a:bodyPr>
          <a:lstStyle/>
          <a:p>
            <a:r>
              <a:rPr lang="en-US" sz="4000" b="1" dirty="0">
                <a:solidFill>
                  <a:srgbClr val="FF0000"/>
                </a:solidFill>
                <a:ea typeface="Times New Roman" panose="02020603050405020304" pitchFamily="18" charset="0"/>
              </a:rPr>
              <a:t>Sample answer</a:t>
            </a:r>
            <a:endParaRPr lang="en-US" sz="4000" b="1" dirty="0">
              <a:solidFill>
                <a:srgbClr val="FF0000"/>
              </a:solidFill>
            </a:endParaRPr>
          </a:p>
        </p:txBody>
      </p:sp>
    </p:spTree>
    <p:extLst>
      <p:ext uri="{BB962C8B-B14F-4D97-AF65-F5344CB8AC3E}">
        <p14:creationId xmlns:p14="http://schemas.microsoft.com/office/powerpoint/2010/main" val="300960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up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upRigh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2812536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3"/>
          <a:stretch>
            <a:fillRect/>
          </a:stretch>
        </p:blipFill>
        <p:spPr>
          <a:xfrm>
            <a:off x="1939552" y="1572957"/>
            <a:ext cx="1920785" cy="570039"/>
          </a:xfrm>
          <a:prstGeom prst="rect">
            <a:avLst/>
          </a:prstGeom>
        </p:spPr>
      </p:pic>
      <p:sp>
        <p:nvSpPr>
          <p:cNvPr id="11" name="Round Diagonal Corner Rectangle 10"/>
          <p:cNvSpPr/>
          <p:nvPr/>
        </p:nvSpPr>
        <p:spPr>
          <a:xfrm>
            <a:off x="2864611" y="50871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4211" y="2951587"/>
            <a:ext cx="3813910" cy="777954"/>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5"/>
          <a:stretch>
            <a:fillRect/>
          </a:stretch>
        </p:blipFill>
        <p:spPr>
          <a:xfrm>
            <a:off x="7223801"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1149" y="307726"/>
            <a:ext cx="5208999" cy="584775"/>
          </a:xfrm>
          <a:prstGeom prst="rect">
            <a:avLst/>
          </a:prstGeom>
        </p:spPr>
        <p:txBody>
          <a:bodyPr wrap="square">
            <a:spAutoFit/>
          </a:bodyPr>
          <a:lstStyle/>
          <a:p>
            <a:r>
              <a:rPr lang="en-US" sz="3200" b="1" i="0" dirty="0">
                <a:solidFill>
                  <a:srgbClr val="FF0000"/>
                </a:solidFill>
                <a:effectLst/>
              </a:rPr>
              <a:t>WHAT CAN YOU REMEMBER?</a:t>
            </a:r>
            <a:endParaRPr lang="en-US" sz="4400" b="1" dirty="0">
              <a:solidFill>
                <a:srgbClr val="FF0000"/>
              </a:solidFill>
            </a:endParaRPr>
          </a:p>
        </p:txBody>
      </p:sp>
      <p:sp>
        <p:nvSpPr>
          <p:cNvPr id="8" name="Rectangle 7">
            <a:extLst>
              <a:ext uri="{FF2B5EF4-FFF2-40B4-BE49-F238E27FC236}">
                <a16:creationId xmlns:a16="http://schemas.microsoft.com/office/drawing/2014/main" id="{F53073DB-0184-4239-85CA-07539013D14E}"/>
              </a:ext>
            </a:extLst>
          </p:cNvPr>
          <p:cNvSpPr/>
          <p:nvPr/>
        </p:nvSpPr>
        <p:spPr>
          <a:xfrm>
            <a:off x="616449" y="2886382"/>
            <a:ext cx="11496782" cy="3083921"/>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461963" indent="-461963">
              <a:lnSpc>
                <a:spcPct val="90000"/>
              </a:lnSpc>
              <a:buFont typeface="+mj-lt"/>
              <a:buAutoNum type="arabicPeriod"/>
            </a:pPr>
            <a:r>
              <a:rPr lang="en-US" sz="3600" b="0" dirty="0">
                <a:solidFill>
                  <a:srgbClr val="002060"/>
                </a:solidFill>
                <a:effectLst/>
              </a:rPr>
              <a:t>Begin with a title – The name of the festival.</a:t>
            </a:r>
          </a:p>
          <a:p>
            <a:pPr marL="461963" indent="-461963">
              <a:lnSpc>
                <a:spcPct val="90000"/>
              </a:lnSpc>
              <a:buFont typeface="+mj-lt"/>
              <a:buAutoNum type="arabicPeriod"/>
            </a:pPr>
            <a:r>
              <a:rPr lang="en-US" sz="3600" b="0" dirty="0">
                <a:solidFill>
                  <a:srgbClr val="002060"/>
                </a:solidFill>
                <a:effectLst/>
              </a:rPr>
              <a:t>Describe the location – Where the festival is.</a:t>
            </a:r>
            <a:endParaRPr lang="en-US" sz="3600" i="1" dirty="0">
              <a:solidFill>
                <a:srgbClr val="002060"/>
              </a:solidFill>
            </a:endParaRPr>
          </a:p>
          <a:p>
            <a:pPr marL="461963" indent="-461963">
              <a:lnSpc>
                <a:spcPct val="90000"/>
              </a:lnSpc>
              <a:buFont typeface="+mj-lt"/>
              <a:buAutoNum type="arabicPeriod"/>
            </a:pPr>
            <a:r>
              <a:rPr lang="en-US" sz="3600" b="0" dirty="0">
                <a:solidFill>
                  <a:srgbClr val="002060"/>
                </a:solidFill>
                <a:effectLst/>
              </a:rPr>
              <a:t>Say when it happens– The date(s) of the festival.</a:t>
            </a:r>
          </a:p>
          <a:p>
            <a:pPr marL="461963" indent="-461963">
              <a:lnSpc>
                <a:spcPct val="90000"/>
              </a:lnSpc>
              <a:buFont typeface="+mj-lt"/>
              <a:buAutoNum type="arabicPeriod"/>
            </a:pPr>
            <a:r>
              <a:rPr lang="en-US" sz="3600" b="0" dirty="0">
                <a:solidFill>
                  <a:srgbClr val="002060"/>
                </a:solidFill>
                <a:effectLst/>
              </a:rPr>
              <a:t>Explain the history (optional).</a:t>
            </a:r>
            <a:endParaRPr lang="en-US" sz="3600" i="1" dirty="0">
              <a:solidFill>
                <a:srgbClr val="002060"/>
              </a:solidFill>
            </a:endParaRPr>
          </a:p>
          <a:p>
            <a:pPr marL="461963" indent="-461963">
              <a:lnSpc>
                <a:spcPct val="90000"/>
              </a:lnSpc>
              <a:buFont typeface="+mj-lt"/>
              <a:buAutoNum type="arabicPeriod"/>
            </a:pPr>
            <a:r>
              <a:rPr lang="en-US" sz="3600" b="0" dirty="0">
                <a:solidFill>
                  <a:srgbClr val="002060"/>
                </a:solidFill>
                <a:effectLst/>
              </a:rPr>
              <a:t>Add extra details – The things that happen in the festival.</a:t>
            </a:r>
            <a:endParaRPr lang="en-US" sz="3600" i="1" dirty="0">
              <a:solidFill>
                <a:srgbClr val="002060"/>
              </a:solidFill>
            </a:endParaRPr>
          </a:p>
          <a:p>
            <a:pPr marL="461963" indent="-461963">
              <a:lnSpc>
                <a:spcPct val="90000"/>
              </a:lnSpc>
              <a:buFont typeface="+mj-lt"/>
              <a:buAutoNum type="arabicPeriod"/>
            </a:pPr>
            <a:r>
              <a:rPr lang="en-US" sz="3600" b="0" dirty="0">
                <a:solidFill>
                  <a:srgbClr val="002060"/>
                </a:solidFill>
                <a:effectLst/>
              </a:rPr>
              <a:t>Give an opinion (optional).</a:t>
            </a:r>
            <a:endParaRPr lang="en-US" sz="3600" dirty="0">
              <a:solidFill>
                <a:srgbClr val="002060"/>
              </a:solidFill>
            </a:endParaRPr>
          </a:p>
        </p:txBody>
      </p:sp>
      <p:pic>
        <p:nvPicPr>
          <p:cNvPr id="11" name="Picture 10">
            <a:extLst>
              <a:ext uri="{FF2B5EF4-FFF2-40B4-BE49-F238E27FC236}">
                <a16:creationId xmlns:a16="http://schemas.microsoft.com/office/drawing/2014/main" id="{E8D9034B-6750-4E9A-8B99-0D867B36CE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p:blipFill>
        <p:spPr>
          <a:xfrm>
            <a:off x="8188241" y="1716888"/>
            <a:ext cx="3719521" cy="1002889"/>
          </a:xfrm>
          <a:prstGeom prst="ellipse">
            <a:avLst/>
          </a:prstGeom>
          <a:ln w="38100">
            <a:solidFill>
              <a:srgbClr val="FF0000"/>
            </a:solidFill>
          </a:ln>
        </p:spPr>
      </p:pic>
      <p:sp>
        <p:nvSpPr>
          <p:cNvPr id="6" name="Rectangle 5">
            <a:extLst>
              <a:ext uri="{FF2B5EF4-FFF2-40B4-BE49-F238E27FC236}">
                <a16:creationId xmlns:a16="http://schemas.microsoft.com/office/drawing/2014/main" id="{6955DC81-5C44-4611-B557-1ABA98979DED}"/>
              </a:ext>
            </a:extLst>
          </p:cNvPr>
          <p:cNvSpPr/>
          <p:nvPr/>
        </p:nvSpPr>
        <p:spPr>
          <a:xfrm>
            <a:off x="255137" y="881365"/>
            <a:ext cx="9813537" cy="1200329"/>
          </a:xfrm>
          <a:prstGeom prst="rect">
            <a:avLst/>
          </a:prstGeom>
        </p:spPr>
        <p:txBody>
          <a:bodyPr wrap="square">
            <a:spAutoFit/>
          </a:bodyPr>
          <a:lstStyle/>
          <a:p>
            <a:r>
              <a:rPr lang="en-US" sz="3600" b="1" i="0" dirty="0">
                <a:solidFill>
                  <a:srgbClr val="0070C0"/>
                </a:solidFill>
                <a:effectLst/>
              </a:rPr>
              <a:t>Tell your partner about </a:t>
            </a:r>
            <a:r>
              <a:rPr lang="en-US" sz="3600" b="1" dirty="0">
                <a:solidFill>
                  <a:srgbClr val="0070C0"/>
                </a:solidFill>
              </a:rPr>
              <a:t>6</a:t>
            </a:r>
            <a:r>
              <a:rPr lang="en-US" sz="3600" b="1" i="0" dirty="0">
                <a:solidFill>
                  <a:srgbClr val="0070C0"/>
                </a:solidFill>
                <a:effectLst/>
              </a:rPr>
              <a:t> steps to write a blog post about a festival.</a:t>
            </a:r>
            <a:endParaRPr lang="en-US" sz="4800" b="1" dirty="0">
              <a:solidFill>
                <a:srgbClr val="0070C0"/>
              </a:solidFill>
            </a:endParaRPr>
          </a:p>
        </p:txBody>
      </p:sp>
      <p:sp>
        <p:nvSpPr>
          <p:cNvPr id="9" name="Rectangle 8">
            <a:extLst>
              <a:ext uri="{FF2B5EF4-FFF2-40B4-BE49-F238E27FC236}">
                <a16:creationId xmlns:a16="http://schemas.microsoft.com/office/drawing/2014/main" id="{1CB64907-B4BA-4A88-AE78-3C87BB4A22C1}"/>
              </a:ext>
            </a:extLst>
          </p:cNvPr>
          <p:cNvSpPr/>
          <p:nvPr/>
        </p:nvSpPr>
        <p:spPr>
          <a:xfrm>
            <a:off x="611531" y="2881467"/>
            <a:ext cx="11496782" cy="3083921"/>
          </a:xfrm>
          <a:prstGeom prst="rect">
            <a:avLst/>
          </a:prstGeom>
          <a:noFill/>
          <a:ln w="38100">
            <a:solidFill>
              <a:srgbClr val="FF0000"/>
            </a:solidFill>
          </a:ln>
          <a:effectLst>
            <a:outerShdw blurRad="50800" dist="38100" dir="5400000" algn="t" rotWithShape="0">
              <a:prstClr val="black">
                <a:alpha val="40000"/>
              </a:prstClr>
            </a:outerShdw>
          </a:effectLst>
        </p:spPr>
        <p:txBody>
          <a:bodyPr wrap="square">
            <a:spAutoFit/>
          </a:bodyPr>
          <a:lstStyle/>
          <a:p>
            <a:pPr marL="461963" indent="-461963">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1963" indent="-461963">
              <a:lnSpc>
                <a:spcPct val="90000"/>
              </a:lnSpc>
              <a:buFont typeface="+mj-lt"/>
              <a:buAutoNum type="arabicPeriod"/>
            </a:pPr>
            <a:r>
              <a:rPr lang="en-US" sz="3600" b="1" dirty="0">
                <a:solidFill>
                  <a:srgbClr val="FF0000"/>
                </a:solidFill>
                <a:effectLst/>
              </a:rPr>
              <a:t> </a:t>
            </a:r>
          </a:p>
          <a:p>
            <a:pPr marL="461963" indent="-461963">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1963" indent="-461963">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1963" indent="-461963">
              <a:lnSpc>
                <a:spcPct val="90000"/>
              </a:lnSpc>
              <a:buFont typeface="+mj-lt"/>
              <a:buAutoNum type="arabicPeriod"/>
            </a:pPr>
            <a:r>
              <a:rPr lang="en-US" sz="3600" b="1" dirty="0">
                <a:solidFill>
                  <a:srgbClr val="FF0000"/>
                </a:solidFill>
                <a:effectLst/>
              </a:rPr>
              <a:t> </a:t>
            </a:r>
          </a:p>
          <a:p>
            <a:pPr marL="461963" indent="-461963">
              <a:lnSpc>
                <a:spcPct val="90000"/>
              </a:lnSpc>
              <a:buFont typeface="+mj-lt"/>
              <a:buAutoNum type="arabicPeriod"/>
            </a:pPr>
            <a:r>
              <a:rPr lang="en-US" sz="3600" b="1" dirty="0">
                <a:solidFill>
                  <a:srgbClr val="FF0000"/>
                </a:solidFill>
              </a:rPr>
              <a:t>    </a:t>
            </a:r>
          </a:p>
        </p:txBody>
      </p:sp>
    </p:spTree>
    <p:extLst>
      <p:ext uri="{BB962C8B-B14F-4D97-AF65-F5344CB8AC3E}">
        <p14:creationId xmlns:p14="http://schemas.microsoft.com/office/powerpoint/2010/main" val="5060198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strips(upRigh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iterate type="lt">
                                    <p:tmPct val="10000"/>
                                  </p:iterate>
                                  <p:childTnLst>
                                    <p:set>
                                      <p:cBhvr>
                                        <p:cTn id="11" dur="1" fill="hold">
                                          <p:stCondLst>
                                            <p:cond delay="0"/>
                                          </p:stCondLst>
                                        </p:cTn>
                                        <p:tgtEl>
                                          <p:spTgt spid="8">
                                            <p:txEl>
                                              <p:pRg st="1" end="1"/>
                                            </p:txEl>
                                          </p:spTgt>
                                        </p:tgtEl>
                                        <p:attrNameLst>
                                          <p:attrName>style.visibility</p:attrName>
                                        </p:attrNameLst>
                                      </p:cBhvr>
                                      <p:to>
                                        <p:strVal val="visible"/>
                                      </p:to>
                                    </p:set>
                                    <p:animEffect transition="in" filter="strips(upRigh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iterate type="lt">
                                    <p:tmPct val="10000"/>
                                  </p:iterate>
                                  <p:childTnLst>
                                    <p:set>
                                      <p:cBhvr>
                                        <p:cTn id="16" dur="1" fill="hold">
                                          <p:stCondLst>
                                            <p:cond delay="0"/>
                                          </p:stCondLst>
                                        </p:cTn>
                                        <p:tgtEl>
                                          <p:spTgt spid="8">
                                            <p:txEl>
                                              <p:pRg st="2" end="2"/>
                                            </p:txEl>
                                          </p:spTgt>
                                        </p:tgtEl>
                                        <p:attrNameLst>
                                          <p:attrName>style.visibility</p:attrName>
                                        </p:attrNameLst>
                                      </p:cBhvr>
                                      <p:to>
                                        <p:strVal val="visible"/>
                                      </p:to>
                                    </p:set>
                                    <p:animEffect transition="in" filter="strips(upRigh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iterate type="lt">
                                    <p:tmPct val="10000"/>
                                  </p:iterate>
                                  <p:childTnLst>
                                    <p:set>
                                      <p:cBhvr>
                                        <p:cTn id="21" dur="1" fill="hold">
                                          <p:stCondLst>
                                            <p:cond delay="0"/>
                                          </p:stCondLst>
                                        </p:cTn>
                                        <p:tgtEl>
                                          <p:spTgt spid="8">
                                            <p:txEl>
                                              <p:pRg st="3" end="3"/>
                                            </p:txEl>
                                          </p:spTgt>
                                        </p:tgtEl>
                                        <p:attrNameLst>
                                          <p:attrName>style.visibility</p:attrName>
                                        </p:attrNameLst>
                                      </p:cBhvr>
                                      <p:to>
                                        <p:strVal val="visible"/>
                                      </p:to>
                                    </p:set>
                                    <p:animEffect transition="in" filter="strips(upRigh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iterate type="lt">
                                    <p:tmPct val="10000"/>
                                  </p:iterate>
                                  <p:childTnLst>
                                    <p:set>
                                      <p:cBhvr>
                                        <p:cTn id="26" dur="1" fill="hold">
                                          <p:stCondLst>
                                            <p:cond delay="0"/>
                                          </p:stCondLst>
                                        </p:cTn>
                                        <p:tgtEl>
                                          <p:spTgt spid="8">
                                            <p:txEl>
                                              <p:pRg st="4" end="4"/>
                                            </p:txEl>
                                          </p:spTgt>
                                        </p:tgtEl>
                                        <p:attrNameLst>
                                          <p:attrName>style.visibility</p:attrName>
                                        </p:attrNameLst>
                                      </p:cBhvr>
                                      <p:to>
                                        <p:strVal val="visible"/>
                                      </p:to>
                                    </p:set>
                                    <p:animEffect transition="in" filter="strips(upRigh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iterate type="lt">
                                    <p:tmPct val="10000"/>
                                  </p:iterate>
                                  <p:childTnLst>
                                    <p:set>
                                      <p:cBhvr>
                                        <p:cTn id="31" dur="1" fill="hold">
                                          <p:stCondLst>
                                            <p:cond delay="0"/>
                                          </p:stCondLst>
                                        </p:cTn>
                                        <p:tgtEl>
                                          <p:spTgt spid="8">
                                            <p:txEl>
                                              <p:pRg st="5" end="5"/>
                                            </p:txEl>
                                          </p:spTgt>
                                        </p:tgtEl>
                                        <p:attrNameLst>
                                          <p:attrName>style.visibility</p:attrName>
                                        </p:attrNameLst>
                                      </p:cBhvr>
                                      <p:to>
                                        <p:strVal val="visible"/>
                                      </p:to>
                                    </p:set>
                                    <p:animEffect transition="in" filter="strips(upRight)">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iterate type="lt">
                                    <p:tmPct val="10000"/>
                                  </p:iterate>
                                  <p:childTnLst>
                                    <p:set>
                                      <p:cBhvr>
                                        <p:cTn id="36" dur="1" fill="hold">
                                          <p:stCondLst>
                                            <p:cond delay="0"/>
                                          </p:stCondLst>
                                        </p:cTn>
                                        <p:tgtEl>
                                          <p:spTgt spid="9">
                                            <p:txEl>
                                              <p:pRg st="0" end="0"/>
                                            </p:txEl>
                                          </p:spTgt>
                                        </p:tgtEl>
                                        <p:attrNameLst>
                                          <p:attrName>style.visibility</p:attrName>
                                        </p:attrNameLst>
                                      </p:cBhvr>
                                      <p:to>
                                        <p:strVal val="visible"/>
                                      </p:to>
                                    </p:set>
                                    <p:animEffect transition="in" filter="strips(upRight)">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iterate type="lt">
                                    <p:tmPct val="10000"/>
                                  </p:iterate>
                                  <p:childTnLst>
                                    <p:set>
                                      <p:cBhvr>
                                        <p:cTn id="41" dur="1" fill="hold">
                                          <p:stCondLst>
                                            <p:cond delay="0"/>
                                          </p:stCondLst>
                                        </p:cTn>
                                        <p:tgtEl>
                                          <p:spTgt spid="9">
                                            <p:txEl>
                                              <p:pRg st="1" end="1"/>
                                            </p:txEl>
                                          </p:spTgt>
                                        </p:tgtEl>
                                        <p:attrNameLst>
                                          <p:attrName>style.visibility</p:attrName>
                                        </p:attrNameLst>
                                      </p:cBhvr>
                                      <p:to>
                                        <p:strVal val="visible"/>
                                      </p:to>
                                    </p:set>
                                    <p:animEffect transition="in" filter="strips(upRight)">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nodeType="clickEffect">
                                  <p:stCondLst>
                                    <p:cond delay="0"/>
                                  </p:stCondLst>
                                  <p:iterate type="lt">
                                    <p:tmPct val="10000"/>
                                  </p:iterate>
                                  <p:childTnLst>
                                    <p:set>
                                      <p:cBhvr>
                                        <p:cTn id="46" dur="1" fill="hold">
                                          <p:stCondLst>
                                            <p:cond delay="0"/>
                                          </p:stCondLst>
                                        </p:cTn>
                                        <p:tgtEl>
                                          <p:spTgt spid="9">
                                            <p:txEl>
                                              <p:pRg st="2" end="2"/>
                                            </p:txEl>
                                          </p:spTgt>
                                        </p:tgtEl>
                                        <p:attrNameLst>
                                          <p:attrName>style.visibility</p:attrName>
                                        </p:attrNameLst>
                                      </p:cBhvr>
                                      <p:to>
                                        <p:strVal val="visible"/>
                                      </p:to>
                                    </p:set>
                                    <p:animEffect transition="in" filter="strips(upRight)">
                                      <p:cBhvr>
                                        <p:cTn id="47" dur="500"/>
                                        <p:tgtEl>
                                          <p:spTgt spid="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iterate type="lt">
                                    <p:tmPct val="10000"/>
                                  </p:iterate>
                                  <p:childTnLst>
                                    <p:set>
                                      <p:cBhvr>
                                        <p:cTn id="51" dur="1" fill="hold">
                                          <p:stCondLst>
                                            <p:cond delay="0"/>
                                          </p:stCondLst>
                                        </p:cTn>
                                        <p:tgtEl>
                                          <p:spTgt spid="9">
                                            <p:txEl>
                                              <p:pRg st="3" end="3"/>
                                            </p:txEl>
                                          </p:spTgt>
                                        </p:tgtEl>
                                        <p:attrNameLst>
                                          <p:attrName>style.visibility</p:attrName>
                                        </p:attrNameLst>
                                      </p:cBhvr>
                                      <p:to>
                                        <p:strVal val="visible"/>
                                      </p:to>
                                    </p:set>
                                    <p:animEffect transition="in" filter="strips(upRight)">
                                      <p:cBhvr>
                                        <p:cTn id="52" dur="500"/>
                                        <p:tgtEl>
                                          <p:spTgt spid="9">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3" fill="hold" nodeType="clickEffect">
                                  <p:stCondLst>
                                    <p:cond delay="0"/>
                                  </p:stCondLst>
                                  <p:iterate type="lt">
                                    <p:tmPct val="10000"/>
                                  </p:iterate>
                                  <p:childTnLst>
                                    <p:set>
                                      <p:cBhvr>
                                        <p:cTn id="56" dur="1" fill="hold">
                                          <p:stCondLst>
                                            <p:cond delay="0"/>
                                          </p:stCondLst>
                                        </p:cTn>
                                        <p:tgtEl>
                                          <p:spTgt spid="9">
                                            <p:txEl>
                                              <p:pRg st="4" end="4"/>
                                            </p:txEl>
                                          </p:spTgt>
                                        </p:tgtEl>
                                        <p:attrNameLst>
                                          <p:attrName>style.visibility</p:attrName>
                                        </p:attrNameLst>
                                      </p:cBhvr>
                                      <p:to>
                                        <p:strVal val="visible"/>
                                      </p:to>
                                    </p:set>
                                    <p:animEffect transition="in" filter="strips(upRight)">
                                      <p:cBhvr>
                                        <p:cTn id="57" dur="500"/>
                                        <p:tgtEl>
                                          <p:spTgt spid="9">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3" fill="hold" nodeType="clickEffect">
                                  <p:stCondLst>
                                    <p:cond delay="0"/>
                                  </p:stCondLst>
                                  <p:iterate type="lt">
                                    <p:tmPct val="10000"/>
                                  </p:iterate>
                                  <p:childTnLst>
                                    <p:set>
                                      <p:cBhvr>
                                        <p:cTn id="61" dur="1" fill="hold">
                                          <p:stCondLst>
                                            <p:cond delay="0"/>
                                          </p:stCondLst>
                                        </p:cTn>
                                        <p:tgtEl>
                                          <p:spTgt spid="9">
                                            <p:txEl>
                                              <p:pRg st="5" end="5"/>
                                            </p:txEl>
                                          </p:spTgt>
                                        </p:tgtEl>
                                        <p:attrNameLst>
                                          <p:attrName>style.visibility</p:attrName>
                                        </p:attrNameLst>
                                      </p:cBhvr>
                                      <p:to>
                                        <p:strVal val="visible"/>
                                      </p:to>
                                    </p:set>
                                    <p:animEffect transition="in" filter="strips(upRight)">
                                      <p:cBhvr>
                                        <p:cTn id="6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401735" y="1925263"/>
            <a:ext cx="971550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Writing: </a:t>
            </a:r>
          </a:p>
          <a:p>
            <a:r>
              <a:rPr lang="en-US" sz="3600" i="1" dirty="0">
                <a:solidFill>
                  <a:srgbClr val="0070C0"/>
                </a:solidFill>
              </a:rPr>
              <a:t>-    Understand steps to write about a festival.</a:t>
            </a:r>
          </a:p>
          <a:p>
            <a:pPr marL="571500" indent="-571500">
              <a:buFontTx/>
              <a:buChar char="-"/>
            </a:pPr>
            <a:r>
              <a:rPr lang="en-US" sz="3600" i="1" dirty="0">
                <a:solidFill>
                  <a:srgbClr val="0070C0"/>
                </a:solidFill>
              </a:rPr>
              <a:t>Practice writing a blog post.</a:t>
            </a:r>
          </a:p>
          <a:p>
            <a:r>
              <a:rPr lang="en-US" sz="3600" i="1" dirty="0">
                <a:solidFill>
                  <a:srgbClr val="0070C0"/>
                </a:solidFill>
              </a:rPr>
              <a:t>Speaking:</a:t>
            </a:r>
          </a:p>
          <a:p>
            <a:r>
              <a:rPr lang="en-US" sz="3600" i="1" dirty="0">
                <a:solidFill>
                  <a:srgbClr val="0070C0"/>
                </a:solidFill>
              </a:rPr>
              <a:t>-    Talk about favorite festivals.</a:t>
            </a:r>
          </a:p>
        </p:txBody>
      </p:sp>
    </p:spTree>
    <p:extLst>
      <p:ext uri="{BB962C8B-B14F-4D97-AF65-F5344CB8AC3E}">
        <p14:creationId xmlns:p14="http://schemas.microsoft.com/office/powerpoint/2010/main" val="28296872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Finish page 49, WB.</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53.</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a:p>
            <a:pPr marL="571500" indent="-571500">
              <a:buFontTx/>
              <a:buChar char="-"/>
            </a:pPr>
            <a:r>
              <a:rPr lang="en-US" sz="3600" i="1" dirty="0">
                <a:solidFill>
                  <a:srgbClr val="0070C0"/>
                </a:solidFill>
              </a:rPr>
              <a:t>Prepare Review Unit 8 (page 104-105, SB).</a:t>
            </a:r>
          </a:p>
          <a:p>
            <a:pPr marL="571500" indent="-571500">
              <a:buFontTx/>
              <a:buChar char="-"/>
            </a:pP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dirty="0">
                <a:solidFill>
                  <a:srgbClr val="0070C0"/>
                </a:solidFill>
              </a:rPr>
              <a:t>write a blog post about a festival.</a:t>
            </a:r>
          </a:p>
          <a:p>
            <a:pPr marL="571500" indent="-571500">
              <a:buFontTx/>
              <a:buChar char="-"/>
            </a:pPr>
            <a:r>
              <a:rPr lang="en-US" sz="3600" dirty="0">
                <a:solidFill>
                  <a:srgbClr val="0070C0"/>
                </a:solidFill>
              </a:rPr>
              <a:t>talk about favorite festivals. </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875" y="315883"/>
            <a:ext cx="9983754" cy="1076762"/>
          </a:xfrm>
          <a:prstGeom prst="rect">
            <a:avLst/>
          </a:prstGeom>
        </p:spPr>
        <p:txBody>
          <a:bodyPr wrap="square">
            <a:spAutoFit/>
          </a:bodyPr>
          <a:lstStyle/>
          <a:p>
            <a:r>
              <a:rPr lang="en-US" sz="3200" i="1" dirty="0">
                <a:solidFill>
                  <a:srgbClr val="0070C0"/>
                </a:solidFill>
              </a:rPr>
              <a:t>Work in pairs. Choose either </a:t>
            </a:r>
            <a:r>
              <a:rPr lang="en-US" sz="3200" b="1" i="1" dirty="0">
                <a:solidFill>
                  <a:srgbClr val="0070C0"/>
                </a:solidFill>
              </a:rPr>
              <a:t>South Korea</a:t>
            </a:r>
            <a:r>
              <a:rPr lang="en-US" sz="3200" i="1" dirty="0">
                <a:solidFill>
                  <a:srgbClr val="0070C0"/>
                </a:solidFill>
              </a:rPr>
              <a:t> or </a:t>
            </a:r>
            <a:r>
              <a:rPr lang="en-US" sz="3200" b="1" i="1" dirty="0">
                <a:solidFill>
                  <a:srgbClr val="0070C0"/>
                </a:solidFill>
              </a:rPr>
              <a:t>Mongolia</a:t>
            </a:r>
            <a:r>
              <a:rPr lang="en-US" sz="3200" i="1" dirty="0">
                <a:solidFill>
                  <a:srgbClr val="0070C0"/>
                </a:solidFill>
              </a:rPr>
              <a:t> and tell your partner about </a:t>
            </a:r>
            <a:r>
              <a:rPr lang="en-US" sz="3200" b="1" i="1" dirty="0">
                <a:solidFill>
                  <a:srgbClr val="0070C0"/>
                </a:solidFill>
              </a:rPr>
              <a:t>its</a:t>
            </a:r>
            <a:r>
              <a:rPr lang="en-US" sz="3200" i="1" dirty="0">
                <a:solidFill>
                  <a:srgbClr val="0070C0"/>
                </a:solidFill>
              </a:rPr>
              <a:t> </a:t>
            </a:r>
            <a:r>
              <a:rPr lang="en-US" sz="3200" b="1" i="1" dirty="0">
                <a:solidFill>
                  <a:srgbClr val="0070C0"/>
                </a:solidFill>
              </a:rPr>
              <a:t>traditions</a:t>
            </a:r>
            <a:r>
              <a:rPr lang="en-US" sz="3200" i="1" dirty="0">
                <a:solidFill>
                  <a:srgbClr val="0070C0"/>
                </a:solidFill>
              </a:rPr>
              <a:t>.</a:t>
            </a:r>
          </a:p>
        </p:txBody>
      </p:sp>
      <p:pic>
        <p:nvPicPr>
          <p:cNvPr id="6" name="Picture 5">
            <a:extLst>
              <a:ext uri="{FF2B5EF4-FFF2-40B4-BE49-F238E27FC236}">
                <a16:creationId xmlns:a16="http://schemas.microsoft.com/office/drawing/2014/main" id="{F8CD2F5E-C708-4219-BEF7-7D5D156B488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r="7921"/>
          <a:stretch/>
        </p:blipFill>
        <p:spPr>
          <a:xfrm>
            <a:off x="3277" y="2212342"/>
            <a:ext cx="12168604" cy="4088705"/>
          </a:xfrm>
          <a:prstGeom prst="rect">
            <a:avLst/>
          </a:prstGeom>
        </p:spPr>
      </p:pic>
      <p:sp>
        <p:nvSpPr>
          <p:cNvPr id="7" name="Speech Bubble: Oval 6">
            <a:extLst>
              <a:ext uri="{FF2B5EF4-FFF2-40B4-BE49-F238E27FC236}">
                <a16:creationId xmlns:a16="http://schemas.microsoft.com/office/drawing/2014/main" id="{FCB57BF4-82DA-433D-A8E0-E4CD8F81EA7A}"/>
              </a:ext>
            </a:extLst>
          </p:cNvPr>
          <p:cNvSpPr/>
          <p:nvPr/>
        </p:nvSpPr>
        <p:spPr>
          <a:xfrm>
            <a:off x="5170080" y="866274"/>
            <a:ext cx="7065805" cy="1602606"/>
          </a:xfrm>
          <a:prstGeom prst="wedgeEllipseCallout">
            <a:avLst>
              <a:gd name="adj1" fmla="val -20833"/>
              <a:gd name="adj2" fmla="val 62500"/>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000" i="1" spc="-100" dirty="0">
                <a:solidFill>
                  <a:srgbClr val="FF0000"/>
                </a:solidFill>
              </a:rPr>
              <a:t>Mongolians celebrate the Lunar New Year on the first three days of Lunar calendar. They …</a:t>
            </a:r>
          </a:p>
        </p:txBody>
      </p:sp>
      <p:pic>
        <p:nvPicPr>
          <p:cNvPr id="8" name="Picture 2" descr="Free Speech bubble 1195466 PNG with Transparent Background">
            <a:extLst>
              <a:ext uri="{FF2B5EF4-FFF2-40B4-BE49-F238E27FC236}">
                <a16:creationId xmlns:a16="http://schemas.microsoft.com/office/drawing/2014/main" id="{B6ACA72C-6C26-45FC-9BA3-F890627C52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0144" y="359033"/>
            <a:ext cx="1396576" cy="8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00399"/>
            <a:ext cx="12215817" cy="593935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time to write….</a:t>
            </a:r>
            <a:endParaRPr lang="en-US" dirty="0">
              <a:solidFill>
                <a:srgbClr val="7030A0"/>
              </a:solidFill>
            </a:endParaRPr>
          </a:p>
        </p:txBody>
      </p:sp>
      <p:pic>
        <p:nvPicPr>
          <p:cNvPr id="3" name="Picture 2"/>
          <p:cNvPicPr>
            <a:picLocks noChangeAspect="1"/>
          </p:cNvPicPr>
          <p:nvPr/>
        </p:nvPicPr>
        <p:blipFill>
          <a:blip r:embed="rId3"/>
          <a:stretch>
            <a:fillRect/>
          </a:stretch>
        </p:blipFill>
        <p:spPr>
          <a:xfrm>
            <a:off x="-30456" y="345026"/>
            <a:ext cx="3411686" cy="1017851"/>
          </a:xfrm>
          <a:prstGeom prst="rect">
            <a:avLst/>
          </a:prstGeom>
        </p:spPr>
      </p:pic>
    </p:spTree>
    <p:extLst>
      <p:ext uri="{BB962C8B-B14F-4D97-AF65-F5344CB8AC3E}">
        <p14:creationId xmlns:p14="http://schemas.microsoft.com/office/powerpoint/2010/main" val="274060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6780" y="338548"/>
            <a:ext cx="1820034"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Pre - writing</a:t>
            </a:r>
          </a:p>
        </p:txBody>
      </p:sp>
      <p:sp>
        <p:nvSpPr>
          <p:cNvPr id="2" name="Rectangle 1"/>
          <p:cNvSpPr/>
          <p:nvPr/>
        </p:nvSpPr>
        <p:spPr>
          <a:xfrm>
            <a:off x="1847088" y="318000"/>
            <a:ext cx="9583202" cy="769441"/>
          </a:xfrm>
          <a:prstGeom prst="rect">
            <a:avLst/>
          </a:prstGeom>
        </p:spPr>
        <p:txBody>
          <a:bodyPr wrap="square">
            <a:spAutoFit/>
          </a:bodyPr>
          <a:lstStyle/>
          <a:p>
            <a:r>
              <a:rPr lang="en-US" sz="3200" b="1" i="0" dirty="0">
                <a:solidFill>
                  <a:srgbClr val="0070C0"/>
                </a:solidFill>
                <a:effectLst/>
              </a:rPr>
              <a:t>a. Read about writing festival blog posts.</a:t>
            </a:r>
            <a:r>
              <a:rPr lang="en-US" sz="4400" b="1" dirty="0">
                <a:solidFill>
                  <a:srgbClr val="0070C0"/>
                </a:solidFill>
              </a:rPr>
              <a:t> </a:t>
            </a:r>
          </a:p>
        </p:txBody>
      </p:sp>
      <p:sp>
        <p:nvSpPr>
          <p:cNvPr id="8" name="Rectangle 7">
            <a:extLst>
              <a:ext uri="{FF2B5EF4-FFF2-40B4-BE49-F238E27FC236}">
                <a16:creationId xmlns:a16="http://schemas.microsoft.com/office/drawing/2014/main" id="{F53073DB-0184-4239-85CA-07539013D14E}"/>
              </a:ext>
            </a:extLst>
          </p:cNvPr>
          <p:cNvSpPr/>
          <p:nvPr/>
        </p:nvSpPr>
        <p:spPr>
          <a:xfrm>
            <a:off x="107326" y="1920614"/>
            <a:ext cx="11993078" cy="4358116"/>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a:lnSpc>
                <a:spcPct val="90000"/>
              </a:lnSpc>
            </a:pPr>
            <a:r>
              <a:rPr lang="en-US" sz="2800" b="1" dirty="0">
                <a:solidFill>
                  <a:srgbClr val="FF0000"/>
                </a:solidFill>
                <a:effectLst/>
              </a:rPr>
              <a:t>Writing blog posts about festivals</a:t>
            </a:r>
            <a:br>
              <a:rPr lang="en-US" sz="2800" b="1" dirty="0">
                <a:solidFill>
                  <a:srgbClr val="FF0000"/>
                </a:solidFill>
                <a:effectLst/>
              </a:rPr>
            </a:br>
            <a:r>
              <a:rPr lang="en-US" sz="2800" b="0" i="1" dirty="0">
                <a:solidFill>
                  <a:srgbClr val="002060"/>
                </a:solidFill>
                <a:effectLst/>
              </a:rPr>
              <a:t>To write a good blog post about a festival, you should:</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Begin with a title – The name of the festival: </a:t>
            </a:r>
            <a:r>
              <a:rPr lang="en-US" sz="2800" b="0" i="1" dirty="0">
                <a:solidFill>
                  <a:srgbClr val="00B050"/>
                </a:solidFill>
                <a:effectLst/>
              </a:rPr>
              <a:t>The </a:t>
            </a:r>
            <a:r>
              <a:rPr lang="en-US" sz="2800" b="0" i="1" dirty="0" err="1">
                <a:solidFill>
                  <a:srgbClr val="00B050"/>
                </a:solidFill>
                <a:effectLst/>
              </a:rPr>
              <a:t>Hội</a:t>
            </a:r>
            <a:r>
              <a:rPr lang="en-US" sz="2800" b="0" i="1" dirty="0">
                <a:solidFill>
                  <a:srgbClr val="00B050"/>
                </a:solidFill>
                <a:effectLst/>
              </a:rPr>
              <a:t> An Lantern Festival</a:t>
            </a:r>
          </a:p>
          <a:p>
            <a:pPr marL="169863" indent="-169863">
              <a:lnSpc>
                <a:spcPct val="90000"/>
              </a:lnSpc>
              <a:buFont typeface="+mj-lt"/>
              <a:buAutoNum type="arabicPeriod"/>
            </a:pPr>
            <a:r>
              <a:rPr lang="en-US" sz="2800" b="0" dirty="0">
                <a:solidFill>
                  <a:srgbClr val="002060"/>
                </a:solidFill>
                <a:effectLst/>
              </a:rPr>
              <a:t>Describe the location – Where the festival is: </a:t>
            </a:r>
            <a:r>
              <a:rPr lang="en-US" sz="2800" b="0" i="1" dirty="0">
                <a:solidFill>
                  <a:srgbClr val="00B050"/>
                </a:solidFill>
                <a:effectLst/>
              </a:rPr>
              <a:t>The festival takes place in </a:t>
            </a:r>
            <a:r>
              <a:rPr lang="en-US" sz="2800" b="0" i="1" dirty="0" err="1">
                <a:solidFill>
                  <a:srgbClr val="00B050"/>
                </a:solidFill>
                <a:effectLst/>
              </a:rPr>
              <a:t>Hội</a:t>
            </a:r>
            <a:r>
              <a:rPr lang="en-US" sz="2800" b="0" i="1" dirty="0">
                <a:solidFill>
                  <a:srgbClr val="00B050"/>
                </a:solidFill>
                <a:effectLst/>
              </a:rPr>
              <a:t> An Old Town.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Say when it happens– The date(s) of the festival:</a:t>
            </a:r>
            <a:r>
              <a:rPr lang="en-US" sz="2800" b="0" dirty="0">
                <a:solidFill>
                  <a:srgbClr val="00B050"/>
                </a:solidFill>
                <a:effectLst/>
              </a:rPr>
              <a:t> </a:t>
            </a:r>
            <a:r>
              <a:rPr lang="en-US" sz="2800" b="0" i="1" dirty="0">
                <a:solidFill>
                  <a:srgbClr val="00B050"/>
                </a:solidFill>
                <a:effectLst/>
              </a:rPr>
              <a:t>every month/January/Autumn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Explain the history (optional): </a:t>
            </a:r>
            <a:r>
              <a:rPr lang="en-US" sz="2800" b="0" i="1" dirty="0">
                <a:solidFill>
                  <a:srgbClr val="00B050"/>
                </a:solidFill>
                <a:effectLst/>
              </a:rPr>
              <a:t>The festival started in 1998 to celebrate the monthly full moon.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Add extra details – The things that happen in the festival: </a:t>
            </a:r>
            <a:r>
              <a:rPr lang="en-US" sz="2800" b="0" i="1" dirty="0">
                <a:solidFill>
                  <a:srgbClr val="00B050"/>
                </a:solidFill>
                <a:effectLst/>
              </a:rPr>
              <a:t>During the festival, the local people light colorful lanterns.</a:t>
            </a:r>
            <a:endParaRPr lang="en-US" sz="2800" b="0" i="1" dirty="0">
              <a:solidFill>
                <a:srgbClr val="002060"/>
              </a:solidFill>
              <a:effectLst/>
            </a:endParaRPr>
          </a:p>
          <a:p>
            <a:pPr marL="169863" indent="-169863">
              <a:lnSpc>
                <a:spcPct val="90000"/>
              </a:lnSpc>
              <a:buFont typeface="+mj-lt"/>
              <a:buAutoNum type="arabicPeriod"/>
            </a:pPr>
            <a:r>
              <a:rPr lang="en-US" sz="2800" b="0" dirty="0">
                <a:solidFill>
                  <a:srgbClr val="002060"/>
                </a:solidFill>
                <a:effectLst/>
              </a:rPr>
              <a:t>Give an opinion (optional): </a:t>
            </a:r>
            <a:r>
              <a:rPr lang="en-US" sz="2800" b="0" i="1" dirty="0">
                <a:solidFill>
                  <a:srgbClr val="00B050"/>
                </a:solidFill>
                <a:effectLst/>
              </a:rPr>
              <a:t>It is a very beautiful festival.</a:t>
            </a:r>
            <a:r>
              <a:rPr lang="en-US" sz="2800" dirty="0">
                <a:solidFill>
                  <a:srgbClr val="00B050"/>
                </a:solidFill>
              </a:rPr>
              <a:t> </a:t>
            </a:r>
          </a:p>
        </p:txBody>
      </p:sp>
      <p:pic>
        <p:nvPicPr>
          <p:cNvPr id="11" name="Picture 10">
            <a:extLst>
              <a:ext uri="{FF2B5EF4-FFF2-40B4-BE49-F238E27FC236}">
                <a16:creationId xmlns:a16="http://schemas.microsoft.com/office/drawing/2014/main" id="{E8D9034B-6750-4E9A-8B99-0D867B36CE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p:blipFill>
        <p:spPr>
          <a:xfrm>
            <a:off x="5691616" y="1347020"/>
            <a:ext cx="3719521" cy="1002889"/>
          </a:xfrm>
          <a:prstGeom prst="ellipse">
            <a:avLst/>
          </a:prstGeom>
          <a:ln w="38100">
            <a:solidFill>
              <a:srgbClr val="FF0000"/>
            </a:solidFill>
          </a:ln>
        </p:spPr>
      </p:pic>
    </p:spTree>
    <p:extLst>
      <p:ext uri="{BB962C8B-B14F-4D97-AF65-F5344CB8AC3E}">
        <p14:creationId xmlns:p14="http://schemas.microsoft.com/office/powerpoint/2010/main" val="197255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9909" y="235808"/>
            <a:ext cx="9591216" cy="1077218"/>
          </a:xfrm>
          <a:prstGeom prst="rect">
            <a:avLst/>
          </a:prstGeom>
        </p:spPr>
        <p:txBody>
          <a:bodyPr wrap="square">
            <a:spAutoFit/>
          </a:bodyPr>
          <a:lstStyle/>
          <a:p>
            <a:r>
              <a:rPr lang="en-US" sz="3200" b="1" dirty="0">
                <a:solidFill>
                  <a:srgbClr val="0070C0"/>
                </a:solidFill>
              </a:rPr>
              <a:t>R</a:t>
            </a:r>
            <a:r>
              <a:rPr lang="en-US" sz="3200" b="1" i="0" dirty="0">
                <a:solidFill>
                  <a:srgbClr val="0070C0"/>
                </a:solidFill>
                <a:effectLst/>
              </a:rPr>
              <a:t>ead the blog post about the </a:t>
            </a:r>
            <a:r>
              <a:rPr lang="en-US" sz="3200" b="1" i="0" dirty="0" err="1">
                <a:solidFill>
                  <a:srgbClr val="0070C0"/>
                </a:solidFill>
                <a:effectLst/>
              </a:rPr>
              <a:t>Khánh</a:t>
            </a:r>
            <a:r>
              <a:rPr lang="en-US" sz="3200" b="1" i="0" dirty="0">
                <a:solidFill>
                  <a:srgbClr val="0070C0"/>
                </a:solidFill>
                <a:effectLst/>
              </a:rPr>
              <a:t> </a:t>
            </a:r>
            <a:r>
              <a:rPr lang="en-US" sz="3200" b="1" i="0" dirty="0" err="1">
                <a:solidFill>
                  <a:srgbClr val="0070C0"/>
                </a:solidFill>
                <a:effectLst/>
              </a:rPr>
              <a:t>Hạ</a:t>
            </a:r>
            <a:r>
              <a:rPr lang="en-US" sz="3200" b="1" i="0" dirty="0">
                <a:solidFill>
                  <a:srgbClr val="0070C0"/>
                </a:solidFill>
                <a:effectLst/>
              </a:rPr>
              <a:t> Festival again and circle the information about the festival's history.</a:t>
            </a:r>
            <a:r>
              <a:rPr lang="en-US" sz="3200" b="1" dirty="0">
                <a:solidFill>
                  <a:srgbClr val="0070C0"/>
                </a:solidFill>
              </a:rPr>
              <a:t> </a:t>
            </a:r>
          </a:p>
        </p:txBody>
      </p:sp>
      <p:sp>
        <p:nvSpPr>
          <p:cNvPr id="8" name="Rectangle 7">
            <a:extLst>
              <a:ext uri="{FF2B5EF4-FFF2-40B4-BE49-F238E27FC236}">
                <a16:creationId xmlns:a16="http://schemas.microsoft.com/office/drawing/2014/main" id="{F53073DB-0184-4239-85CA-07539013D14E}"/>
              </a:ext>
            </a:extLst>
          </p:cNvPr>
          <p:cNvSpPr/>
          <p:nvPr/>
        </p:nvSpPr>
        <p:spPr>
          <a:xfrm>
            <a:off x="117600" y="1721874"/>
            <a:ext cx="11993078" cy="4278094"/>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endParaRPr lang="en-US" sz="3200" b="0" i="0" dirty="0">
              <a:solidFill>
                <a:srgbClr val="242021"/>
              </a:solidFill>
              <a:effectLst/>
            </a:endParaRPr>
          </a:p>
          <a:p>
            <a:r>
              <a:rPr lang="en-US" sz="3000" b="0" i="0" dirty="0">
                <a:solidFill>
                  <a:srgbClr val="242021"/>
                </a:solidFill>
                <a:effectLst/>
              </a:rPr>
              <a:t>This festival takes place in the village of </a:t>
            </a:r>
            <a:r>
              <a:rPr lang="en-US" sz="3000" b="0" i="0" dirty="0" err="1">
                <a:solidFill>
                  <a:srgbClr val="242021"/>
                </a:solidFill>
                <a:effectLst/>
              </a:rPr>
              <a:t>Vân</a:t>
            </a:r>
            <a:r>
              <a:rPr lang="en-US" sz="3000" b="0" i="0" dirty="0">
                <a:solidFill>
                  <a:srgbClr val="242021"/>
                </a:solidFill>
                <a:effectLst/>
              </a:rPr>
              <a:t>, in the north of Vietnam. </a:t>
            </a:r>
            <a:br>
              <a:rPr lang="en-US" sz="3000" b="0" i="0" dirty="0">
                <a:solidFill>
                  <a:srgbClr val="242021"/>
                </a:solidFill>
                <a:effectLst/>
              </a:rPr>
            </a:br>
            <a:r>
              <a:rPr lang="en-US" sz="3000" b="0" i="0" dirty="0">
                <a:solidFill>
                  <a:srgbClr val="242021"/>
                </a:solidFill>
                <a:effectLst/>
              </a:rPr>
              <a:t>It happens every two years, in the spring. </a:t>
            </a:r>
          </a:p>
          <a:p>
            <a:r>
              <a:rPr lang="en-US" sz="3000" b="0" i="0" dirty="0">
                <a:solidFill>
                  <a:srgbClr val="242021"/>
                </a:solidFill>
                <a:effectLst/>
              </a:rPr>
              <a:t>The festival celebrates the victory of the </a:t>
            </a:r>
            <a:r>
              <a:rPr lang="en-US" sz="3000" b="0" i="0" dirty="0" err="1">
                <a:solidFill>
                  <a:srgbClr val="242021"/>
                </a:solidFill>
                <a:effectLst/>
              </a:rPr>
              <a:t>Trương</a:t>
            </a:r>
            <a:r>
              <a:rPr lang="en-US" sz="3000" b="0" i="0" dirty="0">
                <a:solidFill>
                  <a:srgbClr val="242021"/>
                </a:solidFill>
                <a:effectLst/>
              </a:rPr>
              <a:t> brothers. Over 1,500 years ago, the brothers </a:t>
            </a:r>
            <a:r>
              <a:rPr lang="en-US" sz="3000" b="0" i="0" dirty="0">
                <a:solidFill>
                  <a:srgbClr val="A3248F"/>
                </a:solidFill>
                <a:effectLst/>
              </a:rPr>
              <a:t>defeat</a:t>
            </a:r>
            <a:r>
              <a:rPr lang="en-US" sz="3000" b="0" i="0" dirty="0">
                <a:solidFill>
                  <a:srgbClr val="242021"/>
                </a:solidFill>
                <a:effectLst/>
              </a:rPr>
              <a:t>ed some </a:t>
            </a:r>
            <a:r>
              <a:rPr lang="en-US" sz="3000" b="0" i="0" dirty="0">
                <a:solidFill>
                  <a:srgbClr val="A3248F"/>
                </a:solidFill>
                <a:effectLst/>
              </a:rPr>
              <a:t>demon</a:t>
            </a:r>
            <a:r>
              <a:rPr lang="en-US" sz="3000" b="0" i="0" dirty="0">
                <a:solidFill>
                  <a:srgbClr val="242021"/>
                </a:solidFill>
                <a:effectLst/>
              </a:rPr>
              <a:t>s in a mud ball </a:t>
            </a:r>
            <a:r>
              <a:rPr lang="en-US" sz="3000" b="0" i="0" dirty="0">
                <a:solidFill>
                  <a:srgbClr val="A3248F"/>
                </a:solidFill>
                <a:effectLst/>
              </a:rPr>
              <a:t>wrestling </a:t>
            </a:r>
            <a:r>
              <a:rPr lang="en-US" sz="3000" b="0" i="0" dirty="0">
                <a:solidFill>
                  <a:srgbClr val="242021"/>
                </a:solidFill>
                <a:effectLst/>
              </a:rPr>
              <a:t>game. </a:t>
            </a:r>
          </a:p>
          <a:p>
            <a:r>
              <a:rPr lang="en-US" sz="3000" b="0" i="0" dirty="0">
                <a:solidFill>
                  <a:srgbClr val="242021"/>
                </a:solidFill>
                <a:effectLst/>
              </a:rPr>
              <a:t>During the festival, two teams play for three hours. The teams score by carrying a heavy wooden ball to one end of a </a:t>
            </a:r>
            <a:r>
              <a:rPr lang="en-US" sz="3000" b="0" i="0" dirty="0">
                <a:solidFill>
                  <a:srgbClr val="A3248F"/>
                </a:solidFill>
                <a:effectLst/>
              </a:rPr>
              <a:t>muddy </a:t>
            </a:r>
            <a:r>
              <a:rPr lang="en-US" sz="3000" b="0" i="0" dirty="0">
                <a:solidFill>
                  <a:srgbClr val="242021"/>
                </a:solidFill>
                <a:effectLst/>
              </a:rPr>
              <a:t>field. At the festival, the locals pray for good weather for the rice-growing season. It is really exciting and really messy!</a:t>
            </a:r>
            <a:endParaRPr lang="en-US" sz="3000" i="1" dirty="0">
              <a:solidFill>
                <a:srgbClr val="FF0000"/>
              </a:solidFill>
            </a:endParaRPr>
          </a:p>
        </p:txBody>
      </p:sp>
      <p:pic>
        <p:nvPicPr>
          <p:cNvPr id="11" name="Picture 10">
            <a:extLst>
              <a:ext uri="{FF2B5EF4-FFF2-40B4-BE49-F238E27FC236}">
                <a16:creationId xmlns:a16="http://schemas.microsoft.com/office/drawing/2014/main" id="{E8D9034B-6750-4E9A-8B99-0D867B36CE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p:blipFill>
        <p:spPr>
          <a:xfrm>
            <a:off x="154406" y="452954"/>
            <a:ext cx="2417183" cy="685681"/>
          </a:xfrm>
          <a:prstGeom prst="ellipse">
            <a:avLst/>
          </a:prstGeom>
          <a:ln w="38100">
            <a:solidFill>
              <a:srgbClr val="FF0000"/>
            </a:solidFill>
          </a:ln>
        </p:spPr>
      </p:pic>
      <p:pic>
        <p:nvPicPr>
          <p:cNvPr id="6" name="Picture 5">
            <a:extLst>
              <a:ext uri="{FF2B5EF4-FFF2-40B4-BE49-F238E27FC236}">
                <a16:creationId xmlns:a16="http://schemas.microsoft.com/office/drawing/2014/main" id="{F05C6B19-C7B4-4077-8E29-7FBE71FD0C6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b="87277"/>
          <a:stretch/>
        </p:blipFill>
        <p:spPr>
          <a:xfrm>
            <a:off x="2081434" y="1757048"/>
            <a:ext cx="8029131" cy="477980"/>
          </a:xfrm>
          <a:prstGeom prst="rect">
            <a:avLst/>
          </a:prstGeom>
        </p:spPr>
      </p:pic>
      <p:sp>
        <p:nvSpPr>
          <p:cNvPr id="7" name="Oval 6">
            <a:extLst>
              <a:ext uri="{FF2B5EF4-FFF2-40B4-BE49-F238E27FC236}">
                <a16:creationId xmlns:a16="http://schemas.microsoft.com/office/drawing/2014/main" id="{4ADB665C-1C2E-46F6-ADC5-B485E33F9F66}"/>
              </a:ext>
            </a:extLst>
          </p:cNvPr>
          <p:cNvSpPr/>
          <p:nvPr/>
        </p:nvSpPr>
        <p:spPr>
          <a:xfrm>
            <a:off x="81322" y="3123345"/>
            <a:ext cx="11993078" cy="10787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328797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8" presetClass="emph" presetSubtype="0" fill="hold" nodeType="afterEffect">
                                  <p:stCondLst>
                                    <p:cond delay="0"/>
                                  </p:stCondLst>
                                  <p:iterate type="lt">
                                    <p:tmPct val="4000"/>
                                  </p:iterate>
                                  <p:childTnLst>
                                    <p:set>
                                      <p:cBhvr override="childStyle">
                                        <p:cTn id="12" dur="500" fill="hold"/>
                                        <p:tgtEl>
                                          <p:spTgt spid="8">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A12BDB-0A7B-401B-81A6-063B00D36A45}"/>
              </a:ext>
            </a:extLst>
          </p:cNvPr>
          <p:cNvSpPr/>
          <p:nvPr/>
        </p:nvSpPr>
        <p:spPr>
          <a:xfrm>
            <a:off x="117600" y="1692378"/>
            <a:ext cx="11993078" cy="5078313"/>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endParaRPr lang="en-US" sz="3600" b="0" i="0" dirty="0">
              <a:solidFill>
                <a:srgbClr val="242021"/>
              </a:solidFill>
              <a:effectLst/>
            </a:endParaRPr>
          </a:p>
          <a:p>
            <a:r>
              <a:rPr lang="en-US" sz="3200" b="0" i="0" dirty="0">
                <a:solidFill>
                  <a:srgbClr val="242021"/>
                </a:solidFill>
                <a:effectLst/>
              </a:rPr>
              <a:t>This festival takes place in the village of </a:t>
            </a:r>
            <a:r>
              <a:rPr lang="en-US" sz="3200" b="0" i="0" dirty="0" err="1">
                <a:solidFill>
                  <a:srgbClr val="242021"/>
                </a:solidFill>
                <a:effectLst/>
              </a:rPr>
              <a:t>Vân</a:t>
            </a:r>
            <a:r>
              <a:rPr lang="en-US" sz="3200" b="0" i="0" dirty="0">
                <a:solidFill>
                  <a:srgbClr val="242021"/>
                </a:solidFill>
                <a:effectLst/>
              </a:rPr>
              <a:t>, in the north of Vietnam. </a:t>
            </a:r>
            <a:br>
              <a:rPr lang="en-US" sz="3200" b="0" i="0" dirty="0">
                <a:solidFill>
                  <a:srgbClr val="242021"/>
                </a:solidFill>
                <a:effectLst/>
              </a:rPr>
            </a:br>
            <a:r>
              <a:rPr lang="en-US" sz="3200" b="0" i="0" dirty="0">
                <a:solidFill>
                  <a:srgbClr val="242021"/>
                </a:solidFill>
                <a:effectLst/>
              </a:rPr>
              <a:t>It happens every two years, in the spring. </a:t>
            </a:r>
          </a:p>
          <a:p>
            <a:r>
              <a:rPr lang="en-US" sz="3200" b="0" i="0" dirty="0">
                <a:solidFill>
                  <a:srgbClr val="242021"/>
                </a:solidFill>
                <a:effectLst/>
              </a:rPr>
              <a:t>The festival celebrates the victory of the </a:t>
            </a:r>
            <a:r>
              <a:rPr lang="en-US" sz="3200" b="0" i="0" dirty="0" err="1">
                <a:solidFill>
                  <a:srgbClr val="242021"/>
                </a:solidFill>
                <a:effectLst/>
              </a:rPr>
              <a:t>Trương</a:t>
            </a:r>
            <a:r>
              <a:rPr lang="en-US" sz="3200" b="0" i="0" dirty="0">
                <a:solidFill>
                  <a:srgbClr val="242021"/>
                </a:solidFill>
                <a:effectLst/>
              </a:rPr>
              <a:t> brothers. Over 1,500 years ago, the brothers </a:t>
            </a:r>
            <a:r>
              <a:rPr lang="en-US" sz="3200" b="0" i="0" dirty="0">
                <a:solidFill>
                  <a:srgbClr val="A3248F"/>
                </a:solidFill>
                <a:effectLst/>
              </a:rPr>
              <a:t>defeat</a:t>
            </a:r>
            <a:r>
              <a:rPr lang="en-US" sz="3200" b="0" i="0" dirty="0">
                <a:solidFill>
                  <a:srgbClr val="242021"/>
                </a:solidFill>
                <a:effectLst/>
              </a:rPr>
              <a:t>ed some </a:t>
            </a:r>
            <a:r>
              <a:rPr lang="en-US" sz="3200" b="0" i="0" dirty="0">
                <a:solidFill>
                  <a:srgbClr val="A3248F"/>
                </a:solidFill>
                <a:effectLst/>
              </a:rPr>
              <a:t>demon</a:t>
            </a:r>
            <a:r>
              <a:rPr lang="en-US" sz="3200" b="0" i="0" dirty="0">
                <a:solidFill>
                  <a:srgbClr val="242021"/>
                </a:solidFill>
                <a:effectLst/>
              </a:rPr>
              <a:t>s in a mud ball </a:t>
            </a:r>
            <a:r>
              <a:rPr lang="en-US" sz="3200" b="0" i="0" dirty="0">
                <a:solidFill>
                  <a:srgbClr val="A3248F"/>
                </a:solidFill>
                <a:effectLst/>
              </a:rPr>
              <a:t>wrestling </a:t>
            </a:r>
            <a:r>
              <a:rPr lang="en-US" sz="3200" b="0" i="0" dirty="0">
                <a:solidFill>
                  <a:srgbClr val="242021"/>
                </a:solidFill>
                <a:effectLst/>
              </a:rPr>
              <a:t>game. </a:t>
            </a:r>
          </a:p>
          <a:p>
            <a:r>
              <a:rPr lang="en-US" sz="3200" b="0" i="0" dirty="0">
                <a:solidFill>
                  <a:srgbClr val="242021"/>
                </a:solidFill>
                <a:effectLst/>
              </a:rPr>
              <a:t>During the festival, two teams play for three hours. The teams score by carrying a heavy wooden ball to one end of a </a:t>
            </a:r>
            <a:r>
              <a:rPr lang="en-US" sz="3200" b="0" i="0" dirty="0">
                <a:solidFill>
                  <a:srgbClr val="A3248F"/>
                </a:solidFill>
                <a:effectLst/>
              </a:rPr>
              <a:t>muddy </a:t>
            </a:r>
            <a:r>
              <a:rPr lang="en-US" sz="3200" b="0" i="0" dirty="0">
                <a:solidFill>
                  <a:srgbClr val="242021"/>
                </a:solidFill>
                <a:effectLst/>
              </a:rPr>
              <a:t>field. At the festival, the locals pray for good weather for the rice-growing season. </a:t>
            </a:r>
            <a:br>
              <a:rPr lang="en-US" sz="3200" b="0" i="0" dirty="0">
                <a:solidFill>
                  <a:srgbClr val="242021"/>
                </a:solidFill>
                <a:effectLst/>
              </a:rPr>
            </a:br>
            <a:r>
              <a:rPr lang="en-US" sz="3200" b="0" i="0" dirty="0">
                <a:solidFill>
                  <a:srgbClr val="242021"/>
                </a:solidFill>
                <a:effectLst/>
              </a:rPr>
              <a:t>It is really exciting and really messy!</a:t>
            </a:r>
            <a:endParaRPr lang="en-US" sz="3200" i="1" dirty="0">
              <a:solidFill>
                <a:srgbClr val="FF0000"/>
              </a:solidFill>
            </a:endParaRPr>
          </a:p>
        </p:txBody>
      </p:sp>
      <p:sp>
        <p:nvSpPr>
          <p:cNvPr id="11" name="Rectangle 10"/>
          <p:cNvSpPr/>
          <p:nvPr/>
        </p:nvSpPr>
        <p:spPr>
          <a:xfrm>
            <a:off x="1891854" y="365971"/>
            <a:ext cx="915022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b="1" u="sng" dirty="0">
                <a:solidFill>
                  <a:srgbClr val="FF0000"/>
                </a:solidFill>
              </a:rPr>
              <a:t>IMPORTANT PARTS OF A BLOG POST</a:t>
            </a:r>
          </a:p>
        </p:txBody>
      </p:sp>
      <p:sp>
        <p:nvSpPr>
          <p:cNvPr id="3" name="Rounded Rectangle 2"/>
          <p:cNvSpPr/>
          <p:nvPr/>
        </p:nvSpPr>
        <p:spPr>
          <a:xfrm>
            <a:off x="7644938" y="937859"/>
            <a:ext cx="4433454" cy="7520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1. Begin with a title: </a:t>
            </a:r>
            <a:r>
              <a:rPr lang="en-US" sz="2500" dirty="0">
                <a:solidFill>
                  <a:srgbClr val="0070C0"/>
                </a:solidFill>
              </a:rPr>
              <a:t>The </a:t>
            </a:r>
            <a:r>
              <a:rPr lang="en-US" sz="2500" b="1" dirty="0">
                <a:solidFill>
                  <a:srgbClr val="0070C0"/>
                </a:solidFill>
              </a:rPr>
              <a:t>name </a:t>
            </a:r>
            <a:r>
              <a:rPr lang="en-US" sz="2500" dirty="0">
                <a:solidFill>
                  <a:srgbClr val="0070C0"/>
                </a:solidFill>
              </a:rPr>
              <a:t> of the festival.</a:t>
            </a:r>
          </a:p>
        </p:txBody>
      </p:sp>
      <p:sp>
        <p:nvSpPr>
          <p:cNvPr id="13" name="Rounded Rectangle 12"/>
          <p:cNvSpPr/>
          <p:nvPr/>
        </p:nvSpPr>
        <p:spPr>
          <a:xfrm>
            <a:off x="201547" y="937860"/>
            <a:ext cx="3472678" cy="627698"/>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500" b="1" dirty="0">
                <a:solidFill>
                  <a:srgbClr val="FF0000"/>
                </a:solidFill>
              </a:rPr>
              <a:t>2. Describe the location:</a:t>
            </a:r>
            <a:r>
              <a:rPr lang="en-US" sz="2500" dirty="0">
                <a:solidFill>
                  <a:srgbClr val="FF0000"/>
                </a:solidFill>
              </a:rPr>
              <a:t> </a:t>
            </a:r>
            <a:r>
              <a:rPr lang="en-US" sz="2500" dirty="0">
                <a:solidFill>
                  <a:srgbClr val="0070C0"/>
                </a:solidFill>
              </a:rPr>
              <a:t>Where the festival is.</a:t>
            </a:r>
          </a:p>
        </p:txBody>
      </p:sp>
      <p:sp>
        <p:nvSpPr>
          <p:cNvPr id="14" name="Rounded Rectangle 13"/>
          <p:cNvSpPr/>
          <p:nvPr/>
        </p:nvSpPr>
        <p:spPr>
          <a:xfrm>
            <a:off x="8236715" y="2729998"/>
            <a:ext cx="3620559" cy="6141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3. Say when it happen:</a:t>
            </a:r>
            <a:r>
              <a:rPr lang="en-US" sz="2500" dirty="0">
                <a:solidFill>
                  <a:srgbClr val="FF0000"/>
                </a:solidFill>
              </a:rPr>
              <a:t> </a:t>
            </a:r>
            <a:r>
              <a:rPr lang="en-US" sz="2500" dirty="0">
                <a:solidFill>
                  <a:srgbClr val="0070C0"/>
                </a:solidFill>
              </a:rPr>
              <a:t>The date(s) of the festival</a:t>
            </a:r>
          </a:p>
        </p:txBody>
      </p:sp>
      <p:sp>
        <p:nvSpPr>
          <p:cNvPr id="23" name="Rounded Rectangle 22"/>
          <p:cNvSpPr/>
          <p:nvPr/>
        </p:nvSpPr>
        <p:spPr>
          <a:xfrm>
            <a:off x="9010995" y="4260312"/>
            <a:ext cx="3099683" cy="498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4. Explain the history: </a:t>
            </a:r>
            <a:endParaRPr lang="en-US" sz="2500" dirty="0">
              <a:solidFill>
                <a:srgbClr val="0070C0"/>
              </a:solidFill>
            </a:endParaRPr>
          </a:p>
        </p:txBody>
      </p:sp>
      <p:sp>
        <p:nvSpPr>
          <p:cNvPr id="24" name="Rounded Rectangle 23"/>
          <p:cNvSpPr/>
          <p:nvPr/>
        </p:nvSpPr>
        <p:spPr>
          <a:xfrm>
            <a:off x="1196297" y="4247802"/>
            <a:ext cx="7780667" cy="4946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5. Add extra details:</a:t>
            </a:r>
            <a:r>
              <a:rPr lang="en-US" sz="2500" dirty="0">
                <a:solidFill>
                  <a:srgbClr val="FF0000"/>
                </a:solidFill>
              </a:rPr>
              <a:t> </a:t>
            </a:r>
            <a:r>
              <a:rPr lang="en-US" sz="2500" dirty="0">
                <a:solidFill>
                  <a:srgbClr val="0070C0"/>
                </a:solidFill>
              </a:rPr>
              <a:t>The things that happen in the festival</a:t>
            </a:r>
          </a:p>
        </p:txBody>
      </p:sp>
      <p:cxnSp>
        <p:nvCxnSpPr>
          <p:cNvPr id="18" name="Straight Arrow Connector 17"/>
          <p:cNvCxnSpPr>
            <a:cxnSpLocks/>
            <a:stCxn id="14" idx="1"/>
          </p:cNvCxnSpPr>
          <p:nvPr/>
        </p:nvCxnSpPr>
        <p:spPr>
          <a:xfrm flipH="1">
            <a:off x="6703383" y="3037062"/>
            <a:ext cx="153333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3">
            <a:extLst>
              <a:ext uri="{FF2B5EF4-FFF2-40B4-BE49-F238E27FC236}">
                <a16:creationId xmlns:a16="http://schemas.microsoft.com/office/drawing/2014/main" id="{8CC443BD-5447-4C40-AFA8-6BD926CBF216}"/>
              </a:ext>
            </a:extLst>
          </p:cNvPr>
          <p:cNvSpPr/>
          <p:nvPr/>
        </p:nvSpPr>
        <p:spPr>
          <a:xfrm>
            <a:off x="7234101" y="6195752"/>
            <a:ext cx="4057198" cy="4946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6. Give an opinion </a:t>
            </a:r>
            <a:r>
              <a:rPr lang="en-US" sz="2500" dirty="0">
                <a:solidFill>
                  <a:srgbClr val="FF0000"/>
                </a:solidFill>
              </a:rPr>
              <a:t>(optional)</a:t>
            </a:r>
            <a:r>
              <a:rPr lang="en-US" sz="2500" b="1" dirty="0">
                <a:solidFill>
                  <a:srgbClr val="FF0000"/>
                </a:solidFill>
              </a:rPr>
              <a:t>:</a:t>
            </a:r>
            <a:endParaRPr lang="en-US" sz="2500" dirty="0">
              <a:solidFill>
                <a:srgbClr val="0070C0"/>
              </a:solidFill>
            </a:endParaRPr>
          </a:p>
        </p:txBody>
      </p:sp>
      <p:cxnSp>
        <p:nvCxnSpPr>
          <p:cNvPr id="25" name="Straight Arrow Connector 24">
            <a:extLst>
              <a:ext uri="{FF2B5EF4-FFF2-40B4-BE49-F238E27FC236}">
                <a16:creationId xmlns:a16="http://schemas.microsoft.com/office/drawing/2014/main" id="{31382870-7AD3-48FA-81D1-6CE9DA8DCA6B}"/>
              </a:ext>
            </a:extLst>
          </p:cNvPr>
          <p:cNvCxnSpPr>
            <a:cxnSpLocks/>
          </p:cNvCxnSpPr>
          <p:nvPr/>
        </p:nvCxnSpPr>
        <p:spPr>
          <a:xfrm flipH="1" flipV="1">
            <a:off x="6269051" y="6518217"/>
            <a:ext cx="971850" cy="20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D8D000F-2D69-4451-ACA2-708FCCCC752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b="87277"/>
          <a:stretch/>
        </p:blipFill>
        <p:spPr>
          <a:xfrm>
            <a:off x="2164562" y="1823548"/>
            <a:ext cx="8029131" cy="477980"/>
          </a:xfrm>
          <a:prstGeom prst="rect">
            <a:avLst/>
          </a:prstGeom>
        </p:spPr>
      </p:pic>
      <p:cxnSp>
        <p:nvCxnSpPr>
          <p:cNvPr id="21" name="Straight Arrow Connector 20"/>
          <p:cNvCxnSpPr>
            <a:cxnSpLocks/>
          </p:cNvCxnSpPr>
          <p:nvPr/>
        </p:nvCxnSpPr>
        <p:spPr>
          <a:xfrm>
            <a:off x="3667947" y="1363285"/>
            <a:ext cx="1743638" cy="10411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p:cNvCxnSpPr>
          <p:nvPr/>
        </p:nvCxnSpPr>
        <p:spPr>
          <a:xfrm flipH="1">
            <a:off x="8487958" y="1714713"/>
            <a:ext cx="580447" cy="1091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E993CA9-227A-4381-B309-6E7D2449B573}"/>
              </a:ext>
            </a:extLst>
          </p:cNvPr>
          <p:cNvSpPr/>
          <p:nvPr/>
        </p:nvSpPr>
        <p:spPr>
          <a:xfrm>
            <a:off x="81322" y="3123345"/>
            <a:ext cx="11993078" cy="10787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 name="Oval 29">
            <a:extLst>
              <a:ext uri="{FF2B5EF4-FFF2-40B4-BE49-F238E27FC236}">
                <a16:creationId xmlns:a16="http://schemas.microsoft.com/office/drawing/2014/main" id="{14524752-9515-4222-B9DD-4ADFC314AE85}"/>
              </a:ext>
            </a:extLst>
          </p:cNvPr>
          <p:cNvSpPr/>
          <p:nvPr/>
        </p:nvSpPr>
        <p:spPr>
          <a:xfrm>
            <a:off x="233722" y="4738785"/>
            <a:ext cx="11993078" cy="10787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0186811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2000"/>
                                        <p:tgtEl>
                                          <p:spTgt spid="29"/>
                                        </p:tgtEl>
                                      </p:cBhvr>
                                    </p:animEffect>
                                    <p:anim calcmode="lin" valueType="num">
                                      <p:cBhvr>
                                        <p:cTn id="40" dur="2000" fill="hold"/>
                                        <p:tgtEl>
                                          <p:spTgt spid="29"/>
                                        </p:tgtEl>
                                        <p:attrNameLst>
                                          <p:attrName>ppt_w</p:attrName>
                                        </p:attrNameLst>
                                      </p:cBhvr>
                                      <p:tavLst>
                                        <p:tav tm="0" fmla="#ppt_w*sin(2.5*pi*$)">
                                          <p:val>
                                            <p:fltVal val="0"/>
                                          </p:val>
                                        </p:tav>
                                        <p:tav tm="100000">
                                          <p:val>
                                            <p:fltVal val="1"/>
                                          </p:val>
                                        </p:tav>
                                      </p:tavLst>
                                    </p:anim>
                                    <p:anim calcmode="lin" valueType="num">
                                      <p:cBhvr>
                                        <p:cTn id="41" dur="2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000"/>
                                        <p:tgtEl>
                                          <p:spTgt spid="30"/>
                                        </p:tgtEl>
                                      </p:cBhvr>
                                    </p:animEffect>
                                    <p:anim calcmode="lin" valueType="num">
                                      <p:cBhvr>
                                        <p:cTn id="54" dur="2000" fill="hold"/>
                                        <p:tgtEl>
                                          <p:spTgt spid="30"/>
                                        </p:tgtEl>
                                        <p:attrNameLst>
                                          <p:attrName>ppt_w</p:attrName>
                                        </p:attrNameLst>
                                      </p:cBhvr>
                                      <p:tavLst>
                                        <p:tav tm="0" fmla="#ppt_w*sin(2.5*pi*$)">
                                          <p:val>
                                            <p:fltVal val="0"/>
                                          </p:val>
                                        </p:tav>
                                        <p:tav tm="100000">
                                          <p:val>
                                            <p:fltVal val="1"/>
                                          </p:val>
                                        </p:tav>
                                      </p:tavLst>
                                    </p:anim>
                                    <p:anim calcmode="lin" valueType="num">
                                      <p:cBhvr>
                                        <p:cTn id="55"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23" grpId="0" animBg="1"/>
      <p:bldP spid="24" grpId="0" animBg="1"/>
      <p:bldP spid="22"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5487</TotalTime>
  <Words>1476</Words>
  <Application>Microsoft Office PowerPoint</Application>
  <PresentationFormat>Widescreen</PresentationFormat>
  <Paragraphs>118</Paragraphs>
  <Slides>24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Đinh Thị Nga</cp:lastModifiedBy>
  <cp:revision>241</cp:revision>
  <dcterms:created xsi:type="dcterms:W3CDTF">2020-12-08T03:17:05Z</dcterms:created>
  <dcterms:modified xsi:type="dcterms:W3CDTF">2023-03-29T03:37:13Z</dcterms:modified>
</cp:coreProperties>
</file>