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2" r:id="rId2"/>
  </p:sldMasterIdLst>
  <p:notesMasterIdLst>
    <p:notesMasterId r:id="rId32"/>
  </p:notesMasterIdLst>
  <p:sldIdLst>
    <p:sldId id="256" r:id="rId3"/>
    <p:sldId id="269" r:id="rId4"/>
    <p:sldId id="301" r:id="rId5"/>
    <p:sldId id="313" r:id="rId6"/>
    <p:sldId id="302" r:id="rId7"/>
    <p:sldId id="303" r:id="rId8"/>
    <p:sldId id="304" r:id="rId9"/>
    <p:sldId id="278" r:id="rId10"/>
    <p:sldId id="279" r:id="rId11"/>
    <p:sldId id="305" r:id="rId12"/>
    <p:sldId id="283" r:id="rId13"/>
    <p:sldId id="308" r:id="rId14"/>
    <p:sldId id="314" r:id="rId15"/>
    <p:sldId id="285" r:id="rId16"/>
    <p:sldId id="306" r:id="rId17"/>
    <p:sldId id="307" r:id="rId18"/>
    <p:sldId id="310" r:id="rId19"/>
    <p:sldId id="311" r:id="rId20"/>
    <p:sldId id="309" r:id="rId21"/>
    <p:sldId id="312" r:id="rId22"/>
    <p:sldId id="315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" initials="A" lastIdx="1" clrIdx="0">
    <p:extLst>
      <p:ext uri="{19B8F6BF-5375-455C-9EA6-DF929625EA0E}">
        <p15:presenceInfo xmlns:p15="http://schemas.microsoft.com/office/powerpoint/2012/main" userId="A" providerId="None"/>
      </p:ext>
    </p:extLst>
  </p:cmAuthor>
  <p:cmAuthor id="2" name="Rieu Phan Van" initials="RPV" lastIdx="2" clrIdx="1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72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337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3776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0393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0731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98850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208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3150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017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9964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249448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3226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0" y="-37331"/>
            <a:ext cx="12192000" cy="6895331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9152793" y="71082"/>
            <a:ext cx="2874438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tx1"/>
                </a:solidFill>
              </a:rPr>
              <a:t>Lesson 1.1: Vocab</a:t>
            </a:r>
            <a:r>
              <a:rPr lang="en-US" sz="1800" b="0" baseline="0" dirty="0">
                <a:solidFill>
                  <a:schemeClr val="tx1"/>
                </a:solidFill>
              </a:rPr>
              <a:t> &amp; Reading</a:t>
            </a:r>
            <a:endParaRPr lang="en-US" sz="1800" b="0" dirty="0">
              <a:solidFill>
                <a:schemeClr val="tx1"/>
              </a:solidFill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64769" y="44183"/>
            <a:ext cx="178991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tx1"/>
                </a:solidFill>
              </a:rPr>
              <a:t>Unit 1: Free 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0" y="6449515"/>
            <a:ext cx="293484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 err="1">
                <a:solidFill>
                  <a:schemeClr val="tx1"/>
                </a:solidFill>
                <a:effectLst/>
              </a:rPr>
              <a:t>Tiếng</a:t>
            </a:r>
            <a:r>
              <a:rPr lang="en-US" sz="1600" baseline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baseline="0" dirty="0" err="1">
                <a:solidFill>
                  <a:schemeClr val="tx1"/>
                </a:solidFill>
                <a:effectLst/>
              </a:rPr>
              <a:t>Anh</a:t>
            </a:r>
            <a:r>
              <a:rPr lang="en-US" sz="1600" baseline="0">
                <a:solidFill>
                  <a:schemeClr val="tx1"/>
                </a:solidFill>
                <a:effectLst/>
              </a:rPr>
              <a:t> 8 </a:t>
            </a:r>
            <a:r>
              <a:rPr lang="en-US" sz="1600" baseline="0" dirty="0" err="1">
                <a:solidFill>
                  <a:schemeClr val="tx1"/>
                </a:solidFill>
                <a:effectLst/>
              </a:rPr>
              <a:t>i</a:t>
            </a:r>
            <a:r>
              <a:rPr lang="en-US" sz="1600" baseline="0" dirty="0">
                <a:solidFill>
                  <a:schemeClr val="tx1"/>
                </a:solidFill>
                <a:effectLst/>
              </a:rPr>
              <a:t>-Learn Smart World 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11212285" y="6405254"/>
            <a:ext cx="754179" cy="384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193275" y="6449514"/>
            <a:ext cx="224837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>
                <a:solidFill>
                  <a:schemeClr val="tx1"/>
                </a:solidFill>
                <a:effectLst/>
              </a:rPr>
              <a:t>DTP Education Solutions 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8" r:id="rId12"/>
    <p:sldLayoutId id="2147483674" r:id="rId13"/>
    <p:sldLayoutId id="2147483675" r:id="rId14"/>
    <p:sldLayoutId id="2147483679" r:id="rId15"/>
    <p:sldLayoutId id="2147483681" r:id="rId16"/>
    <p:sldLayoutId id="2147483689" r:id="rId17"/>
    <p:sldLayoutId id="2147483690" r:id="rId18"/>
    <p:sldLayoutId id="2147483691" r:id="rId19"/>
    <p:sldLayoutId id="214748369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Anh 7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World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8209CA5-E240-40B6-BCE5-62C12A4DBBF5}"/>
              </a:ext>
            </a:extLst>
          </p:cNvPr>
          <p:cNvSpPr txBox="1"/>
          <p:nvPr userDrawn="1"/>
        </p:nvSpPr>
        <p:spPr>
          <a:xfrm>
            <a:off x="10863258" y="-42752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Lesson 1.1</a:t>
            </a:r>
          </a:p>
        </p:txBody>
      </p:sp>
    </p:spTree>
    <p:extLst>
      <p:ext uri="{BB962C8B-B14F-4D97-AF65-F5344CB8AC3E}">
        <p14:creationId xmlns:p14="http://schemas.microsoft.com/office/powerpoint/2010/main" val="2132849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26" Type="http://schemas.openxmlformats.org/officeDocument/2006/relationships/audio" Target="../media/media13.mp3"/><Relationship Id="rId3" Type="http://schemas.microsoft.com/office/2007/relationships/media" Target="../media/media2.mp3"/><Relationship Id="rId21" Type="http://schemas.microsoft.com/office/2007/relationships/media" Target="../media/media11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5" Type="http://schemas.microsoft.com/office/2007/relationships/media" Target="../media/media13.mp3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audio" Target="../media/media10.mp3"/><Relationship Id="rId29" Type="http://schemas.openxmlformats.org/officeDocument/2006/relationships/slideLayout" Target="../slideLayouts/slideLayout13.xml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audio" Target="../media/media12.mp3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microsoft.com/office/2007/relationships/media" Target="../media/media12.mp3"/><Relationship Id="rId28" Type="http://schemas.openxmlformats.org/officeDocument/2006/relationships/audio" Target="../media/media14.mp3"/><Relationship Id="rId10" Type="http://schemas.openxmlformats.org/officeDocument/2006/relationships/audio" Target="../media/media5.mp3"/><Relationship Id="rId19" Type="http://schemas.microsoft.com/office/2007/relationships/media" Target="../media/media10.mp3"/><Relationship Id="rId31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audio" Target="../media/media11.mp3"/><Relationship Id="rId27" Type="http://schemas.microsoft.com/office/2007/relationships/media" Target="../media/media14.mp3"/><Relationship Id="rId30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23260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82727" y="3181530"/>
            <a:ext cx="52534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0070C0"/>
                </a:solidFill>
              </a:rPr>
              <a:t>Unit 1: Free Time</a:t>
            </a:r>
            <a:endParaRPr lang="en-US" sz="2000" b="1" dirty="0">
              <a:solidFill>
                <a:srgbClr val="0070C0"/>
              </a:solidFill>
            </a:endParaRPr>
          </a:p>
          <a:p>
            <a:pPr lvl="0" algn="ctr"/>
            <a:r>
              <a:rPr lang="en-US" sz="3200" b="1" dirty="0">
                <a:solidFill>
                  <a:srgbClr val="00B050"/>
                </a:solidFill>
              </a:rPr>
              <a:t>Lesson 1.1: Vocab &amp; Reading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</a:p>
          <a:p>
            <a:pPr lvl="0" algn="ctr"/>
            <a:r>
              <a:rPr lang="en-US" sz="3200" dirty="0">
                <a:solidFill>
                  <a:srgbClr val="FF0000"/>
                </a:solidFill>
              </a:rPr>
              <a:t>Pages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4 &amp; 5</a:t>
            </a: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2761" y="498442"/>
            <a:ext cx="8577631" cy="58433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8700" y="592881"/>
            <a:ext cx="4194412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88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158" y="104017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Pair work: Name some indoor activities you know.</a:t>
            </a: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16048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reading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34906" y="1880558"/>
            <a:ext cx="542601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Reading books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Cooking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Drawing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Playing chess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Playing board games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Surfing the internet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Watching TV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Playing computer games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69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3432" y="1291918"/>
            <a:ext cx="11457993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</a:t>
            </a:r>
            <a:r>
              <a:rPr lang="en-US" sz="3600" b="1" i="1" dirty="0">
                <a:solidFill>
                  <a:srgbClr val="0070C0"/>
                </a:solidFill>
              </a:rPr>
              <a:t>instruction</a:t>
            </a:r>
            <a:r>
              <a:rPr lang="en-US" sz="3600" i="1" dirty="0">
                <a:solidFill>
                  <a:srgbClr val="0070C0"/>
                </a:solidFill>
              </a:rPr>
              <a:t> and the </a:t>
            </a:r>
            <a:r>
              <a:rPr lang="en-US" sz="3600" b="1" i="1" dirty="0">
                <a:solidFill>
                  <a:srgbClr val="0070C0"/>
                </a:solidFill>
              </a:rPr>
              <a:t>answers</a:t>
            </a:r>
            <a:r>
              <a:rPr lang="en-US" sz="3600" i="1" dirty="0">
                <a:solidFill>
                  <a:srgbClr val="0070C0"/>
                </a:solidFill>
              </a:rPr>
              <a:t> quickly: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Underline the key words.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What are we going to do? 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	Read and circle the person who prefers indoor activities.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B2C12C-F7A3-4CA7-BC53-EF408E82EFF8}"/>
              </a:ext>
            </a:extLst>
          </p:cNvPr>
          <p:cNvSpPr/>
          <p:nvPr/>
        </p:nvSpPr>
        <p:spPr>
          <a:xfrm>
            <a:off x="623433" y="3788629"/>
            <a:ext cx="11457993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/>
              <a:t>a. Read the passages. Circle the name of the person who prefers indoor activities. </a:t>
            </a:r>
          </a:p>
          <a:p>
            <a:pPr algn="ctr"/>
            <a:r>
              <a:rPr lang="en-US" sz="3600" b="1" dirty="0">
                <a:solidFill>
                  <a:srgbClr val="00B050"/>
                </a:solidFill>
              </a:rPr>
              <a:t>Will      Jess      Peter</a:t>
            </a: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5274" y="457200"/>
            <a:ext cx="1421395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Task a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181819" y="4364966"/>
            <a:ext cx="897147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922808" y="4364966"/>
            <a:ext cx="28582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733245" y="4873925"/>
            <a:ext cx="4382219" cy="3272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760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1936401" y="601510"/>
            <a:ext cx="7957536" cy="5613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While-reading </a:t>
            </a:r>
          </a:p>
        </p:txBody>
      </p:sp>
    </p:spTree>
    <p:extLst>
      <p:ext uri="{BB962C8B-B14F-4D97-AF65-F5344CB8AC3E}">
        <p14:creationId xmlns:p14="http://schemas.microsoft.com/office/powerpoint/2010/main" val="852815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7380" y="489668"/>
            <a:ext cx="9927771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Scan the text. Underline the activities each person prefers doing. Choose the correct name.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40963" y="16701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467646" y="2363688"/>
            <a:ext cx="1162014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My name's Will. I love playing sports and hanging out with my friends. We love playing handball and soccer together. I think they're really exciting. I don't really like extreme sports, like skateboarding or rock climbing. They're too scary for me. I prefer safer activities, like jogging or watching TV. 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3899140" y="2897142"/>
            <a:ext cx="33383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206641" y="2897142"/>
            <a:ext cx="224237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441940" y="3433313"/>
            <a:ext cx="5825940" cy="150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850609" y="5091491"/>
            <a:ext cx="24236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519337" y="5091491"/>
            <a:ext cx="24236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CD1 TRACK 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49017" y="50628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62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488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0771" y="554610"/>
            <a:ext cx="118440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Hello. My name's Jess. I'm not a very active person. I like reading books, chatting with my friends online, and doing arts and crafts in my bedroom. My favorite thing to do is painting. It's so relaxing. I hate playing sports and jogging. I don't think they are very fun. I prefer playing board games at home.</a:t>
            </a:r>
          </a:p>
          <a:p>
            <a:r>
              <a:rPr lang="en-US" sz="3600" dirty="0"/>
              <a:t>Hi. I'm Peter. I love doing lots of different activities. I like playing tennis with friends and I love rock climbing. It's so much fun. I also like designing clothes and bags. I don't really enjoy playing board games though. I think they're boring. I prefer singing and dancing with my friends in my backyard.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58792" y="1656272"/>
            <a:ext cx="23895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033623" y="1656272"/>
            <a:ext cx="567043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9681713" y="1656272"/>
            <a:ext cx="1912189" cy="115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47290" y="2173857"/>
            <a:ext cx="4721525" cy="258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825487" y="2260121"/>
            <a:ext cx="163039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968151" y="3286664"/>
            <a:ext cx="4908430" cy="862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24928" y="4379343"/>
            <a:ext cx="23895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271404" y="4379343"/>
            <a:ext cx="3283788" cy="57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312543" y="4951562"/>
            <a:ext cx="5564038" cy="258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05442" y="6047117"/>
            <a:ext cx="4563373" cy="862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3433313" y="646981"/>
            <a:ext cx="871268" cy="4744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CD1 TRACK 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60376" y="6290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78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6488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353FF2-8DDB-4DF7-8224-5318094484EA}"/>
              </a:ext>
            </a:extLst>
          </p:cNvPr>
          <p:cNvSpPr txBox="1"/>
          <p:nvPr/>
        </p:nvSpPr>
        <p:spPr>
          <a:xfrm>
            <a:off x="205274" y="363637"/>
            <a:ext cx="1421395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Task 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E05279-DA21-4902-97EF-CFBA1BD36E10}"/>
              </a:ext>
            </a:extLst>
          </p:cNvPr>
          <p:cNvSpPr txBox="1"/>
          <p:nvPr/>
        </p:nvSpPr>
        <p:spPr>
          <a:xfrm>
            <a:off x="10711002" y="362439"/>
            <a:ext cx="142139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Pre-reading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E464BE-3625-4D6B-A995-1862932E22E9}"/>
              </a:ext>
            </a:extLst>
          </p:cNvPr>
          <p:cNvSpPr/>
          <p:nvPr/>
        </p:nvSpPr>
        <p:spPr>
          <a:xfrm>
            <a:off x="1674833" y="833141"/>
            <a:ext cx="9582639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</a:t>
            </a:r>
            <a:r>
              <a:rPr lang="en-US" sz="3600" b="1" i="1" dirty="0">
                <a:solidFill>
                  <a:srgbClr val="0070C0"/>
                </a:solidFill>
              </a:rPr>
              <a:t>instruction</a:t>
            </a:r>
            <a:r>
              <a:rPr lang="en-US" sz="3600" i="1" dirty="0">
                <a:solidFill>
                  <a:srgbClr val="0070C0"/>
                </a:solidFill>
              </a:rPr>
              <a:t> and underline the </a:t>
            </a:r>
            <a:r>
              <a:rPr lang="en-US" sz="3600" b="1" i="1" dirty="0">
                <a:solidFill>
                  <a:srgbClr val="0070C0"/>
                </a:solidFill>
              </a:rPr>
              <a:t>key words</a:t>
            </a:r>
            <a:r>
              <a:rPr lang="en-US" sz="3600" i="1" dirty="0">
                <a:solidFill>
                  <a:srgbClr val="0070C0"/>
                </a:solidFill>
              </a:rPr>
              <a:t>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What are we going to do? 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	Read and match the phrase and the person.</a:t>
            </a:r>
          </a:p>
        </p:txBody>
      </p:sp>
      <p:sp>
        <p:nvSpPr>
          <p:cNvPr id="5" name="Rectangle 4"/>
          <p:cNvSpPr/>
          <p:nvPr/>
        </p:nvSpPr>
        <p:spPr>
          <a:xfrm>
            <a:off x="-77637" y="2760651"/>
            <a:ext cx="123817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Read and draw lines to match the phrases and the person they describe.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306" y="3283871"/>
            <a:ext cx="9071394" cy="316963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86264" y="3283871"/>
            <a:ext cx="69874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991154" y="3283871"/>
            <a:ext cx="2866846" cy="41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674833" y="3283871"/>
            <a:ext cx="16118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875917" y="3272451"/>
            <a:ext cx="1733909" cy="114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6274279" y="3968151"/>
            <a:ext cx="3335547" cy="29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6274279" y="4528868"/>
            <a:ext cx="3663351" cy="173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274279" y="5069457"/>
            <a:ext cx="3758242" cy="2308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225396" y="5661886"/>
            <a:ext cx="1823049" cy="566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274279" y="6236898"/>
            <a:ext cx="4094672" cy="259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CD1 TRACK 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21699" y="10951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51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6488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7380" y="489668"/>
            <a:ext cx="9927771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Scan the text. Underline the key words and match the names with the correct phrases.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40963" y="16701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467646" y="2363688"/>
            <a:ext cx="1162014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My name's Will. I love playing sports and hanging out with my friends. We love playing handball and soccer together. I think they're really exciting. I don't really like extreme sports, like skateboarding or rock climbing. They're too scary for me. I prefer safer activities, like jogging or watching TV. 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3899140" y="2897142"/>
            <a:ext cx="74187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206641" y="2897142"/>
            <a:ext cx="224237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062411" y="3986797"/>
            <a:ext cx="5825940" cy="150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623665" y="4538990"/>
            <a:ext cx="540901" cy="903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448333" y="4548027"/>
            <a:ext cx="24236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CD1 TRACK 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49017" y="50397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33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488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0771" y="554610"/>
            <a:ext cx="118440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Hello. My name's Jess. I'm not a very active person. I like reading books, chatting with my friends online, and doing arts and crafts in my bedroom. My favorite thing to do is painting. It's so relaxing. I hate playing sports and jogging. I don't think they are very fun. I prefer playing board games at home.</a:t>
            </a:r>
          </a:p>
          <a:p>
            <a:r>
              <a:rPr lang="en-US" sz="3600" dirty="0"/>
              <a:t>Hi. I'm Peter. I love doing lots of different activities. I like playing tennis with friends and I love rock climbing. It's so much fun. I also like designing clothes and bags. I don't really enjoy playing board games though. I think they're boring. I prefer singing and dancing with my friends in my backyard.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3312543" y="2742303"/>
            <a:ext cx="759125" cy="156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556739" y="2769079"/>
            <a:ext cx="163039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968151" y="3286664"/>
            <a:ext cx="4908430" cy="862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312543" y="4951562"/>
            <a:ext cx="5564038" cy="258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D1 TRACK 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77476" y="56995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02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48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00A73D-A4E0-4821-8CDB-989053139105}"/>
              </a:ext>
            </a:extLst>
          </p:cNvPr>
          <p:cNvSpPr txBox="1"/>
          <p:nvPr/>
        </p:nvSpPr>
        <p:spPr>
          <a:xfrm>
            <a:off x="198408" y="656664"/>
            <a:ext cx="1717013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While-reading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508" y="1770612"/>
            <a:ext cx="11300550" cy="404916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898475" y="2846717"/>
            <a:ext cx="2441276" cy="9920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2898475" y="3191774"/>
            <a:ext cx="2559170" cy="646981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2898475" y="2467155"/>
            <a:ext cx="2441276" cy="234501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898475" y="3882937"/>
            <a:ext cx="2441276" cy="680437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175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091"/>
            <a:ext cx="8784771" cy="58559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872779487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0264" y="604651"/>
            <a:ext cx="35748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accent5"/>
                </a:solidFill>
              </a:rPr>
              <a:t>c. Listen and read.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25" y="1554731"/>
            <a:ext cx="11791950" cy="4438650"/>
          </a:xfrm>
          <a:prstGeom prst="rect">
            <a:avLst/>
          </a:prstGeom>
        </p:spPr>
      </p:pic>
      <p:pic>
        <p:nvPicPr>
          <p:cNvPr id="4" name="CD1 TRACK 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19872" y="6046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5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1936401" y="601510"/>
            <a:ext cx="7957536" cy="5613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Post-reading </a:t>
            </a:r>
          </a:p>
        </p:txBody>
      </p:sp>
    </p:spTree>
    <p:extLst>
      <p:ext uri="{BB962C8B-B14F-4D97-AF65-F5344CB8AC3E}">
        <p14:creationId xmlns:p14="http://schemas.microsoft.com/office/powerpoint/2010/main" val="8942392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6952" y="1278560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591" y="469514"/>
            <a:ext cx="2350606" cy="149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409575" y="2623140"/>
            <a:ext cx="4800600" cy="2573114"/>
          </a:xfrm>
          <a:prstGeom prst="wedgeRoundRectCallout">
            <a:avLst>
              <a:gd name="adj1" fmla="val 48418"/>
              <a:gd name="adj2" fmla="val 78777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>
                <a:solidFill>
                  <a:srgbClr val="0070C0"/>
                </a:solidFill>
              </a:rPr>
              <a:t>Which person are you most like? How are you similar? How are you different?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5702061" y="2623140"/>
            <a:ext cx="6245524" cy="2573114"/>
          </a:xfrm>
          <a:prstGeom prst="wedgeRoundRectCallout">
            <a:avLst>
              <a:gd name="adj1" fmla="val -54172"/>
              <a:gd name="adj2" fmla="val 79881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>
                <a:solidFill>
                  <a:srgbClr val="00B050"/>
                </a:solidFill>
              </a:rPr>
              <a:t>I'm most like Jess. I also like reading books, but I don't like playing board games.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 - reading</a:t>
            </a:r>
          </a:p>
        </p:txBody>
      </p:sp>
    </p:spTree>
    <p:extLst>
      <p:ext uri="{BB962C8B-B14F-4D97-AF65-F5344CB8AC3E}">
        <p14:creationId xmlns:p14="http://schemas.microsoft.com/office/powerpoint/2010/main" val="215677112"/>
      </p:ext>
    </p:extLst>
  </p:cSld>
  <p:clrMapOvr>
    <a:masterClrMapping/>
  </p:clrMapOvr>
  <p:transition spd="med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462"/>
            <a:ext cx="8790639" cy="58599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46981" y="645000"/>
            <a:ext cx="9927771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Talk to your partner about what teenagers like doing in their free time.</a:t>
            </a:r>
          </a:p>
        </p:txBody>
      </p:sp>
    </p:spTree>
    <p:extLst>
      <p:ext uri="{BB962C8B-B14F-4D97-AF65-F5344CB8AC3E}">
        <p14:creationId xmlns:p14="http://schemas.microsoft.com/office/powerpoint/2010/main" val="28555525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359403" y="1056168"/>
            <a:ext cx="4345781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1. chat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2. fishing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3. hang out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4. jogging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5. jewelry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6. handball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7. rock climbing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8. board games</a:t>
            </a:r>
          </a:p>
        </p:txBody>
      </p:sp>
    </p:spTree>
    <p:extLst>
      <p:ext uri="{BB962C8B-B14F-4D97-AF65-F5344CB8AC3E}">
        <p14:creationId xmlns:p14="http://schemas.microsoft.com/office/powerpoint/2010/main" val="2237482687"/>
      </p:ext>
    </p:extLst>
  </p:cSld>
  <p:clrMapOvr>
    <a:masterClrMapping/>
  </p:clrMapOvr>
  <p:transition spd="med"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324099" y="2243918"/>
            <a:ext cx="971550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Reading: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  Understanding instructions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Scanning for specific information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Speaking: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  Talking about hobbies</a:t>
            </a:r>
          </a:p>
        </p:txBody>
      </p:sp>
    </p:spTree>
    <p:extLst>
      <p:ext uri="{BB962C8B-B14F-4D97-AF65-F5344CB8AC3E}">
        <p14:creationId xmlns:p14="http://schemas.microsoft.com/office/powerpoint/2010/main" val="27814706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734681"/>
            <a:ext cx="11764213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by hearts vocab.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vocab. and reading exercises on pages 2 &amp; 3 WB.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8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pages 4 &amp; 5.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(pages 5 &amp; 6 SB).</a:t>
            </a:r>
          </a:p>
          <a:p>
            <a:pPr marL="571500" indent="-571500">
              <a:buFontTx/>
              <a:buChar char="-"/>
            </a:pPr>
            <a:r>
              <a:rPr lang="en-US" sz="3600" i="1">
                <a:solidFill>
                  <a:srgbClr val="0070C0"/>
                </a:solidFill>
              </a:rPr>
              <a:t>Play </a:t>
            </a:r>
            <a:r>
              <a:rPr lang="en-US" sz="3600" i="1" dirty="0">
                <a:solidFill>
                  <a:srgbClr val="0070C0"/>
                </a:solidFill>
              </a:rPr>
              <a:t>the consolidation games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9779" y="417753"/>
            <a:ext cx="1101857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i="1" kern="0" dirty="0">
                <a:solidFill>
                  <a:srgbClr val="0070C0"/>
                </a:solidFill>
              </a:rPr>
              <a:t>Let’s talk: </a:t>
            </a:r>
          </a:p>
          <a:p>
            <a:pPr lvl="0"/>
            <a:r>
              <a:rPr lang="en-US" sz="4400" b="1" i="1" kern="0" dirty="0">
                <a:solidFill>
                  <a:srgbClr val="0070C0"/>
                </a:solidFill>
              </a:rPr>
              <a:t>What do the girls like doing in their free time? </a:t>
            </a:r>
            <a:endParaRPr kumimoji="0" lang="en-US" sz="44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AFB16C-DC88-4343-A71F-3FB0C8564993}"/>
              </a:ext>
            </a:extLst>
          </p:cNvPr>
          <p:cNvSpPr/>
          <p:nvPr/>
        </p:nvSpPr>
        <p:spPr>
          <a:xfrm>
            <a:off x="201556" y="2613376"/>
            <a:ext cx="1101857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i="1" kern="0" dirty="0">
                <a:solidFill>
                  <a:srgbClr val="0070C0"/>
                </a:solidFill>
              </a:rPr>
              <a:t>What do you do in your free time? How often do you do it?</a:t>
            </a:r>
            <a:endParaRPr kumimoji="0" lang="en-US" sz="44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455497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1936401" y="601510"/>
            <a:ext cx="7957536" cy="5613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Pre-reading </a:t>
            </a:r>
          </a:p>
        </p:txBody>
      </p:sp>
    </p:spTree>
    <p:extLst>
      <p:ext uri="{BB962C8B-B14F-4D97-AF65-F5344CB8AC3E}">
        <p14:creationId xmlns:p14="http://schemas.microsoft.com/office/powerpoint/2010/main" val="2627695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2" y="904332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8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7910" y="547885"/>
            <a:ext cx="11337523" cy="646331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Work in pairs. What can you see in each picture?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11" y="1579437"/>
            <a:ext cx="8625682" cy="2078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4100" y="1579437"/>
            <a:ext cx="2432483" cy="2097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10" y="3856701"/>
            <a:ext cx="11468100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7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8166" y="586707"/>
            <a:ext cx="4667213" cy="646331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a. Number the pictures.</a:t>
            </a:r>
          </a:p>
        </p:txBody>
      </p:sp>
      <p:sp>
        <p:nvSpPr>
          <p:cNvPr id="3" name="Rectangle 2"/>
          <p:cNvSpPr/>
          <p:nvPr/>
        </p:nvSpPr>
        <p:spPr>
          <a:xfrm>
            <a:off x="168166" y="1438331"/>
            <a:ext cx="3276370" cy="4524315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/>
            <a:r>
              <a:rPr lang="en-US" sz="3600" i="1" dirty="0">
                <a:solidFill>
                  <a:srgbClr val="0070C0"/>
                </a:solidFill>
              </a:rPr>
              <a:t>1. chat</a:t>
            </a:r>
          </a:p>
          <a:p>
            <a:pPr lvl="0"/>
            <a:r>
              <a:rPr lang="en-US" sz="3600" i="1" dirty="0">
                <a:solidFill>
                  <a:srgbClr val="0070C0"/>
                </a:solidFill>
              </a:rPr>
              <a:t>2. fishing</a:t>
            </a:r>
          </a:p>
          <a:p>
            <a:pPr lvl="0"/>
            <a:r>
              <a:rPr lang="en-US" sz="3600" i="1" dirty="0">
                <a:solidFill>
                  <a:srgbClr val="0070C0"/>
                </a:solidFill>
              </a:rPr>
              <a:t>3. hang out</a:t>
            </a:r>
          </a:p>
          <a:p>
            <a:pPr lvl="0"/>
            <a:r>
              <a:rPr lang="en-US" sz="3600" i="1" dirty="0">
                <a:solidFill>
                  <a:srgbClr val="0070C0"/>
                </a:solidFill>
              </a:rPr>
              <a:t>4. jogging</a:t>
            </a:r>
          </a:p>
          <a:p>
            <a:pPr lvl="0"/>
            <a:r>
              <a:rPr lang="en-US" sz="3600" i="1" dirty="0">
                <a:solidFill>
                  <a:srgbClr val="0070C0"/>
                </a:solidFill>
              </a:rPr>
              <a:t>5. jewelry</a:t>
            </a:r>
          </a:p>
          <a:p>
            <a:pPr lvl="0"/>
            <a:r>
              <a:rPr lang="en-US" sz="3600" i="1" dirty="0">
                <a:solidFill>
                  <a:srgbClr val="0070C0"/>
                </a:solidFill>
              </a:rPr>
              <a:t>6. handball</a:t>
            </a:r>
          </a:p>
          <a:p>
            <a:pPr lvl="0"/>
            <a:r>
              <a:rPr lang="en-US" sz="3600" i="1" dirty="0">
                <a:solidFill>
                  <a:srgbClr val="0070C0"/>
                </a:solidFill>
              </a:rPr>
              <a:t>7. rock climbing</a:t>
            </a:r>
          </a:p>
          <a:p>
            <a:pPr lvl="0"/>
            <a:r>
              <a:rPr lang="en-US" sz="3600" i="1" dirty="0">
                <a:solidFill>
                  <a:srgbClr val="0070C0"/>
                </a:solidFill>
              </a:rPr>
              <a:t>8. board games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5379" y="586707"/>
            <a:ext cx="7254542" cy="17839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920" y="2463689"/>
            <a:ext cx="7183001" cy="18781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909" y="4434893"/>
            <a:ext cx="4827021" cy="19274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13538" y="1770818"/>
            <a:ext cx="372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66769" y="5810910"/>
            <a:ext cx="372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32765" y="3737657"/>
            <a:ext cx="372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080594" y="3727935"/>
            <a:ext cx="372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05204" y="3760388"/>
            <a:ext cx="372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86843" y="1752452"/>
            <a:ext cx="372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914661" y="5815484"/>
            <a:ext cx="372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772357" y="1770818"/>
            <a:ext cx="7457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91592" y="4004622"/>
            <a:ext cx="1216640" cy="296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730677" y="2370610"/>
            <a:ext cx="1192692" cy="591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730677" y="2911876"/>
            <a:ext cx="1533129" cy="159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30677" y="3429107"/>
            <a:ext cx="1213532" cy="420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735366" y="4545367"/>
            <a:ext cx="1528440" cy="12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730677" y="5078027"/>
            <a:ext cx="2385385" cy="115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72357" y="5641482"/>
            <a:ext cx="2343705" cy="224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22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4545" y="503853"/>
            <a:ext cx="1110031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Listen and repeat. </a:t>
            </a:r>
            <a:r>
              <a:rPr lang="en-US" sz="2400" b="1" i="1" dirty="0">
                <a:solidFill>
                  <a:srgbClr val="0070C0"/>
                </a:solidFill>
              </a:rPr>
              <a:t>Click on each phrase to hear the sound</a:t>
            </a:r>
            <a:r>
              <a:rPr lang="en-US" sz="3600" b="1" i="1" dirty="0">
                <a:solidFill>
                  <a:srgbClr val="0070C0"/>
                </a:solidFill>
              </a:rPr>
              <a:t>. </a:t>
            </a:r>
          </a:p>
        </p:txBody>
      </p:sp>
      <p:pic>
        <p:nvPicPr>
          <p:cNvPr id="3" name="bake cak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80521" y="706505"/>
            <a:ext cx="487363" cy="487363"/>
          </a:xfrm>
          <a:prstGeom prst="rect">
            <a:avLst/>
          </a:prstGeom>
        </p:spPr>
      </p:pic>
      <p:pic>
        <p:nvPicPr>
          <p:cNvPr id="4" name="build model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80520" y="706504"/>
            <a:ext cx="487363" cy="487363"/>
          </a:xfrm>
          <a:prstGeom prst="rect">
            <a:avLst/>
          </a:prstGeom>
        </p:spPr>
      </p:pic>
      <p:pic>
        <p:nvPicPr>
          <p:cNvPr id="5" name="collect soccer sticker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3415" y="706504"/>
            <a:ext cx="487363" cy="487363"/>
          </a:xfrm>
          <a:prstGeom prst="rect">
            <a:avLst/>
          </a:prstGeom>
        </p:spPr>
      </p:pic>
      <p:pic>
        <p:nvPicPr>
          <p:cNvPr id="6" name="make vlog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97625" y="713469"/>
            <a:ext cx="487363" cy="487363"/>
          </a:xfrm>
          <a:prstGeom prst="rect">
            <a:avLst/>
          </a:prstGeom>
        </p:spPr>
      </p:pic>
      <p:pic>
        <p:nvPicPr>
          <p:cNvPr id="7" name="play online games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89072" y="699540"/>
            <a:ext cx="487363" cy="487363"/>
          </a:xfrm>
          <a:prstGeom prst="rect">
            <a:avLst/>
          </a:prstGeom>
        </p:spPr>
      </p:pic>
      <p:pic>
        <p:nvPicPr>
          <p:cNvPr id="8" name="read comics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71966" y="685611"/>
            <a:ext cx="487363" cy="4873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6018" y="4327185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handball 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) /</a:t>
            </a:r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ˈhændbɔːl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/ (môn thể thao) bóng né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endParaRPr lang="en-US" sz="24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2817" y="3701803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jewelry 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) /</a:t>
            </a:r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ˈdʒuːəlri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/ đồ trang sức</a:t>
            </a:r>
            <a:endParaRPr lang="en-US" sz="24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817" y="3066032"/>
            <a:ext cx="11371226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jogging </a:t>
            </a:r>
            <a:r>
              <a:rPr lang="en-US" sz="2400" dirty="0"/>
              <a:t>(n) /</a:t>
            </a:r>
            <a:r>
              <a:rPr lang="en-US" sz="2400" dirty="0">
                <a:solidFill>
                  <a:srgbClr val="FF0000"/>
                </a:solidFill>
              </a:rPr>
              <a:t>ˈ</a:t>
            </a:r>
            <a:r>
              <a:rPr lang="en-US" sz="2400" dirty="0" err="1">
                <a:solidFill>
                  <a:srgbClr val="FF0000"/>
                </a:solidFill>
              </a:rPr>
              <a:t>dʒɑːɡɪŋ</a:t>
            </a:r>
            <a:r>
              <a:rPr lang="en-US" sz="2400" dirty="0"/>
              <a:t>/ (</a:t>
            </a:r>
            <a:r>
              <a:rPr lang="en-US" sz="2400" dirty="0" err="1"/>
              <a:t>hoạt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) </a:t>
            </a:r>
            <a:r>
              <a:rPr lang="en-US" sz="2400" dirty="0" err="1"/>
              <a:t>chạy</a:t>
            </a:r>
            <a:r>
              <a:rPr lang="en-US" sz="2400" dirty="0"/>
              <a:t> </a:t>
            </a:r>
            <a:r>
              <a:rPr lang="en-US" sz="2400" dirty="0" err="1"/>
              <a:t>bộ</a:t>
            </a:r>
            <a:r>
              <a:rPr lang="en-US" sz="2400" dirty="0"/>
              <a:t> </a:t>
            </a:r>
            <a:r>
              <a:rPr lang="en-US" sz="2400" dirty="0" err="1"/>
              <a:t>nhẹ</a:t>
            </a:r>
            <a:endParaRPr lang="en-US" sz="2400" i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7424" y="2386274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hang out </a:t>
            </a:r>
            <a:r>
              <a:rPr lang="en-US" sz="2400" dirty="0"/>
              <a:t>(v </a:t>
            </a:r>
            <a:r>
              <a:rPr lang="en-US" sz="2400" dirty="0" err="1"/>
              <a:t>phr</a:t>
            </a:r>
            <a:r>
              <a:rPr lang="en-US" sz="2400" dirty="0"/>
              <a:t>) /</a:t>
            </a:r>
            <a:r>
              <a:rPr lang="en-US" sz="2400" dirty="0" err="1">
                <a:solidFill>
                  <a:srgbClr val="FF0000"/>
                </a:solidFill>
              </a:rPr>
              <a:t>hæŋ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aʊt</a:t>
            </a:r>
            <a:r>
              <a:rPr lang="en-US" sz="2400" dirty="0"/>
              <a:t>/ </a:t>
            </a:r>
            <a:r>
              <a:rPr lang="vi-VN" sz="2400" dirty="0"/>
              <a:t>gặp gỡ bạn bè, đi chơ</a:t>
            </a:r>
            <a:r>
              <a:rPr lang="en-US" sz="2400" dirty="0" err="1"/>
              <a:t>i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7190" y="1754955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fishing 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) /</a:t>
            </a:r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ˈfɪʃɪŋ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/ câu cá</a:t>
            </a:r>
            <a:endParaRPr lang="en-US" sz="24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1667" y="1132025"/>
            <a:ext cx="11362534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chat </a:t>
            </a:r>
            <a:r>
              <a:rPr lang="en-US" sz="2400" dirty="0"/>
              <a:t>(v) 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tʃæt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/>
              <a:t> </a:t>
            </a:r>
            <a:r>
              <a:rPr lang="en-US" sz="2400" dirty="0" err="1"/>
              <a:t>trò</a:t>
            </a:r>
            <a:r>
              <a:rPr lang="en-US" sz="2400" dirty="0"/>
              <a:t> </a:t>
            </a:r>
            <a:r>
              <a:rPr lang="en-US" sz="2400" dirty="0" err="1"/>
              <a:t>chuyện</a:t>
            </a:r>
            <a:r>
              <a:rPr lang="en-US" sz="2400" dirty="0"/>
              <a:t>, </a:t>
            </a:r>
            <a:r>
              <a:rPr lang="en-US" sz="2400" dirty="0" err="1"/>
              <a:t>tán</a:t>
            </a:r>
            <a:r>
              <a:rPr lang="en-US" sz="2400" dirty="0"/>
              <a:t> </a:t>
            </a:r>
            <a:r>
              <a:rPr lang="en-US" sz="2400" dirty="0" err="1"/>
              <a:t>gẫu</a:t>
            </a: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563415" y="503853"/>
            <a:ext cx="521573" cy="905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86018" y="4983905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rock climbing 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 phr) /</a:t>
            </a:r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ˈrɑːk klaɪmɪŋ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/ (môn thể thao) leo núi đá</a:t>
            </a:r>
            <a:endParaRPr lang="en-US" sz="24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6018" y="5648651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board games 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 phr) /</a:t>
            </a:r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ˈbɔːrd ɡeɪm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/ trò chơi có bàn cờ </a:t>
            </a:r>
            <a:endParaRPr lang="en-US" sz="24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chat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353943" y="1295969"/>
            <a:ext cx="487363" cy="487363"/>
          </a:xfrm>
          <a:prstGeom prst="rect">
            <a:avLst/>
          </a:prstGeom>
        </p:spPr>
      </p:pic>
      <p:pic>
        <p:nvPicPr>
          <p:cNvPr id="20" name="fishing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353943" y="1872813"/>
            <a:ext cx="487363" cy="487363"/>
          </a:xfrm>
          <a:prstGeom prst="rect">
            <a:avLst/>
          </a:prstGeom>
        </p:spPr>
      </p:pic>
      <p:pic>
        <p:nvPicPr>
          <p:cNvPr id="21" name="hang out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311178" y="2545946"/>
            <a:ext cx="487363" cy="487363"/>
          </a:xfrm>
          <a:prstGeom prst="rect">
            <a:avLst/>
          </a:prstGeom>
        </p:spPr>
      </p:pic>
      <p:pic>
        <p:nvPicPr>
          <p:cNvPr id="22" name="jogging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294642" y="3126731"/>
            <a:ext cx="487363" cy="487363"/>
          </a:xfrm>
          <a:prstGeom prst="rect">
            <a:avLst/>
          </a:prstGeom>
        </p:spPr>
      </p:pic>
      <p:pic>
        <p:nvPicPr>
          <p:cNvPr id="23" name="jewelry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294641" y="3824765"/>
            <a:ext cx="487363" cy="487363"/>
          </a:xfrm>
          <a:prstGeom prst="rect">
            <a:avLst/>
          </a:prstGeom>
        </p:spPr>
      </p:pic>
      <p:pic>
        <p:nvPicPr>
          <p:cNvPr id="24" name="handball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288972" y="4424530"/>
            <a:ext cx="487363" cy="487363"/>
          </a:xfrm>
          <a:prstGeom prst="rect">
            <a:avLst/>
          </a:prstGeom>
        </p:spPr>
      </p:pic>
      <p:pic>
        <p:nvPicPr>
          <p:cNvPr id="25" name="rock climbing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288971" y="5052657"/>
            <a:ext cx="487363" cy="487363"/>
          </a:xfrm>
          <a:prstGeom prst="rect">
            <a:avLst/>
          </a:prstGeom>
        </p:spPr>
      </p:pic>
      <p:pic>
        <p:nvPicPr>
          <p:cNvPr id="26" name="board games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288970" y="58076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4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7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9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27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22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263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289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287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300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7910" y="547885"/>
            <a:ext cx="1133752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b. Write the new words into the table and add more words you know. Which activities do you do?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87" y="2329069"/>
            <a:ext cx="11869842" cy="21934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9563" y="3528204"/>
            <a:ext cx="2035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handball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68439" y="3134924"/>
            <a:ext cx="2162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rock climbing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08695" y="3496516"/>
            <a:ext cx="2026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jogging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31700" y="3899313"/>
            <a:ext cx="2035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fishing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64348" y="3082101"/>
            <a:ext cx="2035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jewelry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19144" y="3126842"/>
            <a:ext cx="2035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jewelry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673940" y="3079110"/>
            <a:ext cx="2035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hang out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673939" y="3519404"/>
            <a:ext cx="2241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chat online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3321" y="4736731"/>
            <a:ext cx="2276734" cy="144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3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1013</Words>
  <Application>Microsoft Office PowerPoint</Application>
  <PresentationFormat>Widescreen</PresentationFormat>
  <Paragraphs>113</Paragraphs>
  <Slides>29</Slides>
  <Notes>1</Notes>
  <HiddenSlides>0</HiddenSlides>
  <MMClips>20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Đinh Thị Nga</cp:lastModifiedBy>
  <cp:revision>52</cp:revision>
  <dcterms:created xsi:type="dcterms:W3CDTF">2023-02-01T04:45:54Z</dcterms:created>
  <dcterms:modified xsi:type="dcterms:W3CDTF">2023-09-12T15:05:48Z</dcterms:modified>
</cp:coreProperties>
</file>