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51" r:id="rId3"/>
    <p:sldId id="267" r:id="rId4"/>
    <p:sldId id="269" r:id="rId5"/>
    <p:sldId id="370" r:id="rId6"/>
    <p:sldId id="313" r:id="rId7"/>
    <p:sldId id="371" r:id="rId8"/>
    <p:sldId id="372" r:id="rId9"/>
    <p:sldId id="373" r:id="rId10"/>
    <p:sldId id="369" r:id="rId11"/>
    <p:sldId id="321" r:id="rId12"/>
    <p:sldId id="356" r:id="rId13"/>
    <p:sldId id="357" r:id="rId14"/>
    <p:sldId id="374" r:id="rId15"/>
    <p:sldId id="375" r:id="rId16"/>
    <p:sldId id="376" r:id="rId17"/>
    <p:sldId id="377" r:id="rId18"/>
    <p:sldId id="378" r:id="rId19"/>
    <p:sldId id="379" r:id="rId20"/>
    <p:sldId id="380" r:id="rId21"/>
    <p:sldId id="381" r:id="rId22"/>
    <p:sldId id="382" r:id="rId23"/>
    <p:sldId id="383" r:id="rId24"/>
    <p:sldId id="384" r:id="rId25"/>
    <p:sldId id="364" r:id="rId26"/>
    <p:sldId id="294" r:id="rId27"/>
    <p:sldId id="295" r:id="rId28"/>
    <p:sldId id="296" r:id="rId29"/>
    <p:sldId id="297" r:id="rId30"/>
    <p:sldId id="299" r:id="rId31"/>
    <p:sldId id="30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initials="A" lastIdx="1" clrIdx="0">
    <p:extLst>
      <p:ext uri="{19B8F6BF-5375-455C-9EA6-DF929625EA0E}">
        <p15:presenceInfo xmlns:p15="http://schemas.microsoft.com/office/powerpoint/2012/main" userId="A" providerId="None"/>
      </p:ext>
    </p:extLst>
  </p:cmAuthor>
  <p:cmAuthor id="2" name="Rieu Phan Van" initials="RPV" lastIdx="2" clrIdx="1">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8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8BA33-26DB-4428-93D0-27EAE4D1DD9C}" type="datetimeFigureOut">
              <a:rPr lang="en-US" smtClean="0"/>
              <a:t>3/28/2023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3D410-B0AC-488E-A5F6-469EF3A10D11}" type="slidenum">
              <a:rPr lang="en-US" smtClean="0"/>
              <a:t>‹#›</a:t>
            </a:fld>
            <a:endParaRPr lang="en-US"/>
          </a:p>
        </p:txBody>
      </p:sp>
    </p:spTree>
    <p:extLst>
      <p:ext uri="{BB962C8B-B14F-4D97-AF65-F5344CB8AC3E}">
        <p14:creationId xmlns:p14="http://schemas.microsoft.com/office/powerpoint/2010/main" val="234048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71FAA-8EC5-41BF-A839-F9E0167E2251}"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24887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5355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8719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4279"/>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420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315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017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996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44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80260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71FAA-8EC5-41BF-A839-F9E0167E2251}"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11253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71FAA-8EC5-41BF-A839-F9E0167E2251}"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27946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71FAA-8EC5-41BF-A839-F9E0167E2251}" type="datetimeFigureOut">
              <a:rPr lang="en-US" smtClean="0"/>
              <a:t>3/28/2023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70542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71FAA-8EC5-41BF-A839-F9E0167E2251}" type="datetimeFigureOut">
              <a:rPr lang="en-US" smtClean="0"/>
              <a:t>3/28/2023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27613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1FAA-8EC5-41BF-A839-F9E0167E2251}" type="datetimeFigureOut">
              <a:rPr lang="en-US" smtClean="0"/>
              <a:t>3/28/2023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0543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45252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4535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1FAA-8EC5-41BF-A839-F9E0167E2251}" type="datetimeFigureOut">
              <a:rPr lang="en-US" smtClean="0"/>
              <a:t>3/28/2023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86E4-946D-4BFF-AF44-8289C5ED502A}" type="slidenum">
              <a:rPr lang="en-US" smtClean="0"/>
              <a:t>‹#›</a:t>
            </a:fld>
            <a:endParaRPr lang="en-US"/>
          </a:p>
        </p:txBody>
      </p:sp>
      <p:pic>
        <p:nvPicPr>
          <p:cNvPr id="13" name="Picture 12"/>
          <p:cNvPicPr>
            <a:picLocks noChangeAspect="1"/>
          </p:cNvPicPr>
          <p:nvPr userDrawn="1"/>
        </p:nvPicPr>
        <p:blipFill>
          <a:blip r:embed="rId19"/>
          <a:stretch>
            <a:fillRect/>
          </a:stretch>
        </p:blipFill>
        <p:spPr>
          <a:xfrm>
            <a:off x="0" y="-37331"/>
            <a:ext cx="12192000" cy="6895331"/>
          </a:xfrm>
          <a:prstGeom prst="rect">
            <a:avLst/>
          </a:prstGeom>
        </p:spPr>
      </p:pic>
      <p:sp>
        <p:nvSpPr>
          <p:cNvPr id="12" name="TextBox 9">
            <a:extLst>
              <a:ext uri="{FF2B5EF4-FFF2-40B4-BE49-F238E27FC236}">
                <a16:creationId xmlns:a16="http://schemas.microsoft.com/office/drawing/2014/main" id="{FE798370-27E2-9F41-A466-FC64C7FFD70A}"/>
              </a:ext>
            </a:extLst>
          </p:cNvPr>
          <p:cNvSpPr txBox="1"/>
          <p:nvPr userDrawn="1"/>
        </p:nvSpPr>
        <p:spPr>
          <a:xfrm>
            <a:off x="9144000" y="19988"/>
            <a:ext cx="2948179"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chemeClr val="tx1"/>
                </a:solidFill>
              </a:rPr>
              <a:t>Review: Listening &amp; Reading</a:t>
            </a:r>
          </a:p>
        </p:txBody>
      </p:sp>
      <p:sp>
        <p:nvSpPr>
          <p:cNvPr id="14" name="TextBox 9">
            <a:extLst>
              <a:ext uri="{FF2B5EF4-FFF2-40B4-BE49-F238E27FC236}">
                <a16:creationId xmlns:a16="http://schemas.microsoft.com/office/drawing/2014/main" id="{FE798370-27E2-9F41-A466-FC64C7FFD70A}"/>
              </a:ext>
            </a:extLst>
          </p:cNvPr>
          <p:cNvSpPr txBox="1"/>
          <p:nvPr userDrawn="1"/>
        </p:nvSpPr>
        <p:spPr>
          <a:xfrm>
            <a:off x="164769" y="44183"/>
            <a:ext cx="2640146"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tx1"/>
                </a:solidFill>
              </a:rPr>
              <a:t>Unit 2: Life in the Country</a:t>
            </a:r>
          </a:p>
        </p:txBody>
      </p:sp>
      <p:sp>
        <p:nvSpPr>
          <p:cNvPr id="15" name="TextBox 14">
            <a:extLst>
              <a:ext uri="{FF2B5EF4-FFF2-40B4-BE49-F238E27FC236}">
                <a16:creationId xmlns:a16="http://schemas.microsoft.com/office/drawing/2014/main" id="{D7889D60-3103-E54C-9167-2287BEE5C81A}"/>
              </a:ext>
            </a:extLst>
          </p:cNvPr>
          <p:cNvSpPr txBox="1"/>
          <p:nvPr userDrawn="1"/>
        </p:nvSpPr>
        <p:spPr>
          <a:xfrm>
            <a:off x="0" y="6449515"/>
            <a:ext cx="293484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err="1">
                <a:solidFill>
                  <a:schemeClr val="tx1"/>
                </a:solidFill>
                <a:effectLst/>
              </a:rPr>
              <a:t>Tiếng</a:t>
            </a:r>
            <a:r>
              <a:rPr lang="en-US" sz="1600" baseline="0" dirty="0">
                <a:solidFill>
                  <a:schemeClr val="tx1"/>
                </a:solidFill>
                <a:effectLst/>
              </a:rPr>
              <a:t> </a:t>
            </a:r>
            <a:r>
              <a:rPr lang="en-US" sz="1600" baseline="0" dirty="0" err="1">
                <a:solidFill>
                  <a:schemeClr val="tx1"/>
                </a:solidFill>
                <a:effectLst/>
              </a:rPr>
              <a:t>Anh</a:t>
            </a:r>
            <a:r>
              <a:rPr lang="en-US" sz="1600" baseline="0">
                <a:solidFill>
                  <a:schemeClr val="tx1"/>
                </a:solidFill>
                <a:effectLst/>
              </a:rPr>
              <a:t> 8 </a:t>
            </a:r>
            <a:r>
              <a:rPr lang="en-US" sz="1600" baseline="0" dirty="0" err="1">
                <a:solidFill>
                  <a:schemeClr val="tx1"/>
                </a:solidFill>
                <a:effectLst/>
              </a:rPr>
              <a:t>i</a:t>
            </a:r>
            <a:r>
              <a:rPr lang="en-US" sz="1600" baseline="0" dirty="0">
                <a:solidFill>
                  <a:schemeClr val="tx1"/>
                </a:solidFill>
                <a:effectLst/>
              </a:rPr>
              <a:t>-Learn Smart World </a:t>
            </a:r>
            <a:endParaRPr lang="en-US" sz="1600" dirty="0">
              <a:solidFill>
                <a:schemeClr val="tx1"/>
              </a:solidFill>
              <a:effectLst/>
            </a:endParaRPr>
          </a:p>
        </p:txBody>
      </p:sp>
      <p:pic>
        <p:nvPicPr>
          <p:cNvPr id="16" name="Picture 15">
            <a:extLst>
              <a:ext uri="{FF2B5EF4-FFF2-40B4-BE49-F238E27FC236}">
                <a16:creationId xmlns:a16="http://schemas.microsoft.com/office/drawing/2014/main" id="{ECF13BED-1CB7-0146-BB6D-00DC4EC16FC0}"/>
              </a:ext>
            </a:extLst>
          </p:cNvPr>
          <p:cNvPicPr>
            <a:picLocks noChangeAspect="1"/>
          </p:cNvPicPr>
          <p:nvPr userDrawn="1"/>
        </p:nvPicPr>
        <p:blipFill>
          <a:blip r:embed="rId20"/>
          <a:stretch>
            <a:fillRect/>
          </a:stretch>
        </p:blipFill>
        <p:spPr>
          <a:xfrm>
            <a:off x="11212285" y="6405254"/>
            <a:ext cx="754179" cy="384484"/>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D7889D60-3103-E54C-9167-2287BEE5C81A}"/>
              </a:ext>
            </a:extLst>
          </p:cNvPr>
          <p:cNvSpPr txBox="1"/>
          <p:nvPr userDrawn="1"/>
        </p:nvSpPr>
        <p:spPr>
          <a:xfrm>
            <a:off x="5193275" y="6449514"/>
            <a:ext cx="224837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a:solidFill>
                  <a:schemeClr val="tx1"/>
                </a:solidFill>
                <a:effectLst/>
              </a:rPr>
              <a:t>DTP Education Solutions </a:t>
            </a:r>
            <a:endParaRPr lang="en-US" sz="1600" dirty="0">
              <a:solidFill>
                <a:schemeClr val="tx1"/>
              </a:solidFill>
              <a:effectLst/>
            </a:endParaRPr>
          </a:p>
        </p:txBody>
      </p:sp>
    </p:spTree>
    <p:extLst>
      <p:ext uri="{BB962C8B-B14F-4D97-AF65-F5344CB8AC3E}">
        <p14:creationId xmlns:p14="http://schemas.microsoft.com/office/powerpoint/2010/main" val="422708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89" r:id="rId13"/>
    <p:sldLayoutId id="2147483690" r:id="rId14"/>
    <p:sldLayoutId id="2147483691" r:id="rId15"/>
    <p:sldLayoutId id="2147483695" r:id="rId16"/>
    <p:sldLayoutId id="214748369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232608" cy="6858000"/>
          </a:xfrm>
          <a:prstGeom prst="rect">
            <a:avLst/>
          </a:prstGeom>
        </p:spPr>
      </p:pic>
      <p:sp>
        <p:nvSpPr>
          <p:cNvPr id="3" name="TextBox 2"/>
          <p:cNvSpPr txBox="1"/>
          <p:nvPr/>
        </p:nvSpPr>
        <p:spPr>
          <a:xfrm>
            <a:off x="6256848" y="3164277"/>
            <a:ext cx="5253486" cy="1569660"/>
          </a:xfrm>
          <a:prstGeom prst="rect">
            <a:avLst/>
          </a:prstGeom>
          <a:noFill/>
        </p:spPr>
        <p:txBody>
          <a:bodyPr wrap="square" rtlCol="0">
            <a:spAutoFit/>
          </a:bodyPr>
          <a:lstStyle/>
          <a:p>
            <a:pPr lvl="0" algn="ctr"/>
            <a:r>
              <a:rPr lang="en-US" sz="3200" b="1" dirty="0">
                <a:solidFill>
                  <a:srgbClr val="0070C0"/>
                </a:solidFill>
              </a:rPr>
              <a:t>Unit 2: Life in the Country</a:t>
            </a:r>
            <a:endParaRPr lang="en-US" sz="2000" b="1" dirty="0">
              <a:solidFill>
                <a:srgbClr val="0070C0"/>
              </a:solidFill>
            </a:endParaRPr>
          </a:p>
          <a:p>
            <a:pPr lvl="0" algn="ctr"/>
            <a:r>
              <a:rPr lang="en-US" sz="3200" b="1" dirty="0">
                <a:solidFill>
                  <a:srgbClr val="00B050"/>
                </a:solidFill>
              </a:rPr>
              <a:t>Review: Listening &amp; Reading</a:t>
            </a:r>
          </a:p>
          <a:p>
            <a:pPr lvl="0" algn="ctr"/>
            <a:r>
              <a:rPr lang="en-US" sz="3200" dirty="0">
                <a:solidFill>
                  <a:srgbClr val="FF0000"/>
                </a:solidFill>
              </a:rPr>
              <a:t>Page</a:t>
            </a:r>
            <a:r>
              <a:rPr lang="en-US" sz="3200" dirty="0">
                <a:solidFill>
                  <a:prstClr val="black"/>
                </a:solidFill>
              </a:rPr>
              <a:t> </a:t>
            </a:r>
            <a:r>
              <a:rPr lang="en-US" sz="3200" dirty="0">
                <a:solidFill>
                  <a:srgbClr val="FF0000"/>
                </a:solidFill>
              </a:rPr>
              <a:t>86</a:t>
            </a:r>
          </a:p>
        </p:txBody>
      </p:sp>
    </p:spTree>
    <p:extLst>
      <p:ext uri="{BB962C8B-B14F-4D97-AF65-F5344CB8AC3E}">
        <p14:creationId xmlns:p14="http://schemas.microsoft.com/office/powerpoint/2010/main" val="1772680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8DA4847-61AB-B6BB-75C3-4AAED66D7514}"/>
              </a:ext>
            </a:extLst>
          </p:cNvPr>
          <p:cNvSpPr txBox="1"/>
          <p:nvPr/>
        </p:nvSpPr>
        <p:spPr>
          <a:xfrm>
            <a:off x="0" y="1072662"/>
            <a:ext cx="12192000" cy="5401479"/>
          </a:xfrm>
          <a:prstGeom prst="rect">
            <a:avLst/>
          </a:prstGeom>
          <a:solidFill>
            <a:schemeClr val="accent6">
              <a:lumMod val="20000"/>
              <a:lumOff val="80000"/>
            </a:schemeClr>
          </a:solidFill>
        </p:spPr>
        <p:txBody>
          <a:bodyPr wrap="square" numCol="2">
            <a:spAutoFit/>
          </a:bodyPr>
          <a:lstStyle/>
          <a:p>
            <a:r>
              <a:rPr lang="en-US" sz="2300" b="1" dirty="0"/>
              <a:t>Rob</a:t>
            </a:r>
            <a:r>
              <a:rPr lang="en-US" sz="2300" dirty="0"/>
              <a:t>: We need to plan our presentation on city and country life, Jessica.</a:t>
            </a:r>
          </a:p>
          <a:p>
            <a:r>
              <a:rPr lang="en-US" sz="2300" b="1" dirty="0"/>
              <a:t>Jessica</a:t>
            </a:r>
            <a:r>
              <a:rPr lang="en-US" sz="2300" dirty="0"/>
              <a:t>: I know, I know. Let’s do it.</a:t>
            </a:r>
          </a:p>
          <a:p>
            <a:r>
              <a:rPr lang="en-US" sz="2300" b="1" dirty="0"/>
              <a:t>Rob</a:t>
            </a:r>
            <a:r>
              <a:rPr lang="en-US" sz="2300" dirty="0"/>
              <a:t>: OK. What are some …………… things about living in the city?</a:t>
            </a:r>
          </a:p>
          <a:p>
            <a:r>
              <a:rPr lang="en-US" sz="2300" b="1" dirty="0"/>
              <a:t>Jessica</a:t>
            </a:r>
            <a:r>
              <a:rPr lang="en-US" sz="2300" dirty="0"/>
              <a:t>: There are lots of ………………… and malls. There are so many things to do.</a:t>
            </a:r>
          </a:p>
          <a:p>
            <a:r>
              <a:rPr lang="en-US" sz="2300" b="1" dirty="0"/>
              <a:t>Rob</a:t>
            </a:r>
            <a:r>
              <a:rPr lang="en-US" sz="2300" dirty="0"/>
              <a:t>: Yeah, that’s a good idea.</a:t>
            </a:r>
          </a:p>
          <a:p>
            <a:r>
              <a:rPr lang="en-US" sz="2300" b="1" dirty="0"/>
              <a:t>Jessica</a:t>
            </a:r>
            <a:r>
              <a:rPr lang="en-US" sz="2300" dirty="0"/>
              <a:t>: I also like the ……………….</a:t>
            </a:r>
          </a:p>
          <a:p>
            <a:r>
              <a:rPr lang="en-US" sz="2300" b="1" dirty="0"/>
              <a:t>Rob</a:t>
            </a:r>
            <a:r>
              <a:rPr lang="en-US" sz="2300" dirty="0"/>
              <a:t>: Me too. What about the country?</a:t>
            </a:r>
          </a:p>
          <a:p>
            <a:r>
              <a:rPr lang="en-US" sz="2300" b="1" dirty="0"/>
              <a:t>Jessica:</a:t>
            </a:r>
            <a:r>
              <a:rPr lang="en-US" sz="2300" dirty="0"/>
              <a:t> Well…there’s lots of ………………. There’s more fresh air, too.</a:t>
            </a:r>
          </a:p>
          <a:p>
            <a:r>
              <a:rPr lang="en-US" sz="2300" b="1" dirty="0"/>
              <a:t>Rob</a:t>
            </a:r>
            <a:r>
              <a:rPr lang="en-US" sz="2300" dirty="0"/>
              <a:t>: You’re right. Much more than the city.</a:t>
            </a:r>
          </a:p>
          <a:p>
            <a:r>
              <a:rPr lang="en-US" sz="2300" b="1" dirty="0"/>
              <a:t>Jessica</a:t>
            </a:r>
            <a:r>
              <a:rPr lang="en-US" sz="2300" dirty="0"/>
              <a:t>: Yeah.</a:t>
            </a:r>
          </a:p>
          <a:p>
            <a:endParaRPr lang="en-US" sz="2300" dirty="0"/>
          </a:p>
          <a:p>
            <a:r>
              <a:rPr lang="en-US" sz="2300" b="1" dirty="0"/>
              <a:t>Rob</a:t>
            </a:r>
            <a:r>
              <a:rPr lang="en-US" sz="2300" dirty="0"/>
              <a:t>: OK. What about ……….. things about the city?</a:t>
            </a:r>
          </a:p>
          <a:p>
            <a:r>
              <a:rPr lang="en-US" sz="2300" b="1" dirty="0"/>
              <a:t>Jessica</a:t>
            </a:r>
            <a:r>
              <a:rPr lang="en-US" sz="2300" dirty="0"/>
              <a:t>: That’s easy. There are too many vehicles.</a:t>
            </a:r>
          </a:p>
          <a:p>
            <a:r>
              <a:rPr lang="en-US" sz="2300" b="1" dirty="0"/>
              <a:t>Rob</a:t>
            </a:r>
            <a:r>
              <a:rPr lang="en-US" sz="2300" dirty="0"/>
              <a:t>: Yeah, there are.</a:t>
            </a:r>
          </a:p>
          <a:p>
            <a:r>
              <a:rPr lang="en-US" sz="2300" b="1" dirty="0"/>
              <a:t>Jessica</a:t>
            </a:r>
            <a:r>
              <a:rPr lang="en-US" sz="2300" dirty="0"/>
              <a:t>: What else?</a:t>
            </a:r>
          </a:p>
          <a:p>
            <a:r>
              <a:rPr lang="en-US" sz="2300" b="1" dirty="0"/>
              <a:t>Rob</a:t>
            </a:r>
            <a:r>
              <a:rPr lang="en-US" sz="2300" dirty="0"/>
              <a:t>: There isn’t enough room.</a:t>
            </a:r>
          </a:p>
          <a:p>
            <a:r>
              <a:rPr lang="en-US" sz="2300" b="1" dirty="0"/>
              <a:t>Jessica</a:t>
            </a:r>
            <a:r>
              <a:rPr lang="en-US" sz="2300" dirty="0"/>
              <a:t>: I agree. There aren’t many ………………. or places to run around.</a:t>
            </a:r>
          </a:p>
          <a:p>
            <a:r>
              <a:rPr lang="en-US" sz="2300" b="1" dirty="0"/>
              <a:t>Rob</a:t>
            </a:r>
            <a:r>
              <a:rPr lang="en-US" sz="2300" dirty="0"/>
              <a:t>: OK. And the country?</a:t>
            </a:r>
          </a:p>
          <a:p>
            <a:r>
              <a:rPr lang="en-US" sz="2300" b="1" dirty="0"/>
              <a:t>Jessica</a:t>
            </a:r>
            <a:r>
              <a:rPr lang="en-US" sz="2300" dirty="0"/>
              <a:t>: There are too many ………………. I’m scared of snakes and so many other animals.</a:t>
            </a:r>
          </a:p>
          <a:p>
            <a:r>
              <a:rPr lang="en-US" sz="2300" b="1" dirty="0"/>
              <a:t>Rob</a:t>
            </a:r>
            <a:r>
              <a:rPr lang="en-US" sz="2300" dirty="0"/>
              <a:t>: Hmm. OK. I like all the animals in the country. I think we should write that there aren’t enough ………………….</a:t>
            </a:r>
          </a:p>
          <a:p>
            <a:r>
              <a:rPr lang="en-US" sz="2300" b="1" dirty="0"/>
              <a:t>Jessica</a:t>
            </a:r>
            <a:r>
              <a:rPr lang="en-US" sz="2300" dirty="0"/>
              <a:t>: That’s a good idea. Let’s write that.</a:t>
            </a:r>
          </a:p>
        </p:txBody>
      </p:sp>
      <p:pic>
        <p:nvPicPr>
          <p:cNvPr id="8" name="CD2 TRACK 39">
            <a:hlinkClick r:id="" action="ppaction://media"/>
            <a:extLst>
              <a:ext uri="{FF2B5EF4-FFF2-40B4-BE49-F238E27FC236}">
                <a16:creationId xmlns:a16="http://schemas.microsoft.com/office/drawing/2014/main" id="{E9A8AC9C-E4CE-C46D-35FD-FC7E44ABB0D0}"/>
              </a:ext>
            </a:extLst>
          </p:cNvPr>
          <p:cNvPicPr>
            <a:picLocks noChangeAspect="1"/>
          </p:cNvPicPr>
          <p:nvPr>
            <a:audioFile r:link="rId1"/>
            <p:extLst>
              <p:ext uri="{DAA4B4D4-6D71-4841-9C94-3DE7FCFB9230}">
                <p14:media xmlns:p14="http://schemas.microsoft.com/office/powerpoint/2010/main" r:embed="rId2">
                  <p14:trim st="15548"/>
                </p14:media>
              </p:ext>
            </p:extLst>
          </p:nvPr>
        </p:nvPicPr>
        <p:blipFill>
          <a:blip r:embed="rId4"/>
          <a:stretch>
            <a:fillRect/>
          </a:stretch>
        </p:blipFill>
        <p:spPr>
          <a:xfrm>
            <a:off x="11418276" y="551133"/>
            <a:ext cx="609600" cy="609600"/>
          </a:xfrm>
          <a:prstGeom prst="rect">
            <a:avLst/>
          </a:prstGeom>
        </p:spPr>
      </p:pic>
      <p:sp>
        <p:nvSpPr>
          <p:cNvPr id="10" name="TextBox 9">
            <a:extLst>
              <a:ext uri="{FF2B5EF4-FFF2-40B4-BE49-F238E27FC236}">
                <a16:creationId xmlns:a16="http://schemas.microsoft.com/office/drawing/2014/main" id="{BBCA32D9-D7FB-0FEB-4AEA-01A2F76DF15C}"/>
              </a:ext>
            </a:extLst>
          </p:cNvPr>
          <p:cNvSpPr txBox="1"/>
          <p:nvPr/>
        </p:nvSpPr>
        <p:spPr>
          <a:xfrm>
            <a:off x="2650880" y="551133"/>
            <a:ext cx="612823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Listen and fill in the blanks.</a:t>
            </a:r>
          </a:p>
        </p:txBody>
      </p:sp>
      <p:sp>
        <p:nvSpPr>
          <p:cNvPr id="11" name="TextBox 10">
            <a:extLst>
              <a:ext uri="{FF2B5EF4-FFF2-40B4-BE49-F238E27FC236}">
                <a16:creationId xmlns:a16="http://schemas.microsoft.com/office/drawing/2014/main" id="{BBFF2E58-BC5B-0E74-00B1-973A9D02C075}"/>
              </a:ext>
            </a:extLst>
          </p:cNvPr>
          <p:cNvSpPr txBox="1"/>
          <p:nvPr/>
        </p:nvSpPr>
        <p:spPr>
          <a:xfrm>
            <a:off x="3103685" y="2003599"/>
            <a:ext cx="1055077" cy="461665"/>
          </a:xfrm>
          <a:prstGeom prst="rect">
            <a:avLst/>
          </a:prstGeom>
          <a:noFill/>
        </p:spPr>
        <p:txBody>
          <a:bodyPr wrap="square" rtlCol="0">
            <a:spAutoFit/>
          </a:bodyPr>
          <a:lstStyle/>
          <a:p>
            <a:r>
              <a:rPr lang="en-US" sz="2400" dirty="0">
                <a:solidFill>
                  <a:srgbClr val="FF0000"/>
                </a:solidFill>
              </a:rPr>
              <a:t>good</a:t>
            </a:r>
          </a:p>
        </p:txBody>
      </p:sp>
      <p:sp>
        <p:nvSpPr>
          <p:cNvPr id="12" name="TextBox 11">
            <a:extLst>
              <a:ext uri="{FF2B5EF4-FFF2-40B4-BE49-F238E27FC236}">
                <a16:creationId xmlns:a16="http://schemas.microsoft.com/office/drawing/2014/main" id="{03C710F3-5BA0-310E-0AAD-611751CD2AC3}"/>
              </a:ext>
            </a:extLst>
          </p:cNvPr>
          <p:cNvSpPr txBox="1"/>
          <p:nvPr/>
        </p:nvSpPr>
        <p:spPr>
          <a:xfrm>
            <a:off x="3103685" y="2755960"/>
            <a:ext cx="1424353" cy="461665"/>
          </a:xfrm>
          <a:prstGeom prst="rect">
            <a:avLst/>
          </a:prstGeom>
          <a:noFill/>
        </p:spPr>
        <p:txBody>
          <a:bodyPr wrap="square" rtlCol="0">
            <a:spAutoFit/>
          </a:bodyPr>
          <a:lstStyle/>
          <a:p>
            <a:r>
              <a:rPr lang="en-US" sz="2400" dirty="0">
                <a:solidFill>
                  <a:srgbClr val="FF0000"/>
                </a:solidFill>
              </a:rPr>
              <a:t>museums</a:t>
            </a:r>
          </a:p>
        </p:txBody>
      </p:sp>
      <p:sp>
        <p:nvSpPr>
          <p:cNvPr id="13" name="TextBox 12">
            <a:extLst>
              <a:ext uri="{FF2B5EF4-FFF2-40B4-BE49-F238E27FC236}">
                <a16:creationId xmlns:a16="http://schemas.microsoft.com/office/drawing/2014/main" id="{E9793C7C-C8B4-E905-58A2-9AC950147EB2}"/>
              </a:ext>
            </a:extLst>
          </p:cNvPr>
          <p:cNvSpPr txBox="1"/>
          <p:nvPr/>
        </p:nvSpPr>
        <p:spPr>
          <a:xfrm>
            <a:off x="2834054" y="3773401"/>
            <a:ext cx="1055077" cy="461665"/>
          </a:xfrm>
          <a:prstGeom prst="rect">
            <a:avLst/>
          </a:prstGeom>
          <a:noFill/>
        </p:spPr>
        <p:txBody>
          <a:bodyPr wrap="square" rtlCol="0">
            <a:spAutoFit/>
          </a:bodyPr>
          <a:lstStyle/>
          <a:p>
            <a:r>
              <a:rPr lang="en-US" sz="2400" dirty="0">
                <a:solidFill>
                  <a:srgbClr val="FF0000"/>
                </a:solidFill>
              </a:rPr>
              <a:t>cafes</a:t>
            </a:r>
          </a:p>
        </p:txBody>
      </p:sp>
      <p:sp>
        <p:nvSpPr>
          <p:cNvPr id="14" name="TextBox 13">
            <a:extLst>
              <a:ext uri="{FF2B5EF4-FFF2-40B4-BE49-F238E27FC236}">
                <a16:creationId xmlns:a16="http://schemas.microsoft.com/office/drawing/2014/main" id="{BD5D11A1-F89A-B02F-0656-3FC16CCF75F8}"/>
              </a:ext>
            </a:extLst>
          </p:cNvPr>
          <p:cNvSpPr txBox="1"/>
          <p:nvPr/>
        </p:nvSpPr>
        <p:spPr>
          <a:xfrm>
            <a:off x="3472961" y="4525762"/>
            <a:ext cx="1055077" cy="461665"/>
          </a:xfrm>
          <a:prstGeom prst="rect">
            <a:avLst/>
          </a:prstGeom>
          <a:noFill/>
        </p:spPr>
        <p:txBody>
          <a:bodyPr wrap="square" rtlCol="0">
            <a:spAutoFit/>
          </a:bodyPr>
          <a:lstStyle/>
          <a:p>
            <a:r>
              <a:rPr lang="en-US" sz="2400" dirty="0">
                <a:solidFill>
                  <a:srgbClr val="FF0000"/>
                </a:solidFill>
              </a:rPr>
              <a:t>nature</a:t>
            </a:r>
          </a:p>
        </p:txBody>
      </p:sp>
      <p:sp>
        <p:nvSpPr>
          <p:cNvPr id="15" name="TextBox 14">
            <a:extLst>
              <a:ext uri="{FF2B5EF4-FFF2-40B4-BE49-F238E27FC236}">
                <a16:creationId xmlns:a16="http://schemas.microsoft.com/office/drawing/2014/main" id="{DA156A04-2231-A0C0-6E40-2E06B6C32EB8}"/>
              </a:ext>
            </a:extLst>
          </p:cNvPr>
          <p:cNvSpPr txBox="1"/>
          <p:nvPr/>
        </p:nvSpPr>
        <p:spPr>
          <a:xfrm>
            <a:off x="8698524" y="996949"/>
            <a:ext cx="1055077" cy="461665"/>
          </a:xfrm>
          <a:prstGeom prst="rect">
            <a:avLst/>
          </a:prstGeom>
          <a:noFill/>
        </p:spPr>
        <p:txBody>
          <a:bodyPr wrap="square" rtlCol="0">
            <a:spAutoFit/>
          </a:bodyPr>
          <a:lstStyle/>
          <a:p>
            <a:r>
              <a:rPr lang="en-US" sz="2400" dirty="0">
                <a:solidFill>
                  <a:srgbClr val="FF0000"/>
                </a:solidFill>
              </a:rPr>
              <a:t>bad</a:t>
            </a:r>
          </a:p>
        </p:txBody>
      </p:sp>
      <p:sp>
        <p:nvSpPr>
          <p:cNvPr id="16" name="TextBox 15">
            <a:extLst>
              <a:ext uri="{FF2B5EF4-FFF2-40B4-BE49-F238E27FC236}">
                <a16:creationId xmlns:a16="http://schemas.microsoft.com/office/drawing/2014/main" id="{F7EB07AB-5FB2-D790-30BC-0F065AD97DD3}"/>
              </a:ext>
            </a:extLst>
          </p:cNvPr>
          <p:cNvSpPr txBox="1"/>
          <p:nvPr/>
        </p:nvSpPr>
        <p:spPr>
          <a:xfrm>
            <a:off x="10363199" y="2755959"/>
            <a:ext cx="1055077" cy="461665"/>
          </a:xfrm>
          <a:prstGeom prst="rect">
            <a:avLst/>
          </a:prstGeom>
          <a:noFill/>
        </p:spPr>
        <p:txBody>
          <a:bodyPr wrap="square" rtlCol="0">
            <a:spAutoFit/>
          </a:bodyPr>
          <a:lstStyle/>
          <a:p>
            <a:r>
              <a:rPr lang="en-US" sz="2400" dirty="0">
                <a:solidFill>
                  <a:srgbClr val="FF0000"/>
                </a:solidFill>
              </a:rPr>
              <a:t>parks</a:t>
            </a:r>
          </a:p>
        </p:txBody>
      </p:sp>
      <p:sp>
        <p:nvSpPr>
          <p:cNvPr id="17" name="TextBox 16">
            <a:extLst>
              <a:ext uri="{FF2B5EF4-FFF2-40B4-BE49-F238E27FC236}">
                <a16:creationId xmlns:a16="http://schemas.microsoft.com/office/drawing/2014/main" id="{D63BA901-3272-C474-3487-7B1ACFAF6C9C}"/>
              </a:ext>
            </a:extLst>
          </p:cNvPr>
          <p:cNvSpPr txBox="1"/>
          <p:nvPr/>
        </p:nvSpPr>
        <p:spPr>
          <a:xfrm>
            <a:off x="9463454" y="3773401"/>
            <a:ext cx="1271954" cy="461665"/>
          </a:xfrm>
          <a:prstGeom prst="rect">
            <a:avLst/>
          </a:prstGeom>
          <a:noFill/>
        </p:spPr>
        <p:txBody>
          <a:bodyPr wrap="square" rtlCol="0">
            <a:spAutoFit/>
          </a:bodyPr>
          <a:lstStyle/>
          <a:p>
            <a:r>
              <a:rPr lang="en-US" sz="2400" dirty="0">
                <a:solidFill>
                  <a:srgbClr val="FF0000"/>
                </a:solidFill>
              </a:rPr>
              <a:t>animals</a:t>
            </a:r>
          </a:p>
        </p:txBody>
      </p:sp>
      <p:sp>
        <p:nvSpPr>
          <p:cNvPr id="18" name="TextBox 17">
            <a:extLst>
              <a:ext uri="{FF2B5EF4-FFF2-40B4-BE49-F238E27FC236}">
                <a16:creationId xmlns:a16="http://schemas.microsoft.com/office/drawing/2014/main" id="{FC485AE7-26F8-F97B-400E-64E822682B53}"/>
              </a:ext>
            </a:extLst>
          </p:cNvPr>
          <p:cNvSpPr txBox="1"/>
          <p:nvPr/>
        </p:nvSpPr>
        <p:spPr>
          <a:xfrm>
            <a:off x="7221416" y="5154176"/>
            <a:ext cx="1201615" cy="461665"/>
          </a:xfrm>
          <a:prstGeom prst="rect">
            <a:avLst/>
          </a:prstGeom>
          <a:noFill/>
        </p:spPr>
        <p:txBody>
          <a:bodyPr wrap="square" rtlCol="0">
            <a:spAutoFit/>
          </a:bodyPr>
          <a:lstStyle/>
          <a:p>
            <a:r>
              <a:rPr lang="en-US" sz="2400" dirty="0">
                <a:solidFill>
                  <a:srgbClr val="FF0000"/>
                </a:solidFill>
              </a:rPr>
              <a:t>schools</a:t>
            </a:r>
          </a:p>
        </p:txBody>
      </p:sp>
    </p:spTree>
    <p:extLst>
      <p:ext uri="{BB962C8B-B14F-4D97-AF65-F5344CB8AC3E}">
        <p14:creationId xmlns:p14="http://schemas.microsoft.com/office/powerpoint/2010/main" val="96198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88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8"/>
                </p:tgtEl>
              </p:cMediaNode>
            </p:audio>
          </p:childTnLst>
        </p:cTn>
      </p:par>
    </p:tnLst>
    <p:bldLst>
      <p:bldP spid="11" grpId="0"/>
      <p:bldP spid="12" grpId="0"/>
      <p:bldP spid="13"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 Reading</a:t>
            </a:r>
          </a:p>
        </p:txBody>
      </p:sp>
    </p:spTree>
    <p:extLst>
      <p:ext uri="{BB962C8B-B14F-4D97-AF65-F5344CB8AC3E}">
        <p14:creationId xmlns:p14="http://schemas.microsoft.com/office/powerpoint/2010/main" val="3534669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528" y="598907"/>
            <a:ext cx="2277374" cy="5865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Pre-reading</a:t>
            </a:r>
          </a:p>
        </p:txBody>
      </p:sp>
      <p:sp>
        <p:nvSpPr>
          <p:cNvPr id="3" name="TextBox 2"/>
          <p:cNvSpPr txBox="1"/>
          <p:nvPr/>
        </p:nvSpPr>
        <p:spPr>
          <a:xfrm>
            <a:off x="2536166" y="598907"/>
            <a:ext cx="9359660" cy="1077218"/>
          </a:xfrm>
          <a:prstGeom prst="rect">
            <a:avLst/>
          </a:prstGeom>
          <a:noFill/>
        </p:spPr>
        <p:txBody>
          <a:bodyPr wrap="square" rtlCol="0">
            <a:spAutoFit/>
          </a:bodyPr>
          <a:lstStyle/>
          <a:p>
            <a:r>
              <a:rPr lang="en-US" sz="3200" dirty="0">
                <a:solidFill>
                  <a:srgbClr val="0070C0"/>
                </a:solidFill>
              </a:rPr>
              <a:t>Read the instructions, underline the key words and say what you are going to do.</a:t>
            </a:r>
          </a:p>
        </p:txBody>
      </p:sp>
      <p:cxnSp>
        <p:nvCxnSpPr>
          <p:cNvPr id="6" name="Straight Connector 5"/>
          <p:cNvCxnSpPr>
            <a:cxnSpLocks/>
          </p:cNvCxnSpPr>
          <p:nvPr/>
        </p:nvCxnSpPr>
        <p:spPr>
          <a:xfrm>
            <a:off x="1850366" y="2688614"/>
            <a:ext cx="218530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flipV="1">
            <a:off x="4385835" y="2684300"/>
            <a:ext cx="4362511" cy="431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34010" y="3429000"/>
            <a:ext cx="10739886" cy="584775"/>
          </a:xfrm>
          <a:prstGeom prst="rect">
            <a:avLst/>
          </a:prstGeom>
          <a:noFill/>
        </p:spPr>
        <p:txBody>
          <a:bodyPr wrap="square" rtlCol="0">
            <a:spAutoFit/>
          </a:bodyPr>
          <a:lstStyle/>
          <a:p>
            <a:r>
              <a:rPr lang="en-US" sz="3200" dirty="0">
                <a:solidFill>
                  <a:srgbClr val="FF0000"/>
                </a:solidFill>
              </a:rPr>
              <a:t>Look and read. Choose the correct answer (A, B, or C).</a:t>
            </a:r>
          </a:p>
        </p:txBody>
      </p:sp>
      <p:sp>
        <p:nvSpPr>
          <p:cNvPr id="8" name="TextBox 7">
            <a:extLst>
              <a:ext uri="{FF2B5EF4-FFF2-40B4-BE49-F238E27FC236}">
                <a16:creationId xmlns:a16="http://schemas.microsoft.com/office/drawing/2014/main" id="{F48B1EDF-CDB7-511F-0E54-5E42E4468F6C}"/>
              </a:ext>
            </a:extLst>
          </p:cNvPr>
          <p:cNvSpPr txBox="1"/>
          <p:nvPr/>
        </p:nvSpPr>
        <p:spPr>
          <a:xfrm>
            <a:off x="1718215" y="2195284"/>
            <a:ext cx="9697749" cy="584775"/>
          </a:xfrm>
          <a:prstGeom prst="rect">
            <a:avLst/>
          </a:prstGeom>
          <a:noFill/>
        </p:spPr>
        <p:txBody>
          <a:bodyPr wrap="square">
            <a:spAutoFit/>
          </a:bodyPr>
          <a:lstStyle/>
          <a:p>
            <a:r>
              <a:rPr lang="en-US" sz="3200" dirty="0">
                <a:solidFill>
                  <a:schemeClr val="accent5"/>
                </a:solidFill>
              </a:rPr>
              <a:t>Look and read. Choose the correct answer (A, B, or C).</a:t>
            </a:r>
          </a:p>
        </p:txBody>
      </p:sp>
    </p:spTree>
    <p:extLst>
      <p:ext uri="{BB962C8B-B14F-4D97-AF65-F5344CB8AC3E}">
        <p14:creationId xmlns:p14="http://schemas.microsoft.com/office/powerpoint/2010/main" val="277400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arn(inVertical)">
                                      <p:cBhvr>
                                        <p:cTn id="1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9675" y="1371600"/>
            <a:ext cx="10254817" cy="3709349"/>
          </a:xfrm>
          <a:prstGeom prst="rect">
            <a:avLst/>
          </a:prstGeom>
        </p:spPr>
        <p:txBody>
          <a:bodyPr wrap="square">
            <a:spAutoFit/>
          </a:bodyPr>
          <a:lstStyle/>
          <a:p>
            <a:pPr>
              <a:lnSpc>
                <a:spcPct val="150000"/>
              </a:lnSpc>
            </a:pPr>
            <a:r>
              <a:rPr lang="en-US" sz="3200" dirty="0">
                <a:solidFill>
                  <a:srgbClr val="0070C0"/>
                </a:solidFill>
              </a:rPr>
              <a:t>0. Where does </a:t>
            </a:r>
            <a:r>
              <a:rPr lang="en-US" sz="3200" dirty="0" err="1">
                <a:solidFill>
                  <a:srgbClr val="0070C0"/>
                </a:solidFill>
              </a:rPr>
              <a:t>Tâm</a:t>
            </a:r>
            <a:r>
              <a:rPr lang="en-US" sz="3200" dirty="0">
                <a:solidFill>
                  <a:srgbClr val="0070C0"/>
                </a:solidFill>
              </a:rPr>
              <a:t> live?</a:t>
            </a:r>
          </a:p>
          <a:p>
            <a:pPr>
              <a:lnSpc>
                <a:spcPct val="150000"/>
              </a:lnSpc>
            </a:pPr>
            <a:r>
              <a:rPr lang="en-US" sz="3200" dirty="0">
                <a:solidFill>
                  <a:srgbClr val="0070C0"/>
                </a:solidFill>
              </a:rPr>
              <a:t>1. What is </a:t>
            </a:r>
            <a:r>
              <a:rPr lang="en-US" sz="3200" dirty="0" err="1">
                <a:solidFill>
                  <a:srgbClr val="0070C0"/>
                </a:solidFill>
              </a:rPr>
              <a:t>Tâm</a:t>
            </a:r>
            <a:r>
              <a:rPr lang="en-US" sz="3200" dirty="0">
                <a:solidFill>
                  <a:srgbClr val="0070C0"/>
                </a:solidFill>
              </a:rPr>
              <a:t> good at?</a:t>
            </a:r>
          </a:p>
          <a:p>
            <a:pPr>
              <a:lnSpc>
                <a:spcPct val="150000"/>
              </a:lnSpc>
            </a:pPr>
            <a:r>
              <a:rPr lang="en-US" sz="3200" dirty="0">
                <a:solidFill>
                  <a:srgbClr val="0070C0"/>
                </a:solidFill>
              </a:rPr>
              <a:t>2. What does </a:t>
            </a:r>
            <a:r>
              <a:rPr lang="en-US" sz="3200" dirty="0" err="1">
                <a:solidFill>
                  <a:srgbClr val="0070C0"/>
                </a:solidFill>
              </a:rPr>
              <a:t>Tâm</a:t>
            </a:r>
            <a:r>
              <a:rPr lang="en-US" sz="3200" dirty="0">
                <a:solidFill>
                  <a:srgbClr val="0070C0"/>
                </a:solidFill>
              </a:rPr>
              <a:t> like to do more than to play shuttlecock?</a:t>
            </a:r>
          </a:p>
          <a:p>
            <a:pPr>
              <a:lnSpc>
                <a:spcPct val="150000"/>
              </a:lnSpc>
            </a:pPr>
            <a:r>
              <a:rPr lang="en-US" sz="3200" dirty="0">
                <a:solidFill>
                  <a:srgbClr val="0070C0"/>
                </a:solidFill>
              </a:rPr>
              <a:t>3. What activity does </a:t>
            </a:r>
            <a:r>
              <a:rPr lang="en-US" sz="3200" dirty="0" err="1">
                <a:solidFill>
                  <a:srgbClr val="0070C0"/>
                </a:solidFill>
              </a:rPr>
              <a:t>Tâm's</a:t>
            </a:r>
            <a:r>
              <a:rPr lang="en-US" sz="3200" dirty="0">
                <a:solidFill>
                  <a:srgbClr val="0070C0"/>
                </a:solidFill>
              </a:rPr>
              <a:t> brother not like to do?</a:t>
            </a:r>
          </a:p>
          <a:p>
            <a:pPr>
              <a:lnSpc>
                <a:spcPct val="150000"/>
              </a:lnSpc>
            </a:pPr>
            <a:r>
              <a:rPr lang="en-US" sz="3200" dirty="0">
                <a:solidFill>
                  <a:srgbClr val="0070C0"/>
                </a:solidFill>
              </a:rPr>
              <a:t>4. What does </a:t>
            </a:r>
            <a:r>
              <a:rPr lang="en-US" sz="3200" dirty="0" err="1">
                <a:solidFill>
                  <a:srgbClr val="0070C0"/>
                </a:solidFill>
              </a:rPr>
              <a:t>Tâm's</a:t>
            </a:r>
            <a:r>
              <a:rPr lang="en-US" sz="3200" dirty="0">
                <a:solidFill>
                  <a:srgbClr val="0070C0"/>
                </a:solidFill>
              </a:rPr>
              <a:t> family like to do together?</a:t>
            </a:r>
          </a:p>
        </p:txBody>
      </p:sp>
      <p:sp>
        <p:nvSpPr>
          <p:cNvPr id="4" name="TextBox 3"/>
          <p:cNvSpPr txBox="1"/>
          <p:nvPr/>
        </p:nvSpPr>
        <p:spPr>
          <a:xfrm>
            <a:off x="992037" y="521269"/>
            <a:ext cx="9359660" cy="584775"/>
          </a:xfrm>
          <a:prstGeom prst="rect">
            <a:avLst/>
          </a:prstGeom>
          <a:noFill/>
        </p:spPr>
        <p:txBody>
          <a:bodyPr wrap="square" rtlCol="0">
            <a:spAutoFit/>
          </a:bodyPr>
          <a:lstStyle/>
          <a:p>
            <a:r>
              <a:rPr lang="en-US" sz="3200" dirty="0">
                <a:solidFill>
                  <a:srgbClr val="0070C0"/>
                </a:solidFill>
              </a:rPr>
              <a:t>Look at the questions and underline the key words.</a:t>
            </a:r>
          </a:p>
        </p:txBody>
      </p:sp>
      <p:cxnSp>
        <p:nvCxnSpPr>
          <p:cNvPr id="6" name="Straight Connector 5"/>
          <p:cNvCxnSpPr>
            <a:cxnSpLocks/>
          </p:cNvCxnSpPr>
          <p:nvPr/>
        </p:nvCxnSpPr>
        <p:spPr>
          <a:xfrm flipV="1">
            <a:off x="1632549" y="2040153"/>
            <a:ext cx="1005143" cy="1509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flipV="1">
            <a:off x="3723128" y="2040153"/>
            <a:ext cx="1279695" cy="86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632549" y="2777704"/>
            <a:ext cx="681487" cy="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a:off x="2945423" y="2769083"/>
            <a:ext cx="60666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3742478" y="2759297"/>
            <a:ext cx="110556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632549" y="3466662"/>
            <a:ext cx="681487" cy="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V="1">
            <a:off x="3437626" y="3475290"/>
            <a:ext cx="1382381" cy="431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5776379" y="3462348"/>
            <a:ext cx="18201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V="1">
            <a:off x="8924192" y="3462348"/>
            <a:ext cx="1820008" cy="151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a:off x="1708112" y="4216231"/>
            <a:ext cx="20150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a:off x="4868281" y="4244207"/>
            <a:ext cx="2060057" cy="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flipV="1">
            <a:off x="7195149" y="4244207"/>
            <a:ext cx="1078413" cy="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663980" y="4979314"/>
            <a:ext cx="681487" cy="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a:off x="3550889" y="4979314"/>
            <a:ext cx="1777249" cy="8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a:xfrm flipV="1">
            <a:off x="5573494" y="4943404"/>
            <a:ext cx="1477937" cy="2119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flipV="1">
            <a:off x="7195149" y="4943404"/>
            <a:ext cx="1412520" cy="21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75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ircle(in)">
                                      <p:cBhvr>
                                        <p:cTn id="47" dur="20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ircle(in)">
                                      <p:cBhvr>
                                        <p:cTn id="52" dur="20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circle(in)">
                                      <p:cBhvr>
                                        <p:cTn id="57" dur="20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circle(in)">
                                      <p:cBhvr>
                                        <p:cTn id="62" dur="20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circle(in)">
                                      <p:cBhvr>
                                        <p:cTn id="67" dur="20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circle(in)">
                                      <p:cBhvr>
                                        <p:cTn id="72" dur="20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circle(in)">
                                      <p:cBhvr>
                                        <p:cTn id="77" dur="20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circle(in)">
                                      <p:cBhvr>
                                        <p:cTn id="82"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17F112-6433-50B6-F812-5964E7CB9600}"/>
              </a:ext>
            </a:extLst>
          </p:cNvPr>
          <p:cNvSpPr/>
          <p:nvPr/>
        </p:nvSpPr>
        <p:spPr>
          <a:xfrm>
            <a:off x="172527" y="639156"/>
            <a:ext cx="2725947" cy="5865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While-reading</a:t>
            </a:r>
          </a:p>
        </p:txBody>
      </p:sp>
      <p:sp>
        <p:nvSpPr>
          <p:cNvPr id="4" name="TextBox 3">
            <a:extLst>
              <a:ext uri="{FF2B5EF4-FFF2-40B4-BE49-F238E27FC236}">
                <a16:creationId xmlns:a16="http://schemas.microsoft.com/office/drawing/2014/main" id="{AE208C33-4110-7ABA-4027-452EE96187B0}"/>
              </a:ext>
            </a:extLst>
          </p:cNvPr>
          <p:cNvSpPr txBox="1"/>
          <p:nvPr/>
        </p:nvSpPr>
        <p:spPr>
          <a:xfrm>
            <a:off x="142831" y="2063860"/>
            <a:ext cx="11886066" cy="4154984"/>
          </a:xfrm>
          <a:prstGeom prst="rect">
            <a:avLst/>
          </a:prstGeom>
          <a:solidFill>
            <a:schemeClr val="accent6">
              <a:lumMod val="20000"/>
              <a:lumOff val="80000"/>
            </a:schemeClr>
          </a:solidFill>
        </p:spPr>
        <p:txBody>
          <a:bodyPr wrap="square">
            <a:spAutoFit/>
          </a:bodyPr>
          <a:lstStyle/>
          <a:p>
            <a:r>
              <a:rPr lang="en-US" sz="2400" dirty="0"/>
              <a:t>Hello. My name is </a:t>
            </a:r>
            <a:r>
              <a:rPr lang="en-US" sz="2400" dirty="0" err="1"/>
              <a:t>Tâm</a:t>
            </a:r>
            <a:r>
              <a:rPr lang="en-US" sz="2400" dirty="0"/>
              <a:t>, and I live in Di Linh, Vietnam. It's about 230 kilometers away from Ho Chi Minh City. </a:t>
            </a:r>
          </a:p>
          <a:p>
            <a:r>
              <a:rPr lang="en-US" sz="2400" dirty="0"/>
              <a:t>I really like to play and have fun with my friends. I love to play spinning tops. I think it's a really fun game. I also like to play tug of war. I'm strong, so I'm really good at it. My friends often play shuttlecock. I don't really like it. I think it's boring. I prefer to jump rope or go to my folk dance class. I dance with my sister every Sunday. We're not very good at it, but we always have a good time when we dance. My brother doesn't really like to dance. He usually picks flowers or makes jewelry. My family likes to play board games together. We sometimes play after dinner or before bed. </a:t>
            </a:r>
          </a:p>
          <a:p>
            <a:r>
              <a:rPr lang="en-US" sz="2400" dirty="0"/>
              <a:t>I want to learn some more folk games and teach them to my friends and family. I think they'll like it.</a:t>
            </a:r>
          </a:p>
        </p:txBody>
      </p:sp>
      <p:sp>
        <p:nvSpPr>
          <p:cNvPr id="5" name="TextBox 4">
            <a:extLst>
              <a:ext uri="{FF2B5EF4-FFF2-40B4-BE49-F238E27FC236}">
                <a16:creationId xmlns:a16="http://schemas.microsoft.com/office/drawing/2014/main" id="{090F81A2-334C-7D90-A929-A49614DAE374}"/>
              </a:ext>
            </a:extLst>
          </p:cNvPr>
          <p:cNvSpPr txBox="1"/>
          <p:nvPr/>
        </p:nvSpPr>
        <p:spPr>
          <a:xfrm>
            <a:off x="3010619" y="667659"/>
            <a:ext cx="8704053" cy="584775"/>
          </a:xfrm>
          <a:prstGeom prst="rect">
            <a:avLst/>
          </a:prstGeom>
          <a:noFill/>
        </p:spPr>
        <p:txBody>
          <a:bodyPr wrap="square" rtlCol="0">
            <a:spAutoFit/>
          </a:bodyPr>
          <a:lstStyle/>
          <a:p>
            <a:pPr lvl="0"/>
            <a:r>
              <a:rPr lang="en-US" sz="3200" dirty="0">
                <a:solidFill>
                  <a:srgbClr val="0070C0"/>
                </a:solidFill>
              </a:rPr>
              <a:t>Read and choose the correct answer (A, B, or C).</a:t>
            </a:r>
          </a:p>
        </p:txBody>
      </p:sp>
      <p:sp>
        <p:nvSpPr>
          <p:cNvPr id="7" name="TextBox 6">
            <a:extLst>
              <a:ext uri="{FF2B5EF4-FFF2-40B4-BE49-F238E27FC236}">
                <a16:creationId xmlns:a16="http://schemas.microsoft.com/office/drawing/2014/main" id="{CBD4C402-9C5C-06B5-B619-B4396BEAEFA3}"/>
              </a:ext>
            </a:extLst>
          </p:cNvPr>
          <p:cNvSpPr txBox="1"/>
          <p:nvPr/>
        </p:nvSpPr>
        <p:spPr>
          <a:xfrm>
            <a:off x="2898474" y="1076314"/>
            <a:ext cx="6128238" cy="75469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0. </a:t>
            </a:r>
            <a:r>
              <a:rPr kumimoji="0" lang="en-US" sz="3200" b="0" i="0" u="sng" strike="noStrike" kern="1200" cap="none" spc="0" normalizeH="0" baseline="0" noProof="0" dirty="0">
                <a:ln>
                  <a:noFill/>
                </a:ln>
                <a:solidFill>
                  <a:srgbClr val="0070C0"/>
                </a:solidFill>
                <a:effectLst/>
                <a:uLnTx/>
                <a:uFillTx/>
                <a:latin typeface="Calibri" panose="020F0502020204030204"/>
                <a:ea typeface="+mn-ea"/>
                <a:cs typeface="+mn-cs"/>
              </a:rPr>
              <a:t>Where</a:t>
            </a: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 does </a:t>
            </a:r>
            <a:r>
              <a:rPr kumimoji="0" lang="en-US" sz="3200" b="0" i="0" u="sng" strike="noStrike" kern="1200" cap="none" spc="0" normalizeH="0" baseline="0" noProof="0" dirty="0" err="1">
                <a:ln>
                  <a:noFill/>
                </a:ln>
                <a:solidFill>
                  <a:srgbClr val="0070C0"/>
                </a:solidFill>
                <a:effectLst/>
                <a:uLnTx/>
                <a:uFillTx/>
                <a:latin typeface="Calibri" panose="020F0502020204030204"/>
                <a:ea typeface="+mn-ea"/>
                <a:cs typeface="+mn-cs"/>
              </a:rPr>
              <a:t>Tâm</a:t>
            </a:r>
            <a:r>
              <a:rPr kumimoji="0" lang="en-US" sz="3200" b="0" i="0"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3200" b="0" i="0" u="sng" strike="noStrike" kern="1200" cap="none" spc="0" normalizeH="0" baseline="0" noProof="0" dirty="0">
                <a:ln>
                  <a:noFill/>
                </a:ln>
                <a:solidFill>
                  <a:srgbClr val="0070C0"/>
                </a:solidFill>
                <a:effectLst/>
                <a:uLnTx/>
                <a:uFillTx/>
                <a:latin typeface="Calibri" panose="020F0502020204030204"/>
                <a:ea typeface="+mn-ea"/>
                <a:cs typeface="+mn-cs"/>
              </a:rPr>
              <a:t>live</a:t>
            </a: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a:t>
            </a:r>
          </a:p>
        </p:txBody>
      </p:sp>
      <p:cxnSp>
        <p:nvCxnSpPr>
          <p:cNvPr id="9" name="Straight Connector 8">
            <a:extLst>
              <a:ext uri="{FF2B5EF4-FFF2-40B4-BE49-F238E27FC236}">
                <a16:creationId xmlns:a16="http://schemas.microsoft.com/office/drawing/2014/main" id="{7FF79EE8-4DB8-B14B-EAD4-683842CFBA05}"/>
              </a:ext>
            </a:extLst>
          </p:cNvPr>
          <p:cNvCxnSpPr/>
          <p:nvPr/>
        </p:nvCxnSpPr>
        <p:spPr>
          <a:xfrm>
            <a:off x="3763108" y="2470638"/>
            <a:ext cx="298059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B72F314-A548-5521-5483-F06B39039621}"/>
              </a:ext>
            </a:extLst>
          </p:cNvPr>
          <p:cNvSpPr txBox="1"/>
          <p:nvPr/>
        </p:nvSpPr>
        <p:spPr>
          <a:xfrm>
            <a:off x="7121768" y="1225753"/>
            <a:ext cx="1904943" cy="584775"/>
          </a:xfrm>
          <a:prstGeom prst="rect">
            <a:avLst/>
          </a:prstGeom>
          <a:noFill/>
        </p:spPr>
        <p:txBody>
          <a:bodyPr wrap="square" rtlCol="0">
            <a:spAutoFit/>
          </a:bodyPr>
          <a:lstStyle/>
          <a:p>
            <a:r>
              <a:rPr lang="en-US" sz="3200" dirty="0">
                <a:solidFill>
                  <a:srgbClr val="FF0000"/>
                </a:solidFill>
              </a:rPr>
              <a:t>B. Di Linh </a:t>
            </a:r>
          </a:p>
        </p:txBody>
      </p:sp>
    </p:spTree>
    <p:extLst>
      <p:ext uri="{BB962C8B-B14F-4D97-AF65-F5344CB8AC3E}">
        <p14:creationId xmlns:p14="http://schemas.microsoft.com/office/powerpoint/2010/main" val="329925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3DC248-D181-B170-F5FA-1522DCF7059D}"/>
              </a:ext>
            </a:extLst>
          </p:cNvPr>
          <p:cNvSpPr txBox="1"/>
          <p:nvPr/>
        </p:nvSpPr>
        <p:spPr>
          <a:xfrm>
            <a:off x="152967" y="1093485"/>
            <a:ext cx="11886066" cy="5262979"/>
          </a:xfrm>
          <a:prstGeom prst="rect">
            <a:avLst/>
          </a:prstGeom>
          <a:solidFill>
            <a:schemeClr val="accent6">
              <a:lumMod val="20000"/>
              <a:lumOff val="80000"/>
            </a:schemeClr>
          </a:solidFill>
        </p:spPr>
        <p:txBody>
          <a:bodyPr wrap="square">
            <a:spAutoFit/>
          </a:bodyPr>
          <a:lstStyle/>
          <a:p>
            <a:r>
              <a:rPr lang="en-US" sz="2800" dirty="0"/>
              <a:t>Hello. My name is </a:t>
            </a:r>
            <a:r>
              <a:rPr lang="en-US" sz="2800" dirty="0" err="1"/>
              <a:t>Tâm</a:t>
            </a:r>
            <a:r>
              <a:rPr lang="en-US" sz="2800" dirty="0"/>
              <a:t>, and I live in Di Linh, Vietnam. It's about 230 kilometers away from Ho Chi Minh City. </a:t>
            </a:r>
          </a:p>
          <a:p>
            <a:r>
              <a:rPr lang="en-US" sz="2800" dirty="0"/>
              <a:t>I really like to play and have fun with my friends. I love to play spinning tops. I think it's a really fun game. I also like to play tug of war. I'm strong, so I'm really good at it. My friends often play shuttlecock. I don't really like it. I think it's boring. I prefer to jump rope or go to my folk dance class. I dance with my sister every Sunday. We're not very good at it, but we always have a good time when we dance. My brother doesn't really like to dance. He usually picks flowers or makes jewelry. My family likes to play board games together. We sometimes play after dinner or before bed. </a:t>
            </a:r>
          </a:p>
          <a:p>
            <a:r>
              <a:rPr lang="en-US" sz="2800" dirty="0"/>
              <a:t>I want to learn some more folk games and teach them to my friends and family. I think they'll like it.</a:t>
            </a:r>
          </a:p>
        </p:txBody>
      </p:sp>
      <p:sp>
        <p:nvSpPr>
          <p:cNvPr id="4" name="TextBox 3">
            <a:extLst>
              <a:ext uri="{FF2B5EF4-FFF2-40B4-BE49-F238E27FC236}">
                <a16:creationId xmlns:a16="http://schemas.microsoft.com/office/drawing/2014/main" id="{48FEA3CB-F66C-BC1C-1B11-F2D83E6BB472}"/>
              </a:ext>
            </a:extLst>
          </p:cNvPr>
          <p:cNvSpPr txBox="1"/>
          <p:nvPr/>
        </p:nvSpPr>
        <p:spPr>
          <a:xfrm>
            <a:off x="849534" y="338791"/>
            <a:ext cx="6128238" cy="75469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1. </a:t>
            </a:r>
            <a:r>
              <a:rPr kumimoji="0" lang="en-US" sz="3200" b="0" i="0" u="sng" strike="noStrike" kern="1200" cap="none" spc="0" normalizeH="0" baseline="0" noProof="0" dirty="0">
                <a:ln>
                  <a:noFill/>
                </a:ln>
                <a:solidFill>
                  <a:srgbClr val="0070C0"/>
                </a:solidFill>
                <a:effectLst/>
                <a:uLnTx/>
                <a:uFillTx/>
                <a:latin typeface="Calibri" panose="020F0502020204030204"/>
                <a:ea typeface="+mn-ea"/>
                <a:cs typeface="+mn-cs"/>
              </a:rPr>
              <a:t>What</a:t>
            </a: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 is </a:t>
            </a:r>
            <a:r>
              <a:rPr kumimoji="0" lang="en-US" sz="3200" b="0" i="0" u="sng" strike="noStrike" kern="1200" cap="none" spc="0" normalizeH="0" baseline="0" noProof="0" dirty="0" err="1">
                <a:ln>
                  <a:noFill/>
                </a:ln>
                <a:solidFill>
                  <a:srgbClr val="0070C0"/>
                </a:solidFill>
                <a:effectLst/>
                <a:uLnTx/>
                <a:uFillTx/>
                <a:latin typeface="Calibri" panose="020F0502020204030204"/>
                <a:ea typeface="+mn-ea"/>
                <a:cs typeface="+mn-cs"/>
              </a:rPr>
              <a:t>Tâm</a:t>
            </a: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3200" b="0" i="0" u="sng" strike="noStrike" kern="1200" cap="none" spc="0" normalizeH="0" baseline="0" noProof="0" dirty="0">
                <a:ln>
                  <a:noFill/>
                </a:ln>
                <a:solidFill>
                  <a:srgbClr val="0070C0"/>
                </a:solidFill>
                <a:effectLst/>
                <a:uLnTx/>
                <a:uFillTx/>
                <a:latin typeface="Calibri" panose="020F0502020204030204"/>
                <a:ea typeface="+mn-ea"/>
                <a:cs typeface="+mn-cs"/>
              </a:rPr>
              <a:t>good at</a:t>
            </a: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a:t>
            </a:r>
          </a:p>
        </p:txBody>
      </p:sp>
      <p:sp>
        <p:nvSpPr>
          <p:cNvPr id="5" name="TextBox 4">
            <a:extLst>
              <a:ext uri="{FF2B5EF4-FFF2-40B4-BE49-F238E27FC236}">
                <a16:creationId xmlns:a16="http://schemas.microsoft.com/office/drawing/2014/main" id="{CA3D5745-0945-EC5A-1FC5-4DEBBA95F175}"/>
              </a:ext>
            </a:extLst>
          </p:cNvPr>
          <p:cNvSpPr txBox="1"/>
          <p:nvPr/>
        </p:nvSpPr>
        <p:spPr>
          <a:xfrm>
            <a:off x="5172807" y="508710"/>
            <a:ext cx="2845778" cy="584775"/>
          </a:xfrm>
          <a:prstGeom prst="rect">
            <a:avLst/>
          </a:prstGeom>
          <a:noFill/>
        </p:spPr>
        <p:txBody>
          <a:bodyPr wrap="square" rtlCol="0">
            <a:spAutoFit/>
          </a:bodyPr>
          <a:lstStyle/>
          <a:p>
            <a:r>
              <a:rPr lang="en-US" sz="3200" dirty="0">
                <a:solidFill>
                  <a:srgbClr val="FF0000"/>
                </a:solidFill>
              </a:rPr>
              <a:t>A. Tug of war </a:t>
            </a:r>
          </a:p>
        </p:txBody>
      </p:sp>
      <p:cxnSp>
        <p:nvCxnSpPr>
          <p:cNvPr id="8" name="Straight Connector 7">
            <a:extLst>
              <a:ext uri="{FF2B5EF4-FFF2-40B4-BE49-F238E27FC236}">
                <a16:creationId xmlns:a16="http://schemas.microsoft.com/office/drawing/2014/main" id="{EC56E34E-ECE1-9BD1-6CF6-49AC4FC6236D}"/>
              </a:ext>
            </a:extLst>
          </p:cNvPr>
          <p:cNvCxnSpPr>
            <a:cxnSpLocks/>
          </p:cNvCxnSpPr>
          <p:nvPr/>
        </p:nvCxnSpPr>
        <p:spPr>
          <a:xfrm>
            <a:off x="281354" y="3288322"/>
            <a:ext cx="139797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56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F50B68-F572-2CAF-D5E4-338C86EBD3F1}"/>
              </a:ext>
            </a:extLst>
          </p:cNvPr>
          <p:cNvSpPr txBox="1"/>
          <p:nvPr/>
        </p:nvSpPr>
        <p:spPr>
          <a:xfrm>
            <a:off x="152967" y="1034985"/>
            <a:ext cx="11886066" cy="5262979"/>
          </a:xfrm>
          <a:prstGeom prst="rect">
            <a:avLst/>
          </a:prstGeom>
          <a:solidFill>
            <a:schemeClr val="accent6">
              <a:lumMod val="20000"/>
              <a:lumOff val="80000"/>
            </a:schemeClr>
          </a:solidFill>
        </p:spPr>
        <p:txBody>
          <a:bodyPr wrap="square">
            <a:spAutoFit/>
          </a:bodyPr>
          <a:lstStyle/>
          <a:p>
            <a:r>
              <a:rPr lang="en-US" sz="2800" dirty="0"/>
              <a:t>Hello. My name is </a:t>
            </a:r>
            <a:r>
              <a:rPr lang="en-US" sz="2800" dirty="0" err="1"/>
              <a:t>Tâm</a:t>
            </a:r>
            <a:r>
              <a:rPr lang="en-US" sz="2800" dirty="0"/>
              <a:t>, and I live in Di Linh, Vietnam. It's about 230 kilometers away from Ho Chi Minh City. </a:t>
            </a:r>
          </a:p>
          <a:p>
            <a:r>
              <a:rPr lang="en-US" sz="2800" dirty="0"/>
              <a:t>I really like to play and have fun with my friends. I love to play spinning tops. I think it's a really fun game. I also like to play tug of war. I'm strong, so I'm really good at it. My friends often play shuttlecock. I don't really like it. I think it's boring. I prefer to jump rope or go to my folk dance class. I dance with my sister every Sunday. We're not very good at it, but we always have a good time when we dance. My brother doesn't really like to dance. He usually picks flowers or makes jewelry. My family likes to play board games together. We sometimes play after dinner or before bed. </a:t>
            </a:r>
          </a:p>
          <a:p>
            <a:r>
              <a:rPr lang="en-US" sz="2800" dirty="0"/>
              <a:t>I want to learn some more folk games and teach them to my friends and family. I think they'll like it.</a:t>
            </a:r>
          </a:p>
        </p:txBody>
      </p:sp>
      <p:sp>
        <p:nvSpPr>
          <p:cNvPr id="4" name="TextBox 3">
            <a:extLst>
              <a:ext uri="{FF2B5EF4-FFF2-40B4-BE49-F238E27FC236}">
                <a16:creationId xmlns:a16="http://schemas.microsoft.com/office/drawing/2014/main" id="{E5E8FF46-B21E-E082-C0FD-C99CB56AFCA4}"/>
              </a:ext>
            </a:extLst>
          </p:cNvPr>
          <p:cNvSpPr txBox="1"/>
          <p:nvPr/>
        </p:nvSpPr>
        <p:spPr>
          <a:xfrm>
            <a:off x="0" y="304427"/>
            <a:ext cx="10303062" cy="75469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2. </a:t>
            </a:r>
            <a:r>
              <a:rPr kumimoji="0" lang="en-US" sz="3200" b="0" i="0" u="sng" strike="noStrike" kern="1200" cap="none" spc="0" normalizeH="0" baseline="0" noProof="0" dirty="0">
                <a:ln>
                  <a:noFill/>
                </a:ln>
                <a:solidFill>
                  <a:srgbClr val="0070C0"/>
                </a:solidFill>
                <a:effectLst/>
                <a:uLnTx/>
                <a:uFillTx/>
                <a:latin typeface="Calibri" panose="020F0502020204030204"/>
                <a:ea typeface="+mn-ea"/>
                <a:cs typeface="+mn-cs"/>
              </a:rPr>
              <a:t>What</a:t>
            </a: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 does </a:t>
            </a:r>
            <a:r>
              <a:rPr kumimoji="0" lang="en-US" sz="3200" b="0" i="0" u="sng" strike="noStrike" kern="1200" cap="none" spc="0" normalizeH="0" baseline="0" noProof="0" dirty="0" err="1">
                <a:ln>
                  <a:noFill/>
                </a:ln>
                <a:solidFill>
                  <a:srgbClr val="0070C0"/>
                </a:solidFill>
                <a:effectLst/>
                <a:uLnTx/>
                <a:uFillTx/>
                <a:latin typeface="Calibri" panose="020F0502020204030204"/>
                <a:ea typeface="+mn-ea"/>
                <a:cs typeface="+mn-cs"/>
              </a:rPr>
              <a:t>Tâm</a:t>
            </a:r>
            <a:r>
              <a:rPr kumimoji="0" lang="en-US" sz="3200" b="0" i="0" u="sng" strike="noStrike" kern="1200" cap="none" spc="0" normalizeH="0" baseline="0" noProof="0" dirty="0">
                <a:ln>
                  <a:noFill/>
                </a:ln>
                <a:solidFill>
                  <a:srgbClr val="0070C0"/>
                </a:solidFill>
                <a:effectLst/>
                <a:uLnTx/>
                <a:uFillTx/>
                <a:latin typeface="Calibri" panose="020F0502020204030204"/>
                <a:ea typeface="+mn-ea"/>
                <a:cs typeface="+mn-cs"/>
              </a:rPr>
              <a:t> like </a:t>
            </a: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to do </a:t>
            </a:r>
            <a:r>
              <a:rPr kumimoji="0" lang="en-US" sz="3200" b="0" i="0" u="sng" strike="noStrike" kern="1200" cap="none" spc="0" normalizeH="0" baseline="0" noProof="0" dirty="0">
                <a:ln>
                  <a:noFill/>
                </a:ln>
                <a:solidFill>
                  <a:srgbClr val="0070C0"/>
                </a:solidFill>
                <a:effectLst/>
                <a:uLnTx/>
                <a:uFillTx/>
                <a:latin typeface="Calibri" panose="020F0502020204030204"/>
                <a:ea typeface="+mn-ea"/>
                <a:cs typeface="+mn-cs"/>
              </a:rPr>
              <a:t>more than </a:t>
            </a: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to play </a:t>
            </a:r>
            <a:r>
              <a:rPr kumimoji="0" lang="en-US" sz="3200" b="0" i="0" u="sng" strike="noStrike" kern="1200" cap="none" spc="0" normalizeH="0" baseline="0" noProof="0" dirty="0">
                <a:ln>
                  <a:noFill/>
                </a:ln>
                <a:solidFill>
                  <a:srgbClr val="0070C0"/>
                </a:solidFill>
                <a:effectLst/>
                <a:uLnTx/>
                <a:uFillTx/>
                <a:latin typeface="Calibri" panose="020F0502020204030204"/>
                <a:ea typeface="+mn-ea"/>
                <a:cs typeface="+mn-cs"/>
              </a:rPr>
              <a:t>shuttlecock</a:t>
            </a: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a:t>
            </a:r>
          </a:p>
        </p:txBody>
      </p:sp>
      <p:sp>
        <p:nvSpPr>
          <p:cNvPr id="5" name="TextBox 4">
            <a:extLst>
              <a:ext uri="{FF2B5EF4-FFF2-40B4-BE49-F238E27FC236}">
                <a16:creationId xmlns:a16="http://schemas.microsoft.com/office/drawing/2014/main" id="{3B8BAA96-6B96-055B-E984-56EE0447E11D}"/>
              </a:ext>
            </a:extLst>
          </p:cNvPr>
          <p:cNvSpPr txBox="1"/>
          <p:nvPr/>
        </p:nvSpPr>
        <p:spPr>
          <a:xfrm>
            <a:off x="9833199" y="474346"/>
            <a:ext cx="2358801" cy="584775"/>
          </a:xfrm>
          <a:prstGeom prst="rect">
            <a:avLst/>
          </a:prstGeom>
          <a:noFill/>
        </p:spPr>
        <p:txBody>
          <a:bodyPr wrap="square" rtlCol="0">
            <a:spAutoFit/>
          </a:bodyPr>
          <a:lstStyle/>
          <a:p>
            <a:r>
              <a:rPr lang="en-US" sz="3200" dirty="0">
                <a:solidFill>
                  <a:srgbClr val="FF0000"/>
                </a:solidFill>
              </a:rPr>
              <a:t>C. jump rope</a:t>
            </a:r>
          </a:p>
        </p:txBody>
      </p:sp>
      <p:cxnSp>
        <p:nvCxnSpPr>
          <p:cNvPr id="6" name="Straight Connector 5">
            <a:extLst>
              <a:ext uri="{FF2B5EF4-FFF2-40B4-BE49-F238E27FC236}">
                <a16:creationId xmlns:a16="http://schemas.microsoft.com/office/drawing/2014/main" id="{1B988129-D6F7-6D1A-C81F-1F0FA5064899}"/>
              </a:ext>
            </a:extLst>
          </p:cNvPr>
          <p:cNvCxnSpPr>
            <a:cxnSpLocks/>
          </p:cNvCxnSpPr>
          <p:nvPr/>
        </p:nvCxnSpPr>
        <p:spPr>
          <a:xfrm>
            <a:off x="1837593" y="3217984"/>
            <a:ext cx="91000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9F53BF6-FE17-F4A2-F0F4-2AB00567B751}"/>
              </a:ext>
            </a:extLst>
          </p:cNvPr>
          <p:cNvCxnSpPr>
            <a:cxnSpLocks/>
          </p:cNvCxnSpPr>
          <p:nvPr/>
        </p:nvCxnSpPr>
        <p:spPr>
          <a:xfrm>
            <a:off x="281354" y="3622430"/>
            <a:ext cx="814167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29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0F581A-5866-794B-C3DA-C17C09429BDC}"/>
              </a:ext>
            </a:extLst>
          </p:cNvPr>
          <p:cNvSpPr txBox="1"/>
          <p:nvPr/>
        </p:nvSpPr>
        <p:spPr>
          <a:xfrm>
            <a:off x="132961" y="1043384"/>
            <a:ext cx="11886066" cy="5262979"/>
          </a:xfrm>
          <a:prstGeom prst="rect">
            <a:avLst/>
          </a:prstGeom>
          <a:solidFill>
            <a:schemeClr val="accent6">
              <a:lumMod val="20000"/>
              <a:lumOff val="80000"/>
            </a:schemeClr>
          </a:solidFill>
        </p:spPr>
        <p:txBody>
          <a:bodyPr wrap="square">
            <a:spAutoFit/>
          </a:bodyPr>
          <a:lstStyle/>
          <a:p>
            <a:r>
              <a:rPr lang="en-US" sz="2800" dirty="0"/>
              <a:t>Hello. My name is </a:t>
            </a:r>
            <a:r>
              <a:rPr lang="en-US" sz="2800" dirty="0" err="1"/>
              <a:t>Tâm</a:t>
            </a:r>
            <a:r>
              <a:rPr lang="en-US" sz="2800" dirty="0"/>
              <a:t>, and I live in Di Linh, Vietnam. It's about 230 kilometers away from Ho Chi Minh City. </a:t>
            </a:r>
          </a:p>
          <a:p>
            <a:r>
              <a:rPr lang="en-US" sz="2800" dirty="0"/>
              <a:t>I really like to play and have fun with my friends. I love to play spinning tops. I think it's a really fun game. I also like to play tug of war. I'm strong, so I'm really good at it. My friends often play shuttlecock. I don't really like it. I think it's boring. I prefer to jump rope or go to my folk dance class. I dance with my sister every Sunday. We're not very good at it, but we always have a good time when we dance. My brother doesn't really like to dance. He usually picks flowers or makes jewelry. My family likes to play board games together. We sometimes play after dinner or before bed. </a:t>
            </a:r>
          </a:p>
          <a:p>
            <a:r>
              <a:rPr lang="en-US" sz="2800" dirty="0"/>
              <a:t>I want to learn some more folk games and teach them to my friends and family. I think they'll like it.</a:t>
            </a:r>
          </a:p>
        </p:txBody>
      </p:sp>
      <p:sp>
        <p:nvSpPr>
          <p:cNvPr id="4" name="TextBox 3">
            <a:extLst>
              <a:ext uri="{FF2B5EF4-FFF2-40B4-BE49-F238E27FC236}">
                <a16:creationId xmlns:a16="http://schemas.microsoft.com/office/drawing/2014/main" id="{AB728B36-B4A5-AA86-49F7-FD8CB95C3AED}"/>
              </a:ext>
            </a:extLst>
          </p:cNvPr>
          <p:cNvSpPr txBox="1"/>
          <p:nvPr/>
        </p:nvSpPr>
        <p:spPr>
          <a:xfrm>
            <a:off x="132961" y="551637"/>
            <a:ext cx="9350620"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3. </a:t>
            </a:r>
            <a:r>
              <a:rPr kumimoji="0" lang="en-US" sz="3200" b="0" i="0" u="sng" strike="noStrike" kern="1200" cap="none" spc="0" normalizeH="0" baseline="0" noProof="0" dirty="0">
                <a:ln>
                  <a:noFill/>
                </a:ln>
                <a:solidFill>
                  <a:srgbClr val="0070C0"/>
                </a:solidFill>
                <a:effectLst/>
                <a:uLnTx/>
                <a:uFillTx/>
                <a:latin typeface="Calibri" panose="020F0502020204030204"/>
                <a:ea typeface="+mn-ea"/>
                <a:cs typeface="+mn-cs"/>
              </a:rPr>
              <a:t>What activity </a:t>
            </a: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does </a:t>
            </a:r>
            <a:r>
              <a:rPr kumimoji="0" lang="en-US" sz="3200" b="0" i="0" u="sng" strike="noStrike" kern="1200" cap="none" spc="0" normalizeH="0" baseline="0" noProof="0" dirty="0" err="1">
                <a:ln>
                  <a:noFill/>
                </a:ln>
                <a:solidFill>
                  <a:srgbClr val="0070C0"/>
                </a:solidFill>
                <a:effectLst/>
                <a:uLnTx/>
                <a:uFillTx/>
                <a:latin typeface="Calibri" panose="020F0502020204030204"/>
                <a:ea typeface="+mn-ea"/>
                <a:cs typeface="+mn-cs"/>
              </a:rPr>
              <a:t>Tâm's</a:t>
            </a:r>
            <a:r>
              <a:rPr kumimoji="0" lang="en-US" sz="3200" b="0" i="0" u="sng" strike="noStrike" kern="1200" cap="none" spc="0" normalizeH="0" baseline="0" noProof="0" dirty="0">
                <a:ln>
                  <a:noFill/>
                </a:ln>
                <a:solidFill>
                  <a:srgbClr val="0070C0"/>
                </a:solidFill>
                <a:effectLst/>
                <a:uLnTx/>
                <a:uFillTx/>
                <a:latin typeface="Calibri" panose="020F0502020204030204"/>
                <a:ea typeface="+mn-ea"/>
                <a:cs typeface="+mn-cs"/>
              </a:rPr>
              <a:t> brother</a:t>
            </a:r>
            <a:r>
              <a:rPr kumimoji="0" lang="en-US" sz="3200" b="0" i="0"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3200" b="0" i="0" u="sng" strike="noStrike" kern="1200" cap="none" spc="0" normalizeH="0" baseline="0" noProof="0" dirty="0">
                <a:ln>
                  <a:noFill/>
                </a:ln>
                <a:solidFill>
                  <a:srgbClr val="0070C0"/>
                </a:solidFill>
                <a:effectLst/>
                <a:uLnTx/>
                <a:uFillTx/>
                <a:latin typeface="Calibri" panose="020F0502020204030204"/>
                <a:ea typeface="+mn-ea"/>
                <a:cs typeface="+mn-cs"/>
              </a:rPr>
              <a:t>not like </a:t>
            </a: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to do?</a:t>
            </a:r>
            <a:endParaRPr lang="en-US" dirty="0"/>
          </a:p>
        </p:txBody>
      </p:sp>
      <p:sp>
        <p:nvSpPr>
          <p:cNvPr id="5" name="TextBox 4">
            <a:extLst>
              <a:ext uri="{FF2B5EF4-FFF2-40B4-BE49-F238E27FC236}">
                <a16:creationId xmlns:a16="http://schemas.microsoft.com/office/drawing/2014/main" id="{024B8DF0-09C6-8E6D-4575-16EA65C1BD44}"/>
              </a:ext>
            </a:extLst>
          </p:cNvPr>
          <p:cNvSpPr txBox="1"/>
          <p:nvPr/>
        </p:nvSpPr>
        <p:spPr>
          <a:xfrm>
            <a:off x="8678007" y="551637"/>
            <a:ext cx="2145324" cy="584775"/>
          </a:xfrm>
          <a:prstGeom prst="rect">
            <a:avLst/>
          </a:prstGeom>
          <a:noFill/>
        </p:spPr>
        <p:txBody>
          <a:bodyPr wrap="square" rtlCol="0">
            <a:spAutoFit/>
          </a:bodyPr>
          <a:lstStyle/>
          <a:p>
            <a:r>
              <a:rPr lang="en-US" sz="3200" dirty="0">
                <a:solidFill>
                  <a:srgbClr val="FF0000"/>
                </a:solidFill>
              </a:rPr>
              <a:t>A. dance </a:t>
            </a:r>
          </a:p>
        </p:txBody>
      </p:sp>
      <p:cxnSp>
        <p:nvCxnSpPr>
          <p:cNvPr id="6" name="Straight Connector 5">
            <a:extLst>
              <a:ext uri="{FF2B5EF4-FFF2-40B4-BE49-F238E27FC236}">
                <a16:creationId xmlns:a16="http://schemas.microsoft.com/office/drawing/2014/main" id="{2BE04409-4560-3EC3-37E9-948A7B4438E0}"/>
              </a:ext>
            </a:extLst>
          </p:cNvPr>
          <p:cNvCxnSpPr>
            <a:cxnSpLocks/>
          </p:cNvCxnSpPr>
          <p:nvPr/>
        </p:nvCxnSpPr>
        <p:spPr>
          <a:xfrm>
            <a:off x="1837593" y="4484076"/>
            <a:ext cx="560069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66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0E6991-1CE1-18D8-C4AD-D610B71C7D49}"/>
              </a:ext>
            </a:extLst>
          </p:cNvPr>
          <p:cNvSpPr txBox="1"/>
          <p:nvPr/>
        </p:nvSpPr>
        <p:spPr>
          <a:xfrm>
            <a:off x="133407" y="1059753"/>
            <a:ext cx="11886066" cy="5262979"/>
          </a:xfrm>
          <a:prstGeom prst="rect">
            <a:avLst/>
          </a:prstGeom>
          <a:solidFill>
            <a:schemeClr val="accent6">
              <a:lumMod val="20000"/>
              <a:lumOff val="80000"/>
            </a:schemeClr>
          </a:solidFill>
        </p:spPr>
        <p:txBody>
          <a:bodyPr wrap="square">
            <a:spAutoFit/>
          </a:bodyPr>
          <a:lstStyle/>
          <a:p>
            <a:r>
              <a:rPr lang="en-US" sz="2800" dirty="0"/>
              <a:t>Hello. My name is </a:t>
            </a:r>
            <a:r>
              <a:rPr lang="en-US" sz="2800" dirty="0" err="1"/>
              <a:t>Tâm</a:t>
            </a:r>
            <a:r>
              <a:rPr lang="en-US" sz="2800" dirty="0"/>
              <a:t>, and I live in Di Linh, Vietnam. It's about 230 kilometers away from Ho Chi Minh City. </a:t>
            </a:r>
          </a:p>
          <a:p>
            <a:r>
              <a:rPr lang="en-US" sz="2800" dirty="0"/>
              <a:t>I really like to play and have fun with my friends. I love to play spinning tops. I think it's a really fun game. I also like to play tug of war. I'm strong, so I'm really good at it. My friends often play shuttlecock. I don't really like it. I think it's boring. I prefer to jump rope or go to my folk dance class. I dance with my sister every Sunday. We're not very good at it, but we always have a good time when we dance. My brother doesn't really like to dance. He usually picks flowers or makes jewelry. My family likes to play board games together. We sometimes play after dinner or before bed. </a:t>
            </a:r>
          </a:p>
          <a:p>
            <a:r>
              <a:rPr lang="en-US" sz="2800" dirty="0"/>
              <a:t>I want to learn some more folk games and teach them to my friends and family. I think they'll like it.</a:t>
            </a:r>
          </a:p>
        </p:txBody>
      </p:sp>
      <p:sp>
        <p:nvSpPr>
          <p:cNvPr id="4" name="TextBox 3">
            <a:extLst>
              <a:ext uri="{FF2B5EF4-FFF2-40B4-BE49-F238E27FC236}">
                <a16:creationId xmlns:a16="http://schemas.microsoft.com/office/drawing/2014/main" id="{4112CF4D-D843-4DA5-E5E9-72AE614818AA}"/>
              </a:ext>
            </a:extLst>
          </p:cNvPr>
          <p:cNvSpPr txBox="1"/>
          <p:nvPr/>
        </p:nvSpPr>
        <p:spPr>
          <a:xfrm>
            <a:off x="172527" y="370721"/>
            <a:ext cx="9051681" cy="75469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4. </a:t>
            </a:r>
            <a:r>
              <a:rPr kumimoji="0" lang="en-US" sz="3200" b="0" i="0" u="sng" strike="noStrike" kern="1200" cap="none" spc="0" normalizeH="0" baseline="0" noProof="0" dirty="0">
                <a:ln>
                  <a:noFill/>
                </a:ln>
                <a:solidFill>
                  <a:srgbClr val="0070C0"/>
                </a:solidFill>
                <a:effectLst/>
                <a:uLnTx/>
                <a:uFillTx/>
                <a:latin typeface="Calibri" panose="020F0502020204030204"/>
                <a:ea typeface="+mn-ea"/>
                <a:cs typeface="+mn-cs"/>
              </a:rPr>
              <a:t>What</a:t>
            </a: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 does </a:t>
            </a:r>
            <a:r>
              <a:rPr kumimoji="0" lang="en-US" sz="3200" b="0" i="0" u="sng" strike="noStrike" kern="1200" cap="none" spc="0" normalizeH="0" baseline="0" noProof="0" dirty="0" err="1">
                <a:ln>
                  <a:noFill/>
                </a:ln>
                <a:solidFill>
                  <a:srgbClr val="0070C0"/>
                </a:solidFill>
                <a:effectLst/>
                <a:uLnTx/>
                <a:uFillTx/>
                <a:latin typeface="Calibri" panose="020F0502020204030204"/>
                <a:ea typeface="+mn-ea"/>
                <a:cs typeface="+mn-cs"/>
              </a:rPr>
              <a:t>Tâm's</a:t>
            </a:r>
            <a:r>
              <a:rPr kumimoji="0" lang="en-US" sz="3200" b="0" i="0" u="sng" strike="noStrike" kern="1200" cap="none" spc="0" normalizeH="0" baseline="0" noProof="0" dirty="0">
                <a:ln>
                  <a:noFill/>
                </a:ln>
                <a:solidFill>
                  <a:srgbClr val="0070C0"/>
                </a:solidFill>
                <a:effectLst/>
                <a:uLnTx/>
                <a:uFillTx/>
                <a:latin typeface="Calibri" panose="020F0502020204030204"/>
                <a:ea typeface="+mn-ea"/>
                <a:cs typeface="+mn-cs"/>
              </a:rPr>
              <a:t> family</a:t>
            </a:r>
            <a:r>
              <a:rPr kumimoji="0" lang="en-US" sz="3200" b="0" i="0"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3200" b="0" i="0" u="sng" strike="noStrike" kern="1200" cap="none" spc="0" normalizeH="0" baseline="0" noProof="0" dirty="0">
                <a:ln>
                  <a:noFill/>
                </a:ln>
                <a:solidFill>
                  <a:srgbClr val="0070C0"/>
                </a:solidFill>
                <a:effectLst/>
                <a:uLnTx/>
                <a:uFillTx/>
                <a:latin typeface="Calibri" panose="020F0502020204030204"/>
                <a:ea typeface="+mn-ea"/>
                <a:cs typeface="+mn-cs"/>
              </a:rPr>
              <a:t>like to do</a:t>
            </a:r>
            <a:r>
              <a:rPr kumimoji="0" lang="en-US" sz="3200" b="0" i="0"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3200" b="0" i="0" u="sng" strike="noStrike" kern="1200" cap="none" spc="0" normalizeH="0" baseline="0" noProof="0" dirty="0">
                <a:ln>
                  <a:noFill/>
                </a:ln>
                <a:solidFill>
                  <a:srgbClr val="0070C0"/>
                </a:solidFill>
                <a:effectLst/>
                <a:uLnTx/>
                <a:uFillTx/>
                <a:latin typeface="Calibri" panose="020F0502020204030204"/>
                <a:ea typeface="+mn-ea"/>
                <a:cs typeface="+mn-cs"/>
              </a:rPr>
              <a:t>together</a:t>
            </a: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a:t>
            </a:r>
          </a:p>
        </p:txBody>
      </p:sp>
      <p:sp>
        <p:nvSpPr>
          <p:cNvPr id="5" name="TextBox 4">
            <a:extLst>
              <a:ext uri="{FF2B5EF4-FFF2-40B4-BE49-F238E27FC236}">
                <a16:creationId xmlns:a16="http://schemas.microsoft.com/office/drawing/2014/main" id="{2B8BD6E4-E9C1-715F-C4DD-7843CDF9B23A}"/>
              </a:ext>
            </a:extLst>
          </p:cNvPr>
          <p:cNvSpPr txBox="1"/>
          <p:nvPr/>
        </p:nvSpPr>
        <p:spPr>
          <a:xfrm>
            <a:off x="7886699" y="540640"/>
            <a:ext cx="3525716" cy="584775"/>
          </a:xfrm>
          <a:prstGeom prst="rect">
            <a:avLst/>
          </a:prstGeom>
          <a:noFill/>
        </p:spPr>
        <p:txBody>
          <a:bodyPr wrap="square" rtlCol="0">
            <a:spAutoFit/>
          </a:bodyPr>
          <a:lstStyle/>
          <a:p>
            <a:r>
              <a:rPr lang="en-US" sz="3200" dirty="0">
                <a:solidFill>
                  <a:srgbClr val="FF0000"/>
                </a:solidFill>
              </a:rPr>
              <a:t>B. play board games </a:t>
            </a:r>
          </a:p>
        </p:txBody>
      </p:sp>
      <p:cxnSp>
        <p:nvCxnSpPr>
          <p:cNvPr id="6" name="Straight Connector 5">
            <a:extLst>
              <a:ext uri="{FF2B5EF4-FFF2-40B4-BE49-F238E27FC236}">
                <a16:creationId xmlns:a16="http://schemas.microsoft.com/office/drawing/2014/main" id="{C9E72D03-CE2A-1CEF-7CFE-D2251BF4A8F9}"/>
              </a:ext>
            </a:extLst>
          </p:cNvPr>
          <p:cNvCxnSpPr>
            <a:cxnSpLocks/>
          </p:cNvCxnSpPr>
          <p:nvPr/>
        </p:nvCxnSpPr>
        <p:spPr>
          <a:xfrm>
            <a:off x="2373924" y="4923691"/>
            <a:ext cx="656785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65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FCF5A2-71C4-E272-4B02-ABE7684A9EC8}"/>
              </a:ext>
            </a:extLst>
          </p:cNvPr>
          <p:cNvSpPr txBox="1"/>
          <p:nvPr/>
        </p:nvSpPr>
        <p:spPr>
          <a:xfrm>
            <a:off x="109157" y="1362779"/>
            <a:ext cx="12181743" cy="3709349"/>
          </a:xfrm>
          <a:prstGeom prst="rect">
            <a:avLst/>
          </a:prstGeom>
          <a:noFill/>
        </p:spPr>
        <p:txBody>
          <a:bodyPr wrap="square">
            <a:spAutoFit/>
          </a:bodyPr>
          <a:lstStyle/>
          <a:p>
            <a:pPr>
              <a:lnSpc>
                <a:spcPct val="150000"/>
              </a:lnSpc>
            </a:pPr>
            <a:r>
              <a:rPr lang="en-US" sz="3200" dirty="0">
                <a:solidFill>
                  <a:srgbClr val="0070C0"/>
                </a:solidFill>
              </a:rPr>
              <a:t>1. Tam’s hometown is about 320 kilometers away from Ho Chi Minh City.</a:t>
            </a:r>
          </a:p>
          <a:p>
            <a:pPr>
              <a:lnSpc>
                <a:spcPct val="150000"/>
              </a:lnSpc>
            </a:pPr>
            <a:r>
              <a:rPr lang="en-US" sz="3200" dirty="0">
                <a:solidFill>
                  <a:srgbClr val="0070C0"/>
                </a:solidFill>
              </a:rPr>
              <a:t>2. Tam thinks spinning tops is a really fun game.</a:t>
            </a:r>
          </a:p>
          <a:p>
            <a:pPr>
              <a:lnSpc>
                <a:spcPct val="150000"/>
              </a:lnSpc>
            </a:pPr>
            <a:r>
              <a:rPr lang="en-US" sz="3200" dirty="0">
                <a:solidFill>
                  <a:srgbClr val="0070C0"/>
                </a:solidFill>
              </a:rPr>
              <a:t>3. Tam always have a good time when he dances with his sister. </a:t>
            </a:r>
          </a:p>
          <a:p>
            <a:pPr>
              <a:lnSpc>
                <a:spcPct val="150000"/>
              </a:lnSpc>
            </a:pPr>
            <a:r>
              <a:rPr lang="en-US" sz="3200" dirty="0">
                <a:solidFill>
                  <a:srgbClr val="0070C0"/>
                </a:solidFill>
              </a:rPr>
              <a:t>4. Tam’s brother never picks flowers or makes jewelry.</a:t>
            </a:r>
          </a:p>
          <a:p>
            <a:pPr>
              <a:lnSpc>
                <a:spcPct val="150000"/>
              </a:lnSpc>
            </a:pPr>
            <a:r>
              <a:rPr lang="en-US" sz="3200" dirty="0">
                <a:solidFill>
                  <a:srgbClr val="0070C0"/>
                </a:solidFill>
              </a:rPr>
              <a:t>5. Tam’s family sometimes play board games before dinner.</a:t>
            </a:r>
          </a:p>
        </p:txBody>
      </p:sp>
      <p:sp>
        <p:nvSpPr>
          <p:cNvPr id="4" name="TextBox 3">
            <a:extLst>
              <a:ext uri="{FF2B5EF4-FFF2-40B4-BE49-F238E27FC236}">
                <a16:creationId xmlns:a16="http://schemas.microsoft.com/office/drawing/2014/main" id="{9B675660-FD90-372A-97C9-6E3F9CB44F75}"/>
              </a:ext>
            </a:extLst>
          </p:cNvPr>
          <p:cNvSpPr txBox="1"/>
          <p:nvPr/>
        </p:nvSpPr>
        <p:spPr>
          <a:xfrm>
            <a:off x="241042" y="649422"/>
            <a:ext cx="8704053" cy="584775"/>
          </a:xfrm>
          <a:prstGeom prst="rect">
            <a:avLst/>
          </a:prstGeom>
          <a:noFill/>
        </p:spPr>
        <p:txBody>
          <a:bodyPr wrap="square" rtlCol="0">
            <a:spAutoFit/>
          </a:bodyPr>
          <a:lstStyle/>
          <a:p>
            <a:pPr lvl="0"/>
            <a:r>
              <a:rPr lang="en-US" sz="3200" dirty="0">
                <a:solidFill>
                  <a:srgbClr val="0070C0"/>
                </a:solidFill>
              </a:rPr>
              <a:t>Read the sentences and underline key words.</a:t>
            </a:r>
          </a:p>
        </p:txBody>
      </p:sp>
      <p:cxnSp>
        <p:nvCxnSpPr>
          <p:cNvPr id="5" name="Straight Connector 4">
            <a:extLst>
              <a:ext uri="{FF2B5EF4-FFF2-40B4-BE49-F238E27FC236}">
                <a16:creationId xmlns:a16="http://schemas.microsoft.com/office/drawing/2014/main" id="{86FF0F46-42A3-D519-5112-D1BFEC9B388B}"/>
              </a:ext>
            </a:extLst>
          </p:cNvPr>
          <p:cNvCxnSpPr>
            <a:cxnSpLocks/>
          </p:cNvCxnSpPr>
          <p:nvPr/>
        </p:nvCxnSpPr>
        <p:spPr>
          <a:xfrm>
            <a:off x="633047" y="2057399"/>
            <a:ext cx="27607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63AB6DB-1BCE-7993-15AB-1279F04A8B27}"/>
              </a:ext>
            </a:extLst>
          </p:cNvPr>
          <p:cNvCxnSpPr>
            <a:cxnSpLocks/>
          </p:cNvCxnSpPr>
          <p:nvPr/>
        </p:nvCxnSpPr>
        <p:spPr>
          <a:xfrm>
            <a:off x="4906109" y="2057399"/>
            <a:ext cx="246184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9BE8A4B-3244-E361-FA01-E1787BC25CBA}"/>
              </a:ext>
            </a:extLst>
          </p:cNvPr>
          <p:cNvCxnSpPr>
            <a:cxnSpLocks/>
          </p:cNvCxnSpPr>
          <p:nvPr/>
        </p:nvCxnSpPr>
        <p:spPr>
          <a:xfrm>
            <a:off x="8458200" y="2057399"/>
            <a:ext cx="363122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9EC8002-71D2-891D-4DB8-3756C7E773C0}"/>
              </a:ext>
            </a:extLst>
          </p:cNvPr>
          <p:cNvCxnSpPr>
            <a:cxnSpLocks/>
          </p:cNvCxnSpPr>
          <p:nvPr/>
        </p:nvCxnSpPr>
        <p:spPr>
          <a:xfrm>
            <a:off x="697524" y="2772507"/>
            <a:ext cx="168519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19DA2-C7D1-7C00-F448-9D5C9D0DC81A}"/>
              </a:ext>
            </a:extLst>
          </p:cNvPr>
          <p:cNvCxnSpPr>
            <a:cxnSpLocks/>
          </p:cNvCxnSpPr>
          <p:nvPr/>
        </p:nvCxnSpPr>
        <p:spPr>
          <a:xfrm>
            <a:off x="2535116" y="2772507"/>
            <a:ext cx="20896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F28D571-F907-AE0F-ED56-F945A32F3AB5}"/>
              </a:ext>
            </a:extLst>
          </p:cNvPr>
          <p:cNvCxnSpPr>
            <a:cxnSpLocks/>
          </p:cNvCxnSpPr>
          <p:nvPr/>
        </p:nvCxnSpPr>
        <p:spPr>
          <a:xfrm>
            <a:off x="6421316" y="2772507"/>
            <a:ext cx="47185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55ED9BC-F88B-FF15-DBB6-A27BD67FB715}"/>
              </a:ext>
            </a:extLst>
          </p:cNvPr>
          <p:cNvCxnSpPr>
            <a:cxnSpLocks/>
          </p:cNvCxnSpPr>
          <p:nvPr/>
        </p:nvCxnSpPr>
        <p:spPr>
          <a:xfrm>
            <a:off x="697524" y="3511060"/>
            <a:ext cx="5158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005B791-CA39-EE68-F935-9075ACE11DA9}"/>
              </a:ext>
            </a:extLst>
          </p:cNvPr>
          <p:cNvCxnSpPr>
            <a:cxnSpLocks/>
          </p:cNvCxnSpPr>
          <p:nvPr/>
        </p:nvCxnSpPr>
        <p:spPr>
          <a:xfrm>
            <a:off x="2605455" y="3511060"/>
            <a:ext cx="27607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ED7C1E1-DE63-3C8D-A6E4-197F21BD84AC}"/>
              </a:ext>
            </a:extLst>
          </p:cNvPr>
          <p:cNvCxnSpPr>
            <a:cxnSpLocks/>
          </p:cNvCxnSpPr>
          <p:nvPr/>
        </p:nvCxnSpPr>
        <p:spPr>
          <a:xfrm>
            <a:off x="7077808" y="3511060"/>
            <a:ext cx="34114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5F8048E-2318-4677-FBAD-492105BD2F1E}"/>
              </a:ext>
            </a:extLst>
          </p:cNvPr>
          <p:cNvCxnSpPr>
            <a:cxnSpLocks/>
          </p:cNvCxnSpPr>
          <p:nvPr/>
        </p:nvCxnSpPr>
        <p:spPr>
          <a:xfrm>
            <a:off x="633047" y="4223237"/>
            <a:ext cx="221566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FFBF364-9FAF-8988-F5B8-50918C30A7F4}"/>
              </a:ext>
            </a:extLst>
          </p:cNvPr>
          <p:cNvCxnSpPr>
            <a:cxnSpLocks/>
          </p:cNvCxnSpPr>
          <p:nvPr/>
        </p:nvCxnSpPr>
        <p:spPr>
          <a:xfrm>
            <a:off x="2957147" y="4223237"/>
            <a:ext cx="95543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861DA57-1298-CCFE-EC7C-DE20D053C742}"/>
              </a:ext>
            </a:extLst>
          </p:cNvPr>
          <p:cNvCxnSpPr>
            <a:cxnSpLocks/>
          </p:cNvCxnSpPr>
          <p:nvPr/>
        </p:nvCxnSpPr>
        <p:spPr>
          <a:xfrm>
            <a:off x="3985847" y="4223237"/>
            <a:ext cx="211015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E1D6F4C-C030-5DA2-8A16-A5683D240BB7}"/>
              </a:ext>
            </a:extLst>
          </p:cNvPr>
          <p:cNvCxnSpPr>
            <a:cxnSpLocks/>
          </p:cNvCxnSpPr>
          <p:nvPr/>
        </p:nvCxnSpPr>
        <p:spPr>
          <a:xfrm>
            <a:off x="6653234" y="4223237"/>
            <a:ext cx="229186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24C386E-780F-0835-3584-EE83C3F3B7C5}"/>
              </a:ext>
            </a:extLst>
          </p:cNvPr>
          <p:cNvCxnSpPr>
            <a:cxnSpLocks/>
          </p:cNvCxnSpPr>
          <p:nvPr/>
        </p:nvCxnSpPr>
        <p:spPr>
          <a:xfrm>
            <a:off x="697524" y="4996960"/>
            <a:ext cx="190793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3597F47-9554-32F7-4EE8-7644C622C653}"/>
              </a:ext>
            </a:extLst>
          </p:cNvPr>
          <p:cNvCxnSpPr>
            <a:cxnSpLocks/>
          </p:cNvCxnSpPr>
          <p:nvPr/>
        </p:nvCxnSpPr>
        <p:spPr>
          <a:xfrm>
            <a:off x="4607170" y="4964721"/>
            <a:ext cx="27607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D8B7C1A-7C46-02D1-76CD-1C593686C327}"/>
              </a:ext>
            </a:extLst>
          </p:cNvPr>
          <p:cNvCxnSpPr>
            <a:cxnSpLocks/>
          </p:cNvCxnSpPr>
          <p:nvPr/>
        </p:nvCxnSpPr>
        <p:spPr>
          <a:xfrm>
            <a:off x="7728439" y="4964721"/>
            <a:ext cx="20749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33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ircle(in)">
                                      <p:cBhvr>
                                        <p:cTn id="42" dur="2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circle(in)">
                                      <p:cBhvr>
                                        <p:cTn id="47" dur="2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circle(in)">
                                      <p:cBhvr>
                                        <p:cTn id="52" dur="20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circle(in)">
                                      <p:cBhvr>
                                        <p:cTn id="57" dur="20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circle(in)">
                                      <p:cBhvr>
                                        <p:cTn id="62" dur="20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circle(in)">
                                      <p:cBhvr>
                                        <p:cTn id="67" dur="20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circle(in)">
                                      <p:cBhvr>
                                        <p:cTn id="72" dur="20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circle(in)">
                                      <p:cBhvr>
                                        <p:cTn id="77" dur="2000"/>
                                        <p:tgtEl>
                                          <p:spTgt spid="34"/>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circle(in)">
                                      <p:cBhvr>
                                        <p:cTn id="82"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091003" y="1602056"/>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12" name="Rounded Rectangle 11"/>
          <p:cNvSpPr/>
          <p:nvPr/>
        </p:nvSpPr>
        <p:spPr>
          <a:xfrm>
            <a:off x="4091003" y="3525281"/>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Reading</a:t>
            </a:r>
            <a:endParaRPr lang="en-US" b="1" dirty="0"/>
          </a:p>
        </p:txBody>
      </p:sp>
      <p:sp>
        <p:nvSpPr>
          <p:cNvPr id="13" name="Rounded Rectangle 12"/>
          <p:cNvSpPr/>
          <p:nvPr/>
        </p:nvSpPr>
        <p:spPr>
          <a:xfrm>
            <a:off x="4091003" y="4518843"/>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4" name="Rounded Rectangle 13"/>
          <p:cNvSpPr/>
          <p:nvPr/>
        </p:nvSpPr>
        <p:spPr>
          <a:xfrm>
            <a:off x="4091003" y="5448506"/>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5" name="Rounded Rectangle 14"/>
          <p:cNvSpPr/>
          <p:nvPr/>
        </p:nvSpPr>
        <p:spPr>
          <a:xfrm>
            <a:off x="4091003" y="2595618"/>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Listening</a:t>
            </a:r>
            <a:endParaRPr lang="en-US" b="1" dirty="0"/>
          </a:p>
        </p:txBody>
      </p:sp>
      <p:sp>
        <p:nvSpPr>
          <p:cNvPr id="16" name="Rounded Rectangle 15"/>
          <p:cNvSpPr/>
          <p:nvPr/>
        </p:nvSpPr>
        <p:spPr>
          <a:xfrm>
            <a:off x="4091003" y="672393"/>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Tree>
    <p:extLst>
      <p:ext uri="{BB962C8B-B14F-4D97-AF65-F5344CB8AC3E}">
        <p14:creationId xmlns:p14="http://schemas.microsoft.com/office/powerpoint/2010/main" val="325588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6EC933-10B3-1138-C4F6-9539B056F6B3}"/>
              </a:ext>
            </a:extLst>
          </p:cNvPr>
          <p:cNvSpPr txBox="1"/>
          <p:nvPr/>
        </p:nvSpPr>
        <p:spPr>
          <a:xfrm>
            <a:off x="133407" y="1059753"/>
            <a:ext cx="11886066" cy="5262979"/>
          </a:xfrm>
          <a:prstGeom prst="rect">
            <a:avLst/>
          </a:prstGeom>
          <a:solidFill>
            <a:schemeClr val="accent6">
              <a:lumMod val="20000"/>
              <a:lumOff val="80000"/>
            </a:schemeClr>
          </a:solidFill>
        </p:spPr>
        <p:txBody>
          <a:bodyPr wrap="square">
            <a:spAutoFit/>
          </a:bodyPr>
          <a:lstStyle/>
          <a:p>
            <a:r>
              <a:rPr lang="en-US" sz="2800" dirty="0"/>
              <a:t>Hello. My name is </a:t>
            </a:r>
            <a:r>
              <a:rPr lang="en-US" sz="2800" dirty="0" err="1"/>
              <a:t>Tâm</a:t>
            </a:r>
            <a:r>
              <a:rPr lang="en-US" sz="2800" dirty="0"/>
              <a:t>, and I live in Di Linh, Vietnam. It's about 230 kilometers away from Ho Chi Minh City. </a:t>
            </a:r>
          </a:p>
          <a:p>
            <a:r>
              <a:rPr lang="en-US" sz="2800" dirty="0"/>
              <a:t>I really like to play and have fun with my friends. I love to play spinning tops. I think it's a really fun game. I also like to play tug of war. I'm strong, so I'm really good at it. My friends often play shuttlecock. I don't really like it. I think it's boring. I prefer to jump rope or go to my folk dance class. I dance with my sister every Sunday. We're not very good at it, but we always have a good time when we dance. My brother doesn't really like to dance. He usually picks flowers or makes jewelry. My family likes to play board games together. We sometimes play after dinner or before bed. </a:t>
            </a:r>
          </a:p>
          <a:p>
            <a:r>
              <a:rPr lang="en-US" sz="2800" dirty="0"/>
              <a:t>I want to learn some more folk games and teach them to my friends and family. I think they'll like it.</a:t>
            </a:r>
          </a:p>
        </p:txBody>
      </p:sp>
      <p:sp>
        <p:nvSpPr>
          <p:cNvPr id="4" name="TextBox 3">
            <a:extLst>
              <a:ext uri="{FF2B5EF4-FFF2-40B4-BE49-F238E27FC236}">
                <a16:creationId xmlns:a16="http://schemas.microsoft.com/office/drawing/2014/main" id="{6892D455-20FA-05CC-A54A-C823FA73B2AB}"/>
              </a:ext>
            </a:extLst>
          </p:cNvPr>
          <p:cNvSpPr txBox="1"/>
          <p:nvPr/>
        </p:nvSpPr>
        <p:spPr>
          <a:xfrm>
            <a:off x="20126" y="305059"/>
            <a:ext cx="12171874" cy="67185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1. </a:t>
            </a:r>
            <a:r>
              <a:rPr kumimoji="0" lang="en-US" sz="2800" b="0" i="0" u="sng" strike="noStrike" kern="1200" cap="none" spc="0" normalizeH="0" baseline="0" noProof="0" dirty="0">
                <a:ln>
                  <a:noFill/>
                </a:ln>
                <a:solidFill>
                  <a:srgbClr val="0070C0"/>
                </a:solidFill>
                <a:effectLst/>
                <a:uLnTx/>
                <a:uFillTx/>
                <a:latin typeface="Calibri" panose="020F0502020204030204"/>
                <a:ea typeface="+mn-ea"/>
                <a:cs typeface="+mn-cs"/>
              </a:rPr>
              <a:t>Tam’s hometown </a:t>
            </a: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is about </a:t>
            </a:r>
            <a:r>
              <a:rPr kumimoji="0" lang="en-US" sz="2800" b="0" i="0" u="sng" strike="noStrike" kern="1200" cap="none" spc="0" normalizeH="0" baseline="0" noProof="0" dirty="0">
                <a:ln>
                  <a:noFill/>
                </a:ln>
                <a:solidFill>
                  <a:srgbClr val="0070C0"/>
                </a:solidFill>
                <a:effectLst/>
                <a:uLnTx/>
                <a:uFillTx/>
                <a:latin typeface="Calibri" panose="020F0502020204030204"/>
                <a:ea typeface="+mn-ea"/>
                <a:cs typeface="+mn-cs"/>
              </a:rPr>
              <a:t>320 kilometers</a:t>
            </a: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 away </a:t>
            </a:r>
            <a:r>
              <a:rPr kumimoji="0" lang="en-US" sz="2800" b="0" i="0" u="sng" strike="noStrike" kern="1200" cap="none" spc="0" normalizeH="0" baseline="0" noProof="0" dirty="0">
                <a:ln>
                  <a:noFill/>
                </a:ln>
                <a:solidFill>
                  <a:srgbClr val="0070C0"/>
                </a:solidFill>
                <a:effectLst/>
                <a:uLnTx/>
                <a:uFillTx/>
                <a:latin typeface="Calibri" panose="020F0502020204030204"/>
                <a:ea typeface="+mn-ea"/>
                <a:cs typeface="+mn-cs"/>
              </a:rPr>
              <a:t>from Ho Chi Minh City</a:t>
            </a: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a:t>
            </a:r>
          </a:p>
        </p:txBody>
      </p:sp>
      <p:cxnSp>
        <p:nvCxnSpPr>
          <p:cNvPr id="5" name="Straight Connector 4">
            <a:extLst>
              <a:ext uri="{FF2B5EF4-FFF2-40B4-BE49-F238E27FC236}">
                <a16:creationId xmlns:a16="http://schemas.microsoft.com/office/drawing/2014/main" id="{E5C5CBA5-80CF-B8A4-E33E-AD84D5B1B617}"/>
              </a:ext>
            </a:extLst>
          </p:cNvPr>
          <p:cNvCxnSpPr>
            <a:cxnSpLocks/>
          </p:cNvCxnSpPr>
          <p:nvPr/>
        </p:nvCxnSpPr>
        <p:spPr>
          <a:xfrm>
            <a:off x="7948246" y="1521068"/>
            <a:ext cx="363122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2C5A1FA-76DC-E72F-F46A-34E3E366E556}"/>
              </a:ext>
            </a:extLst>
          </p:cNvPr>
          <p:cNvCxnSpPr>
            <a:cxnSpLocks/>
          </p:cNvCxnSpPr>
          <p:nvPr/>
        </p:nvCxnSpPr>
        <p:spPr>
          <a:xfrm>
            <a:off x="325315" y="1934307"/>
            <a:ext cx="363122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F813DAD-362A-D652-F993-EB19D583BAD9}"/>
              </a:ext>
            </a:extLst>
          </p:cNvPr>
          <p:cNvSpPr txBox="1"/>
          <p:nvPr/>
        </p:nvSpPr>
        <p:spPr>
          <a:xfrm>
            <a:off x="10656277" y="453690"/>
            <a:ext cx="606669" cy="523220"/>
          </a:xfrm>
          <a:prstGeom prst="rect">
            <a:avLst/>
          </a:prstGeom>
          <a:noFill/>
        </p:spPr>
        <p:txBody>
          <a:bodyPr wrap="square" rtlCol="0">
            <a:spAutoFit/>
          </a:bodyPr>
          <a:lstStyle/>
          <a:p>
            <a:r>
              <a:rPr lang="en-US" sz="2800" b="1" dirty="0">
                <a:solidFill>
                  <a:srgbClr val="FF0000"/>
                </a:solidFill>
              </a:rPr>
              <a:t>F</a:t>
            </a:r>
          </a:p>
        </p:txBody>
      </p:sp>
    </p:spTree>
    <p:extLst>
      <p:ext uri="{BB962C8B-B14F-4D97-AF65-F5344CB8AC3E}">
        <p14:creationId xmlns:p14="http://schemas.microsoft.com/office/powerpoint/2010/main" val="17059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p:cTn id="22"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E3E593-386F-A030-3C37-3763E2FB2219}"/>
              </a:ext>
            </a:extLst>
          </p:cNvPr>
          <p:cNvSpPr txBox="1"/>
          <p:nvPr/>
        </p:nvSpPr>
        <p:spPr>
          <a:xfrm>
            <a:off x="152967" y="1015792"/>
            <a:ext cx="11886066" cy="5262979"/>
          </a:xfrm>
          <a:prstGeom prst="rect">
            <a:avLst/>
          </a:prstGeom>
          <a:solidFill>
            <a:schemeClr val="accent6">
              <a:lumMod val="20000"/>
              <a:lumOff val="80000"/>
            </a:schemeClr>
          </a:solidFill>
        </p:spPr>
        <p:txBody>
          <a:bodyPr wrap="square">
            <a:spAutoFit/>
          </a:bodyPr>
          <a:lstStyle/>
          <a:p>
            <a:r>
              <a:rPr lang="en-US" sz="2800" dirty="0"/>
              <a:t>Hello. My name is </a:t>
            </a:r>
            <a:r>
              <a:rPr lang="en-US" sz="2800" dirty="0" err="1"/>
              <a:t>Tâm</a:t>
            </a:r>
            <a:r>
              <a:rPr lang="en-US" sz="2800" dirty="0"/>
              <a:t>, and I live in Di Linh, Vietnam. It's about 230 kilometers away from Ho Chi Minh City. </a:t>
            </a:r>
          </a:p>
          <a:p>
            <a:r>
              <a:rPr lang="en-US" sz="2800" dirty="0"/>
              <a:t>I really like to play and have fun with my friends. I love to play spinning tops. I think it's a really fun game. I also like to play tug of war. I'm strong, so I'm really good at it. My friends often play shuttlecock. I don't really like it. I think it's boring. I prefer to jump rope or go to my folk dance class. I dance with my sister every Sunday. We're not very good at it, but we always have a good time when we dance. My brother doesn't really like to dance. He usually picks flowers or makes jewelry. My family likes to play board games together. We sometimes play after dinner or before bed. </a:t>
            </a:r>
          </a:p>
          <a:p>
            <a:r>
              <a:rPr lang="en-US" sz="2800" dirty="0"/>
              <a:t>I want to learn some more folk games and teach them to my friends and family. I think they'll like it.</a:t>
            </a:r>
          </a:p>
        </p:txBody>
      </p:sp>
      <p:sp>
        <p:nvSpPr>
          <p:cNvPr id="4" name="TextBox 3">
            <a:extLst>
              <a:ext uri="{FF2B5EF4-FFF2-40B4-BE49-F238E27FC236}">
                <a16:creationId xmlns:a16="http://schemas.microsoft.com/office/drawing/2014/main" id="{B326A9E2-0B0C-2361-3F75-0598BF756BEA}"/>
              </a:ext>
            </a:extLst>
          </p:cNvPr>
          <p:cNvSpPr txBox="1"/>
          <p:nvPr/>
        </p:nvSpPr>
        <p:spPr>
          <a:xfrm>
            <a:off x="152966" y="269113"/>
            <a:ext cx="8595379" cy="75469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2. </a:t>
            </a:r>
            <a:r>
              <a:rPr kumimoji="0" lang="en-US" sz="3200" b="0" i="0" u="sng" strike="noStrike" kern="1200" cap="none" spc="0" normalizeH="0" baseline="0" noProof="0" dirty="0">
                <a:ln>
                  <a:noFill/>
                </a:ln>
                <a:solidFill>
                  <a:srgbClr val="0070C0"/>
                </a:solidFill>
                <a:effectLst/>
                <a:uLnTx/>
                <a:uFillTx/>
                <a:latin typeface="Calibri" panose="020F0502020204030204"/>
                <a:ea typeface="+mn-ea"/>
                <a:cs typeface="+mn-cs"/>
              </a:rPr>
              <a:t>Tam thinks</a:t>
            </a:r>
            <a:r>
              <a:rPr kumimoji="0" lang="en-US" sz="3200" b="0" i="0"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3200" b="0" i="0" u="sng" strike="noStrike" kern="1200" cap="none" spc="0" normalizeH="0" baseline="0" noProof="0" dirty="0">
                <a:ln>
                  <a:noFill/>
                </a:ln>
                <a:solidFill>
                  <a:srgbClr val="0070C0"/>
                </a:solidFill>
                <a:effectLst/>
                <a:uLnTx/>
                <a:uFillTx/>
                <a:latin typeface="Calibri" panose="020F0502020204030204"/>
                <a:ea typeface="+mn-ea"/>
                <a:cs typeface="+mn-cs"/>
              </a:rPr>
              <a:t>spinning tops </a:t>
            </a: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is a really </a:t>
            </a:r>
            <a:r>
              <a:rPr kumimoji="0" lang="en-US" sz="3200" b="0" i="0" u="sng" strike="noStrike" kern="1200" cap="none" spc="0" normalizeH="0" baseline="0" noProof="0" dirty="0">
                <a:ln>
                  <a:noFill/>
                </a:ln>
                <a:solidFill>
                  <a:srgbClr val="0070C0"/>
                </a:solidFill>
                <a:effectLst/>
                <a:uLnTx/>
                <a:uFillTx/>
                <a:latin typeface="Calibri" panose="020F0502020204030204"/>
                <a:ea typeface="+mn-ea"/>
                <a:cs typeface="+mn-cs"/>
              </a:rPr>
              <a:t>fun </a:t>
            </a: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game.</a:t>
            </a:r>
          </a:p>
        </p:txBody>
      </p:sp>
      <p:cxnSp>
        <p:nvCxnSpPr>
          <p:cNvPr id="5" name="Straight Connector 4">
            <a:extLst>
              <a:ext uri="{FF2B5EF4-FFF2-40B4-BE49-F238E27FC236}">
                <a16:creationId xmlns:a16="http://schemas.microsoft.com/office/drawing/2014/main" id="{F5E2F6B8-DE57-BCD5-9857-F8745EE31CC9}"/>
              </a:ext>
            </a:extLst>
          </p:cNvPr>
          <p:cNvCxnSpPr>
            <a:cxnSpLocks/>
          </p:cNvCxnSpPr>
          <p:nvPr/>
        </p:nvCxnSpPr>
        <p:spPr>
          <a:xfrm>
            <a:off x="7367954" y="2321168"/>
            <a:ext cx="363122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D8A2A3-D03C-1CE6-2BE8-050C0CDBAEC5}"/>
              </a:ext>
            </a:extLst>
          </p:cNvPr>
          <p:cNvCxnSpPr>
            <a:cxnSpLocks/>
          </p:cNvCxnSpPr>
          <p:nvPr/>
        </p:nvCxnSpPr>
        <p:spPr>
          <a:xfrm>
            <a:off x="272562" y="2751991"/>
            <a:ext cx="363122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86684BE-AB0A-1B5D-9392-118F58A54103}"/>
              </a:ext>
            </a:extLst>
          </p:cNvPr>
          <p:cNvSpPr txBox="1"/>
          <p:nvPr/>
        </p:nvSpPr>
        <p:spPr>
          <a:xfrm>
            <a:off x="8255977" y="492572"/>
            <a:ext cx="606669" cy="523220"/>
          </a:xfrm>
          <a:prstGeom prst="rect">
            <a:avLst/>
          </a:prstGeom>
          <a:noFill/>
        </p:spPr>
        <p:txBody>
          <a:bodyPr wrap="square" rtlCol="0">
            <a:spAutoFit/>
          </a:bodyPr>
          <a:lstStyle/>
          <a:p>
            <a:r>
              <a:rPr lang="en-US" sz="2800" b="1" dirty="0">
                <a:solidFill>
                  <a:srgbClr val="FF0000"/>
                </a:solidFill>
              </a:rPr>
              <a:t>T</a:t>
            </a:r>
          </a:p>
        </p:txBody>
      </p:sp>
    </p:spTree>
    <p:extLst>
      <p:ext uri="{BB962C8B-B14F-4D97-AF65-F5344CB8AC3E}">
        <p14:creationId xmlns:p14="http://schemas.microsoft.com/office/powerpoint/2010/main" val="265253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F21A44-D878-6C68-1ADE-5B07741ED8EA}"/>
              </a:ext>
            </a:extLst>
          </p:cNvPr>
          <p:cNvSpPr txBox="1"/>
          <p:nvPr/>
        </p:nvSpPr>
        <p:spPr>
          <a:xfrm>
            <a:off x="133407" y="1059753"/>
            <a:ext cx="11886066" cy="5262979"/>
          </a:xfrm>
          <a:prstGeom prst="rect">
            <a:avLst/>
          </a:prstGeom>
          <a:solidFill>
            <a:schemeClr val="accent6">
              <a:lumMod val="20000"/>
              <a:lumOff val="80000"/>
            </a:schemeClr>
          </a:solidFill>
        </p:spPr>
        <p:txBody>
          <a:bodyPr wrap="square">
            <a:spAutoFit/>
          </a:bodyPr>
          <a:lstStyle/>
          <a:p>
            <a:r>
              <a:rPr lang="en-US" sz="2800" dirty="0"/>
              <a:t>Hello. My name is </a:t>
            </a:r>
            <a:r>
              <a:rPr lang="en-US" sz="2800" dirty="0" err="1"/>
              <a:t>Tâm</a:t>
            </a:r>
            <a:r>
              <a:rPr lang="en-US" sz="2800" dirty="0"/>
              <a:t>, and I live in Di Linh, Vietnam. It's about 230 kilometers away from Ho Chi Minh City. </a:t>
            </a:r>
          </a:p>
          <a:p>
            <a:r>
              <a:rPr lang="en-US" sz="2800" dirty="0"/>
              <a:t>I really like to play and have fun with my friends. I love to play spinning tops. I think it's a really fun game. I also like to play tug of war. I'm strong, so I'm really good at it. My friends often play shuttlecock. I don't really like it. I think it's boring. I prefer to jump rope or go to my folk dance class. I dance with my sister every Sunday. We're not very good at it, but we always have a good time when we dance. My brother doesn't really like to dance. He usually picks flowers or makes jewelry. My family likes to play board games together. We sometimes play after dinner or before bed. </a:t>
            </a:r>
          </a:p>
          <a:p>
            <a:r>
              <a:rPr lang="en-US" sz="2800" dirty="0"/>
              <a:t>I want to learn some more folk games and teach them to my friends and family. I think they'll like it.</a:t>
            </a:r>
          </a:p>
        </p:txBody>
      </p:sp>
      <p:sp>
        <p:nvSpPr>
          <p:cNvPr id="4" name="TextBox 3">
            <a:extLst>
              <a:ext uri="{FF2B5EF4-FFF2-40B4-BE49-F238E27FC236}">
                <a16:creationId xmlns:a16="http://schemas.microsoft.com/office/drawing/2014/main" id="{3CA74FB7-90C7-EF07-EA46-EF1210F29E93}"/>
              </a:ext>
            </a:extLst>
          </p:cNvPr>
          <p:cNvSpPr txBox="1"/>
          <p:nvPr/>
        </p:nvSpPr>
        <p:spPr>
          <a:xfrm>
            <a:off x="172527" y="378736"/>
            <a:ext cx="10879404" cy="75469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3. </a:t>
            </a:r>
            <a:r>
              <a:rPr kumimoji="0" lang="en-US" sz="3200" b="0" i="0" u="sng" strike="noStrike" kern="1200" cap="none" spc="0" normalizeH="0" baseline="0" noProof="0" dirty="0">
                <a:ln>
                  <a:noFill/>
                </a:ln>
                <a:solidFill>
                  <a:srgbClr val="0070C0"/>
                </a:solidFill>
                <a:effectLst/>
                <a:uLnTx/>
                <a:uFillTx/>
                <a:latin typeface="Calibri" panose="020F0502020204030204"/>
                <a:ea typeface="+mn-ea"/>
                <a:cs typeface="+mn-cs"/>
              </a:rPr>
              <a:t>Tam</a:t>
            </a: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 always </a:t>
            </a:r>
            <a:r>
              <a:rPr kumimoji="0" lang="en-US" sz="3200" b="0" i="0" u="sng" strike="noStrike" kern="1200" cap="none" spc="0" normalizeH="0" baseline="0" noProof="0" dirty="0">
                <a:ln>
                  <a:noFill/>
                </a:ln>
                <a:solidFill>
                  <a:srgbClr val="0070C0"/>
                </a:solidFill>
                <a:effectLst/>
                <a:uLnTx/>
                <a:uFillTx/>
                <a:latin typeface="Calibri" panose="020F0502020204030204"/>
                <a:ea typeface="+mn-ea"/>
                <a:cs typeface="+mn-cs"/>
              </a:rPr>
              <a:t>have a good time </a:t>
            </a: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when he </a:t>
            </a:r>
            <a:r>
              <a:rPr kumimoji="0" lang="en-US" sz="3200" b="0" i="0" u="sng" strike="noStrike" kern="1200" cap="none" spc="0" normalizeH="0" baseline="0" noProof="0" dirty="0">
                <a:ln>
                  <a:noFill/>
                </a:ln>
                <a:solidFill>
                  <a:srgbClr val="0070C0"/>
                </a:solidFill>
                <a:effectLst/>
                <a:uLnTx/>
                <a:uFillTx/>
                <a:latin typeface="Calibri" panose="020F0502020204030204"/>
                <a:ea typeface="+mn-ea"/>
                <a:cs typeface="+mn-cs"/>
              </a:rPr>
              <a:t>dances with his sister. </a:t>
            </a:r>
          </a:p>
        </p:txBody>
      </p:sp>
      <p:cxnSp>
        <p:nvCxnSpPr>
          <p:cNvPr id="5" name="Straight Connector 4">
            <a:extLst>
              <a:ext uri="{FF2B5EF4-FFF2-40B4-BE49-F238E27FC236}">
                <a16:creationId xmlns:a16="http://schemas.microsoft.com/office/drawing/2014/main" id="{5B285AD4-9B96-BB73-A6DC-9D4BA8B330FB}"/>
              </a:ext>
            </a:extLst>
          </p:cNvPr>
          <p:cNvCxnSpPr>
            <a:cxnSpLocks/>
          </p:cNvCxnSpPr>
          <p:nvPr/>
        </p:nvCxnSpPr>
        <p:spPr>
          <a:xfrm>
            <a:off x="8616462" y="3648807"/>
            <a:ext cx="32007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BACF40E-320E-1A7B-DA93-293EDB138B07}"/>
              </a:ext>
            </a:extLst>
          </p:cNvPr>
          <p:cNvCxnSpPr>
            <a:cxnSpLocks/>
          </p:cNvCxnSpPr>
          <p:nvPr/>
        </p:nvCxnSpPr>
        <p:spPr>
          <a:xfrm>
            <a:off x="246185" y="4070838"/>
            <a:ext cx="112189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F7C5852-1C23-F596-EF7A-E69A5FE8B6E5}"/>
              </a:ext>
            </a:extLst>
          </p:cNvPr>
          <p:cNvCxnSpPr>
            <a:cxnSpLocks/>
          </p:cNvCxnSpPr>
          <p:nvPr/>
        </p:nvCxnSpPr>
        <p:spPr>
          <a:xfrm>
            <a:off x="246185" y="4501661"/>
            <a:ext cx="139797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A7F7FB5-B4DB-AE05-8A57-2CF118020212}"/>
              </a:ext>
            </a:extLst>
          </p:cNvPr>
          <p:cNvSpPr txBox="1"/>
          <p:nvPr/>
        </p:nvSpPr>
        <p:spPr>
          <a:xfrm>
            <a:off x="10748596" y="535268"/>
            <a:ext cx="606669" cy="523220"/>
          </a:xfrm>
          <a:prstGeom prst="rect">
            <a:avLst/>
          </a:prstGeom>
          <a:noFill/>
        </p:spPr>
        <p:txBody>
          <a:bodyPr wrap="square" rtlCol="0">
            <a:spAutoFit/>
          </a:bodyPr>
          <a:lstStyle/>
          <a:p>
            <a:r>
              <a:rPr lang="en-US" sz="2800" b="1" dirty="0">
                <a:solidFill>
                  <a:srgbClr val="FF0000"/>
                </a:solidFill>
              </a:rPr>
              <a:t>T</a:t>
            </a:r>
          </a:p>
        </p:txBody>
      </p:sp>
    </p:spTree>
    <p:extLst>
      <p:ext uri="{BB962C8B-B14F-4D97-AF65-F5344CB8AC3E}">
        <p14:creationId xmlns:p14="http://schemas.microsoft.com/office/powerpoint/2010/main" val="141641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 calcmode="lin" valueType="num">
                                      <p:cBhvr>
                                        <p:cTn id="22"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0817ED-FE1B-4516-E7C7-26B9651704DE}"/>
              </a:ext>
            </a:extLst>
          </p:cNvPr>
          <p:cNvSpPr txBox="1"/>
          <p:nvPr/>
        </p:nvSpPr>
        <p:spPr>
          <a:xfrm>
            <a:off x="133407" y="1059753"/>
            <a:ext cx="11886066" cy="5262979"/>
          </a:xfrm>
          <a:prstGeom prst="rect">
            <a:avLst/>
          </a:prstGeom>
          <a:solidFill>
            <a:schemeClr val="accent6">
              <a:lumMod val="20000"/>
              <a:lumOff val="80000"/>
            </a:schemeClr>
          </a:solidFill>
        </p:spPr>
        <p:txBody>
          <a:bodyPr wrap="square">
            <a:spAutoFit/>
          </a:bodyPr>
          <a:lstStyle/>
          <a:p>
            <a:r>
              <a:rPr lang="en-US" sz="2800" dirty="0"/>
              <a:t>Hello. My name is </a:t>
            </a:r>
            <a:r>
              <a:rPr lang="en-US" sz="2800" dirty="0" err="1"/>
              <a:t>Tâm</a:t>
            </a:r>
            <a:r>
              <a:rPr lang="en-US" sz="2800" dirty="0"/>
              <a:t>, and I live in Di Linh, Vietnam. It's about 230 kilometers away from Ho Chi Minh City. </a:t>
            </a:r>
          </a:p>
          <a:p>
            <a:r>
              <a:rPr lang="en-US" sz="2800" dirty="0"/>
              <a:t>I really like to play and have fun with my friends. I love to play spinning tops. I think it's a really fun game. I also like to play tug of war. I'm strong, so I'm really good at it. My friends often play shuttlecock. I don't really like it. I think it's boring. I prefer to jump rope or go to my folk dance class. I dance with my sister every Sunday. We're not very good at it, but we always have a good time when we dance. My brother doesn't really like to dance. He usually picks flowers or makes jewelry. My family likes to play board games together. We sometimes play after dinner or before bed. </a:t>
            </a:r>
          </a:p>
          <a:p>
            <a:r>
              <a:rPr lang="en-US" sz="2800" dirty="0"/>
              <a:t>I want to learn some more folk games and teach them to my friends and family. I think they'll like it.</a:t>
            </a:r>
          </a:p>
        </p:txBody>
      </p:sp>
      <p:sp>
        <p:nvSpPr>
          <p:cNvPr id="4" name="TextBox 3">
            <a:extLst>
              <a:ext uri="{FF2B5EF4-FFF2-40B4-BE49-F238E27FC236}">
                <a16:creationId xmlns:a16="http://schemas.microsoft.com/office/drawing/2014/main" id="{0AE85F49-AB51-D7CE-589A-7801879B58C0}"/>
              </a:ext>
            </a:extLst>
          </p:cNvPr>
          <p:cNvSpPr txBox="1"/>
          <p:nvPr/>
        </p:nvSpPr>
        <p:spPr>
          <a:xfrm>
            <a:off x="133407" y="313074"/>
            <a:ext cx="9327116" cy="75469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4. </a:t>
            </a:r>
            <a:r>
              <a:rPr kumimoji="0" lang="en-US" sz="3200" b="0" i="0" u="sng" strike="noStrike" kern="1200" cap="none" spc="0" normalizeH="0" baseline="0" noProof="0" dirty="0">
                <a:ln>
                  <a:noFill/>
                </a:ln>
                <a:solidFill>
                  <a:srgbClr val="0070C0"/>
                </a:solidFill>
                <a:effectLst/>
                <a:uLnTx/>
                <a:uFillTx/>
                <a:latin typeface="Calibri" panose="020F0502020204030204"/>
                <a:ea typeface="+mn-ea"/>
                <a:cs typeface="+mn-cs"/>
              </a:rPr>
              <a:t>Tam’s brother</a:t>
            </a:r>
            <a:r>
              <a:rPr kumimoji="0" lang="en-US" sz="3200" b="0" i="0"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3200" b="0" i="0" u="sng" strike="noStrike" kern="1200" cap="none" spc="0" normalizeH="0" baseline="0" noProof="0" dirty="0">
                <a:ln>
                  <a:noFill/>
                </a:ln>
                <a:solidFill>
                  <a:srgbClr val="0070C0"/>
                </a:solidFill>
                <a:effectLst/>
                <a:uLnTx/>
                <a:uFillTx/>
                <a:latin typeface="Calibri" panose="020F0502020204030204"/>
                <a:ea typeface="+mn-ea"/>
                <a:cs typeface="+mn-cs"/>
              </a:rPr>
              <a:t>never</a:t>
            </a: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3200" b="0" i="0" u="sng" strike="noStrike" kern="1200" cap="none" spc="0" normalizeH="0" baseline="0" noProof="0" dirty="0">
                <a:ln>
                  <a:noFill/>
                </a:ln>
                <a:solidFill>
                  <a:srgbClr val="0070C0"/>
                </a:solidFill>
                <a:effectLst/>
                <a:uLnTx/>
                <a:uFillTx/>
                <a:latin typeface="Calibri" panose="020F0502020204030204"/>
                <a:ea typeface="+mn-ea"/>
                <a:cs typeface="+mn-cs"/>
              </a:rPr>
              <a:t>picks flowers </a:t>
            </a: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or </a:t>
            </a:r>
            <a:r>
              <a:rPr kumimoji="0" lang="en-US" sz="3200" b="0" i="0" u="sng" strike="noStrike" kern="1200" cap="none" spc="0" normalizeH="0" baseline="0" noProof="0" dirty="0">
                <a:ln>
                  <a:noFill/>
                </a:ln>
                <a:solidFill>
                  <a:srgbClr val="0070C0"/>
                </a:solidFill>
                <a:effectLst/>
                <a:uLnTx/>
                <a:uFillTx/>
                <a:latin typeface="Calibri" panose="020F0502020204030204"/>
                <a:ea typeface="+mn-ea"/>
                <a:cs typeface="+mn-cs"/>
              </a:rPr>
              <a:t>makes jewelry</a:t>
            </a: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a:t>
            </a:r>
          </a:p>
        </p:txBody>
      </p:sp>
      <p:cxnSp>
        <p:nvCxnSpPr>
          <p:cNvPr id="5" name="Straight Connector 4">
            <a:extLst>
              <a:ext uri="{FF2B5EF4-FFF2-40B4-BE49-F238E27FC236}">
                <a16:creationId xmlns:a16="http://schemas.microsoft.com/office/drawing/2014/main" id="{BF973232-11BF-D026-B964-9084A950C8D3}"/>
              </a:ext>
            </a:extLst>
          </p:cNvPr>
          <p:cNvCxnSpPr>
            <a:cxnSpLocks/>
          </p:cNvCxnSpPr>
          <p:nvPr/>
        </p:nvCxnSpPr>
        <p:spPr>
          <a:xfrm>
            <a:off x="1811215" y="4501661"/>
            <a:ext cx="96363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8555D8D-8A7B-D5B8-5237-DFD55C9768CF}"/>
              </a:ext>
            </a:extLst>
          </p:cNvPr>
          <p:cNvCxnSpPr>
            <a:cxnSpLocks/>
          </p:cNvCxnSpPr>
          <p:nvPr/>
        </p:nvCxnSpPr>
        <p:spPr>
          <a:xfrm>
            <a:off x="254976" y="4923692"/>
            <a:ext cx="205740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7D590FC-39E0-FE0E-53B0-0A54A1BBDC3F}"/>
              </a:ext>
            </a:extLst>
          </p:cNvPr>
          <p:cNvSpPr txBox="1"/>
          <p:nvPr/>
        </p:nvSpPr>
        <p:spPr>
          <a:xfrm>
            <a:off x="9346223" y="493953"/>
            <a:ext cx="606669" cy="523220"/>
          </a:xfrm>
          <a:prstGeom prst="rect">
            <a:avLst/>
          </a:prstGeom>
          <a:noFill/>
        </p:spPr>
        <p:txBody>
          <a:bodyPr wrap="square" rtlCol="0">
            <a:spAutoFit/>
          </a:bodyPr>
          <a:lstStyle/>
          <a:p>
            <a:r>
              <a:rPr lang="en-US" sz="2800" b="1" dirty="0">
                <a:solidFill>
                  <a:srgbClr val="FF0000"/>
                </a:solidFill>
              </a:rPr>
              <a:t>F</a:t>
            </a:r>
          </a:p>
        </p:txBody>
      </p:sp>
    </p:spTree>
    <p:extLst>
      <p:ext uri="{BB962C8B-B14F-4D97-AF65-F5344CB8AC3E}">
        <p14:creationId xmlns:p14="http://schemas.microsoft.com/office/powerpoint/2010/main" val="78331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p:cTn id="1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AEB543-F837-E9A1-D729-7A24A5805543}"/>
              </a:ext>
            </a:extLst>
          </p:cNvPr>
          <p:cNvSpPr txBox="1"/>
          <p:nvPr/>
        </p:nvSpPr>
        <p:spPr>
          <a:xfrm>
            <a:off x="133407" y="1059753"/>
            <a:ext cx="11886066" cy="5262979"/>
          </a:xfrm>
          <a:prstGeom prst="rect">
            <a:avLst/>
          </a:prstGeom>
          <a:solidFill>
            <a:schemeClr val="accent6">
              <a:lumMod val="20000"/>
              <a:lumOff val="80000"/>
            </a:schemeClr>
          </a:solidFill>
        </p:spPr>
        <p:txBody>
          <a:bodyPr wrap="square">
            <a:spAutoFit/>
          </a:bodyPr>
          <a:lstStyle/>
          <a:p>
            <a:r>
              <a:rPr lang="en-US" sz="2800" dirty="0"/>
              <a:t>Hello. My name is </a:t>
            </a:r>
            <a:r>
              <a:rPr lang="en-US" sz="2800" dirty="0" err="1"/>
              <a:t>Tâm</a:t>
            </a:r>
            <a:r>
              <a:rPr lang="en-US" sz="2800" dirty="0"/>
              <a:t>, and I live in Di Linh, Vietnam. It's about 230 kilometers away from Ho Chi Minh City. </a:t>
            </a:r>
          </a:p>
          <a:p>
            <a:r>
              <a:rPr lang="en-US" sz="2800" dirty="0"/>
              <a:t>I really like to play and have fun with my friends. I love to play spinning tops. I think it's a really fun game. I also like to play tug of war. I'm strong, so I'm really good at it. My friends often play shuttlecock. I don't really like it. I think it's boring. I prefer to jump rope or go to my folk dance class. I dance with my sister every Sunday. We're not very good at it, but we always have a good time when we dance. My brother doesn't really like to dance. He usually picks flowers or makes jewelry. My family likes to play board games together. We sometimes play after dinner or before bed. </a:t>
            </a:r>
          </a:p>
          <a:p>
            <a:r>
              <a:rPr lang="en-US" sz="2800" dirty="0"/>
              <a:t>I want to learn some more folk games and teach them to my friends and family. I think they'll like it.</a:t>
            </a:r>
          </a:p>
        </p:txBody>
      </p:sp>
      <p:sp>
        <p:nvSpPr>
          <p:cNvPr id="4" name="TextBox 3">
            <a:extLst>
              <a:ext uri="{FF2B5EF4-FFF2-40B4-BE49-F238E27FC236}">
                <a16:creationId xmlns:a16="http://schemas.microsoft.com/office/drawing/2014/main" id="{12A02213-B92C-7FD3-AF85-BCE394399208}"/>
              </a:ext>
            </a:extLst>
          </p:cNvPr>
          <p:cNvSpPr txBox="1"/>
          <p:nvPr/>
        </p:nvSpPr>
        <p:spPr>
          <a:xfrm>
            <a:off x="163735" y="313074"/>
            <a:ext cx="10088096" cy="75469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5. </a:t>
            </a:r>
            <a:r>
              <a:rPr kumimoji="0" lang="en-US" sz="3200" b="0" i="0" u="sng" strike="noStrike" kern="1200" cap="none" spc="0" normalizeH="0" baseline="0" noProof="0" dirty="0">
                <a:ln>
                  <a:noFill/>
                </a:ln>
                <a:solidFill>
                  <a:srgbClr val="0070C0"/>
                </a:solidFill>
                <a:effectLst/>
                <a:uLnTx/>
                <a:uFillTx/>
                <a:latin typeface="Calibri" panose="020F0502020204030204"/>
                <a:ea typeface="+mn-ea"/>
                <a:cs typeface="+mn-cs"/>
              </a:rPr>
              <a:t>Tam’s family </a:t>
            </a: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sometimes </a:t>
            </a:r>
            <a:r>
              <a:rPr kumimoji="0" lang="en-US" sz="3200" b="0" i="0" u="sng" strike="noStrike" kern="1200" cap="none" spc="0" normalizeH="0" baseline="0" noProof="0" dirty="0">
                <a:ln>
                  <a:noFill/>
                </a:ln>
                <a:solidFill>
                  <a:srgbClr val="0070C0"/>
                </a:solidFill>
                <a:effectLst/>
                <a:uLnTx/>
                <a:uFillTx/>
                <a:latin typeface="Calibri" panose="020F0502020204030204"/>
                <a:ea typeface="+mn-ea"/>
                <a:cs typeface="+mn-cs"/>
              </a:rPr>
              <a:t>play board games</a:t>
            </a:r>
            <a:r>
              <a:rPr kumimoji="0" lang="en-US" sz="3200" b="0" i="0"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3200" b="0" i="0" u="sng" strike="noStrike" kern="1200" cap="none" spc="0" normalizeH="0" baseline="0" noProof="0" dirty="0">
                <a:ln>
                  <a:noFill/>
                </a:ln>
                <a:solidFill>
                  <a:srgbClr val="0070C0"/>
                </a:solidFill>
                <a:effectLst/>
                <a:uLnTx/>
                <a:uFillTx/>
                <a:latin typeface="Calibri" panose="020F0502020204030204"/>
                <a:ea typeface="+mn-ea"/>
                <a:cs typeface="+mn-cs"/>
              </a:rPr>
              <a:t>before dinner</a:t>
            </a: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a:t>
            </a:r>
          </a:p>
        </p:txBody>
      </p:sp>
      <p:cxnSp>
        <p:nvCxnSpPr>
          <p:cNvPr id="5" name="Straight Connector 4">
            <a:extLst>
              <a:ext uri="{FF2B5EF4-FFF2-40B4-BE49-F238E27FC236}">
                <a16:creationId xmlns:a16="http://schemas.microsoft.com/office/drawing/2014/main" id="{49B04A2A-0AFC-D3D8-1FD5-D33A205BE83B}"/>
              </a:ext>
            </a:extLst>
          </p:cNvPr>
          <p:cNvCxnSpPr>
            <a:cxnSpLocks/>
          </p:cNvCxnSpPr>
          <p:nvPr/>
        </p:nvCxnSpPr>
        <p:spPr>
          <a:xfrm>
            <a:off x="2464777" y="4950068"/>
            <a:ext cx="929933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E18228B-D813-778E-24A9-4D858AE0DD8B}"/>
              </a:ext>
            </a:extLst>
          </p:cNvPr>
          <p:cNvCxnSpPr>
            <a:cxnSpLocks/>
          </p:cNvCxnSpPr>
          <p:nvPr/>
        </p:nvCxnSpPr>
        <p:spPr>
          <a:xfrm>
            <a:off x="290146" y="5389684"/>
            <a:ext cx="363122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F0EE357-21F8-517C-5B47-98245C66A254}"/>
              </a:ext>
            </a:extLst>
          </p:cNvPr>
          <p:cNvSpPr txBox="1"/>
          <p:nvPr/>
        </p:nvSpPr>
        <p:spPr>
          <a:xfrm>
            <a:off x="10225648" y="502746"/>
            <a:ext cx="606669" cy="523220"/>
          </a:xfrm>
          <a:prstGeom prst="rect">
            <a:avLst/>
          </a:prstGeom>
          <a:noFill/>
        </p:spPr>
        <p:txBody>
          <a:bodyPr wrap="square" rtlCol="0">
            <a:spAutoFit/>
          </a:bodyPr>
          <a:lstStyle/>
          <a:p>
            <a:r>
              <a:rPr lang="en-US" sz="2800" b="1" dirty="0">
                <a:solidFill>
                  <a:srgbClr val="FF0000"/>
                </a:solidFill>
              </a:rPr>
              <a:t>F</a:t>
            </a:r>
          </a:p>
        </p:txBody>
      </p:sp>
    </p:spTree>
    <p:extLst>
      <p:ext uri="{BB962C8B-B14F-4D97-AF65-F5344CB8AC3E}">
        <p14:creationId xmlns:p14="http://schemas.microsoft.com/office/powerpoint/2010/main" val="87039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528" y="598907"/>
            <a:ext cx="2846717" cy="5865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Post-reading</a:t>
            </a:r>
          </a:p>
        </p:txBody>
      </p:sp>
      <p:sp>
        <p:nvSpPr>
          <p:cNvPr id="3" name="TextBox 2"/>
          <p:cNvSpPr txBox="1"/>
          <p:nvPr/>
        </p:nvSpPr>
        <p:spPr>
          <a:xfrm>
            <a:off x="3140014" y="629728"/>
            <a:ext cx="9051986" cy="1569660"/>
          </a:xfrm>
          <a:prstGeom prst="rect">
            <a:avLst/>
          </a:prstGeom>
          <a:noFill/>
        </p:spPr>
        <p:txBody>
          <a:bodyPr wrap="square" rtlCol="0">
            <a:spAutoFit/>
          </a:bodyPr>
          <a:lstStyle/>
          <a:p>
            <a:r>
              <a:rPr lang="en-US" sz="3200" dirty="0">
                <a:solidFill>
                  <a:srgbClr val="0070C0"/>
                </a:solidFill>
              </a:rPr>
              <a:t>In pairs: tell your partner who you usually spend your free time with (friends or family) and what you usually do with them.</a:t>
            </a:r>
          </a:p>
        </p:txBody>
      </p:sp>
      <p:sp>
        <p:nvSpPr>
          <p:cNvPr id="4" name="Oval Callout 3"/>
          <p:cNvSpPr/>
          <p:nvPr/>
        </p:nvSpPr>
        <p:spPr>
          <a:xfrm>
            <a:off x="353682" y="2392390"/>
            <a:ext cx="5572663" cy="3261063"/>
          </a:xfrm>
          <a:prstGeom prst="wedgeEllipseCallout">
            <a:avLst>
              <a:gd name="adj1" fmla="val 51218"/>
              <a:gd name="adj2" fmla="val 6282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a:solidFill>
                  <a:srgbClr val="0070C0"/>
                </a:solidFill>
              </a:rPr>
              <a:t>I usually spend my free time with my family. We usually have a picnic in the park on the weekends.</a:t>
            </a:r>
          </a:p>
        </p:txBody>
      </p:sp>
      <p:sp>
        <p:nvSpPr>
          <p:cNvPr id="5" name="Oval Callout 4"/>
          <p:cNvSpPr/>
          <p:nvPr/>
        </p:nvSpPr>
        <p:spPr>
          <a:xfrm>
            <a:off x="6639463" y="2216988"/>
            <a:ext cx="5198855" cy="3436465"/>
          </a:xfrm>
          <a:prstGeom prst="wedgeEllipseCallout">
            <a:avLst>
              <a:gd name="adj1" fmla="val -53038"/>
              <a:gd name="adj2" fmla="val 6335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solidFill>
                  <a:srgbClr val="0070C0"/>
                </a:solidFill>
              </a:rPr>
              <a:t>I usually spend my free time with my best friends. We usually play basketball together after school.</a:t>
            </a:r>
          </a:p>
        </p:txBody>
      </p:sp>
    </p:spTree>
    <p:extLst>
      <p:ext uri="{BB962C8B-B14F-4D97-AF65-F5344CB8AC3E}">
        <p14:creationId xmlns:p14="http://schemas.microsoft.com/office/powerpoint/2010/main" val="182386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6462"/>
            <a:ext cx="8790639" cy="5859910"/>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1938809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6980" y="645000"/>
            <a:ext cx="10781427"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Write four sentences about what children in your hometown usually do with their family and friends in their free time.</a:t>
            </a:r>
          </a:p>
        </p:txBody>
      </p:sp>
      <p:sp>
        <p:nvSpPr>
          <p:cNvPr id="6" name="TextBox 5">
            <a:extLst>
              <a:ext uri="{FF2B5EF4-FFF2-40B4-BE49-F238E27FC236}">
                <a16:creationId xmlns:a16="http://schemas.microsoft.com/office/drawing/2014/main" id="{BB1CA358-487E-C3C1-A5F5-E3F927BED40D}"/>
              </a:ext>
            </a:extLst>
          </p:cNvPr>
          <p:cNvSpPr txBox="1"/>
          <p:nvPr/>
        </p:nvSpPr>
        <p:spPr>
          <a:xfrm>
            <a:off x="861646" y="2787162"/>
            <a:ext cx="10735408" cy="3046988"/>
          </a:xfrm>
          <a:prstGeom prst="rect">
            <a:avLst/>
          </a:prstGeom>
          <a:noFill/>
        </p:spPr>
        <p:txBody>
          <a:bodyPr wrap="square" rtlCol="0">
            <a:spAutoFit/>
          </a:bodyPr>
          <a:lstStyle/>
          <a:p>
            <a:r>
              <a:rPr lang="en-US" sz="3200" u="sng" dirty="0">
                <a:solidFill>
                  <a:srgbClr val="0070C0"/>
                </a:solidFill>
              </a:rPr>
              <a:t>For example</a:t>
            </a:r>
            <a:r>
              <a:rPr lang="en-US" sz="3200" dirty="0">
                <a:solidFill>
                  <a:srgbClr val="0070C0"/>
                </a:solidFill>
              </a:rPr>
              <a:t>:</a:t>
            </a:r>
          </a:p>
          <a:p>
            <a:r>
              <a:rPr lang="en-US" sz="3200" dirty="0">
                <a:solidFill>
                  <a:srgbClr val="0070C0"/>
                </a:solidFill>
              </a:rPr>
              <a:t>Children in my hometown spend more time with their friends because their parents are busy with their work. They usually play folk games like tug of war, hide and seek or jumping rope. Sometimes, they play marbles or go fishing. In the evening, they usually watch TV with their parents while having dinner. </a:t>
            </a:r>
          </a:p>
        </p:txBody>
      </p:sp>
    </p:spTree>
    <p:extLst>
      <p:ext uri="{BB962C8B-B14F-4D97-AF65-F5344CB8AC3E}">
        <p14:creationId xmlns:p14="http://schemas.microsoft.com/office/powerpoint/2010/main" val="285555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2183609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433056" y="2082712"/>
            <a:ext cx="11559652"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Listening</a:t>
            </a:r>
          </a:p>
          <a:p>
            <a:r>
              <a:rPr lang="en-US" sz="3600" i="1" dirty="0">
                <a:solidFill>
                  <a:srgbClr val="0070C0"/>
                </a:solidFill>
              </a:rPr>
              <a:t>Listen to a conversation about life in the country and the city.</a:t>
            </a:r>
          </a:p>
        </p:txBody>
      </p:sp>
      <p:sp>
        <p:nvSpPr>
          <p:cNvPr id="8" name="Rectangle 7"/>
          <p:cNvSpPr/>
          <p:nvPr/>
        </p:nvSpPr>
        <p:spPr>
          <a:xfrm>
            <a:off x="433055" y="3891383"/>
            <a:ext cx="11471729"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Reading</a:t>
            </a:r>
          </a:p>
          <a:p>
            <a:r>
              <a:rPr lang="en-US" sz="3600" i="1" dirty="0">
                <a:solidFill>
                  <a:srgbClr val="0070C0"/>
                </a:solidFill>
              </a:rPr>
              <a:t>Read a passage about leisure activities in the country.</a:t>
            </a:r>
          </a:p>
        </p:txBody>
      </p:sp>
    </p:spTree>
    <p:extLst>
      <p:ext uri="{BB962C8B-B14F-4D97-AF65-F5344CB8AC3E}">
        <p14:creationId xmlns:p14="http://schemas.microsoft.com/office/powerpoint/2010/main" val="2237482687"/>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0" y="367542"/>
            <a:ext cx="5976258" cy="6151175"/>
          </a:xfrm>
          <a:prstGeom prst="rect">
            <a:avLst/>
          </a:prstGeom>
        </p:spPr>
      </p:pic>
      <p:sp>
        <p:nvSpPr>
          <p:cNvPr id="3" name="TextBox 2"/>
          <p:cNvSpPr txBox="1"/>
          <p:nvPr/>
        </p:nvSpPr>
        <p:spPr>
          <a:xfrm>
            <a:off x="5976258" y="588368"/>
            <a:ext cx="6200197" cy="3693319"/>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endParaRPr lang="en-US" sz="3600" dirty="0">
              <a:solidFill>
                <a:srgbClr val="FF0000"/>
              </a:solidFill>
              <a:ea typeface="Times New Roman" panose="02020603050405020304" pitchFamily="18" charset="0"/>
            </a:endParaRPr>
          </a:p>
          <a:p>
            <a:r>
              <a:rPr lang="en-US" sz="3600" dirty="0">
                <a:solidFill>
                  <a:srgbClr val="0070C0"/>
                </a:solidFill>
              </a:rPr>
              <a:t>- review the target language learnt in the unit</a:t>
            </a:r>
          </a:p>
          <a:p>
            <a:r>
              <a:rPr lang="en-US" sz="3600" dirty="0">
                <a:solidFill>
                  <a:srgbClr val="0070C0"/>
                </a:solidFill>
              </a:rPr>
              <a:t>- practice test taking skills</a:t>
            </a:r>
          </a:p>
          <a:p>
            <a:endParaRPr lang="en-US"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3407293652"/>
      </p:ext>
    </p:extLst>
  </p:cSld>
  <p:clrMapOvr>
    <a:masterClrMapping/>
  </p:clrMapOvr>
  <p:transition spd="med">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333052" y="1734681"/>
            <a:ext cx="11764213" cy="2862322"/>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Do the exercises on page 51 WB.</a:t>
            </a:r>
          </a:p>
          <a:p>
            <a:pPr marL="571500" indent="-571500">
              <a:buFontTx/>
              <a:buChar char="-"/>
            </a:pPr>
            <a:r>
              <a:rPr lang="en-US" sz="3600" i="1" dirty="0">
                <a:solidFill>
                  <a:srgbClr val="0070C0"/>
                </a:solidFill>
              </a:rPr>
              <a:t>Review the vocab and grammar in the unit. Practice using them. </a:t>
            </a:r>
          </a:p>
          <a:p>
            <a:pPr marL="571500" indent="-571500">
              <a:buFontTx/>
              <a:buChar char="-"/>
            </a:pPr>
            <a:r>
              <a:rPr lang="en-US" sz="3600" i="1" dirty="0">
                <a:solidFill>
                  <a:srgbClr val="0070C0"/>
                </a:solidFill>
              </a:rPr>
              <a:t>Prepare the next lesson (</a:t>
            </a:r>
            <a:r>
              <a:rPr lang="en-US" sz="3600" i="1">
                <a:solidFill>
                  <a:srgbClr val="0070C0"/>
                </a:solidFill>
              </a:rPr>
              <a:t>page 87 </a:t>
            </a:r>
            <a:r>
              <a:rPr lang="en-US" sz="3600" i="1" dirty="0">
                <a:solidFill>
                  <a:srgbClr val="0070C0"/>
                </a:solidFill>
              </a:rPr>
              <a:t>SB)</a:t>
            </a:r>
          </a:p>
          <a:p>
            <a:pPr marL="571500" indent="-571500">
              <a:buFontTx/>
              <a:buChar char="-"/>
            </a:pPr>
            <a:r>
              <a:rPr lang="en-US" sz="3600" i="1" dirty="0">
                <a:solidFill>
                  <a:srgbClr val="0070C0"/>
                </a:solidFill>
              </a:rPr>
              <a:t>Play the consolidation games on </a:t>
            </a:r>
            <a:r>
              <a:rPr lang="en-US" sz="3600" i="1" dirty="0">
                <a:solidFill>
                  <a:srgbClr val="0070C0"/>
                </a:solidFill>
                <a:hlinkClick r:id="rId2"/>
              </a:rPr>
              <a:t>www.eduhome.com.vn</a:t>
            </a:r>
            <a:r>
              <a:rPr lang="en-US" sz="3600" i="1" dirty="0">
                <a:solidFill>
                  <a:srgbClr val="0070C0"/>
                </a:solidFill>
              </a:rPr>
              <a:t> </a:t>
            </a:r>
          </a:p>
        </p:txBody>
      </p:sp>
    </p:spTree>
    <p:extLst>
      <p:ext uri="{BB962C8B-B14F-4D97-AF65-F5344CB8AC3E}">
        <p14:creationId xmlns:p14="http://schemas.microsoft.com/office/powerpoint/2010/main" val="41258320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26761" y="-52937"/>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6805" b="7188"/>
          <a:stretch/>
        </p:blipFill>
        <p:spPr>
          <a:xfrm>
            <a:off x="0" y="-52937"/>
            <a:ext cx="12382500" cy="7099300"/>
          </a:xfrm>
          <a:prstGeom prst="rect">
            <a:avLst/>
          </a:prstGeom>
        </p:spPr>
      </p:pic>
      <p:sp>
        <p:nvSpPr>
          <p:cNvPr id="6" name="TextBox 5"/>
          <p:cNvSpPr txBox="1"/>
          <p:nvPr/>
        </p:nvSpPr>
        <p:spPr>
          <a:xfrm>
            <a:off x="3111500" y="5575300"/>
            <a:ext cx="6451600" cy="646331"/>
          </a:xfrm>
          <a:prstGeom prst="rect">
            <a:avLst/>
          </a:prstGeom>
          <a:noFill/>
        </p:spPr>
        <p:txBody>
          <a:bodyPr wrap="square" rtlCol="0">
            <a:spAutoFit/>
          </a:bodyPr>
          <a:lstStyle/>
          <a:p>
            <a:r>
              <a:rPr lang="en-US" sz="3600" dirty="0">
                <a:solidFill>
                  <a:srgbClr val="0070C0"/>
                </a:solidFill>
              </a:rPr>
              <a:t>Stay positive and have a nice day!</a:t>
            </a:r>
            <a:endParaRPr lang="en-US" dirty="0">
              <a:solidFill>
                <a:srgbClr val="0070C0"/>
              </a:solidFill>
            </a:endParaRPr>
          </a:p>
        </p:txBody>
      </p:sp>
    </p:spTree>
    <p:extLst>
      <p:ext uri="{BB962C8B-B14F-4D97-AF65-F5344CB8AC3E}">
        <p14:creationId xmlns:p14="http://schemas.microsoft.com/office/powerpoint/2010/main" val="2782761131"/>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0091"/>
            <a:ext cx="8784771" cy="5855916"/>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24825"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 UP</a:t>
            </a:r>
          </a:p>
        </p:txBody>
      </p:sp>
    </p:spTree>
    <p:extLst>
      <p:ext uri="{BB962C8B-B14F-4D97-AF65-F5344CB8AC3E}">
        <p14:creationId xmlns:p14="http://schemas.microsoft.com/office/powerpoint/2010/main" val="1872779487"/>
      </p:ext>
    </p:extLst>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C10F6C-3E78-56E6-340D-64854BDBA5A9}"/>
              </a:ext>
            </a:extLst>
          </p:cNvPr>
          <p:cNvPicPr>
            <a:picLocks noChangeAspect="1"/>
          </p:cNvPicPr>
          <p:nvPr/>
        </p:nvPicPr>
        <p:blipFill>
          <a:blip r:embed="rId2"/>
          <a:stretch>
            <a:fillRect/>
          </a:stretch>
        </p:blipFill>
        <p:spPr>
          <a:xfrm>
            <a:off x="910004" y="1276610"/>
            <a:ext cx="10371992" cy="4943660"/>
          </a:xfrm>
          <a:prstGeom prst="rect">
            <a:avLst/>
          </a:prstGeom>
        </p:spPr>
      </p:pic>
      <p:sp>
        <p:nvSpPr>
          <p:cNvPr id="7" name="TextBox 6">
            <a:extLst>
              <a:ext uri="{FF2B5EF4-FFF2-40B4-BE49-F238E27FC236}">
                <a16:creationId xmlns:a16="http://schemas.microsoft.com/office/drawing/2014/main" id="{CCE879B1-08B1-5729-E072-36FA3873061B}"/>
              </a:ext>
            </a:extLst>
          </p:cNvPr>
          <p:cNvSpPr txBox="1"/>
          <p:nvPr/>
        </p:nvSpPr>
        <p:spPr>
          <a:xfrm>
            <a:off x="3064852" y="532222"/>
            <a:ext cx="6062296" cy="584775"/>
          </a:xfrm>
          <a:prstGeom prst="rect">
            <a:avLst/>
          </a:prstGeom>
          <a:noFill/>
        </p:spPr>
        <p:txBody>
          <a:bodyPr wrap="square">
            <a:spAutoFit/>
          </a:bodyPr>
          <a:lstStyle/>
          <a:p>
            <a:r>
              <a:rPr lang="en-US" sz="3200" dirty="0">
                <a:solidFill>
                  <a:srgbClr val="0070C0"/>
                </a:solidFill>
              </a:rPr>
              <a:t>Unscramble the words.</a:t>
            </a:r>
          </a:p>
        </p:txBody>
      </p:sp>
      <p:sp>
        <p:nvSpPr>
          <p:cNvPr id="11" name="TextBox 10">
            <a:extLst>
              <a:ext uri="{FF2B5EF4-FFF2-40B4-BE49-F238E27FC236}">
                <a16:creationId xmlns:a16="http://schemas.microsoft.com/office/drawing/2014/main" id="{398C757C-8E2B-53D9-C065-DCC11982D9C4}"/>
              </a:ext>
            </a:extLst>
          </p:cNvPr>
          <p:cNvSpPr txBox="1"/>
          <p:nvPr/>
        </p:nvSpPr>
        <p:spPr>
          <a:xfrm>
            <a:off x="5213838" y="1936143"/>
            <a:ext cx="395654" cy="584775"/>
          </a:xfrm>
          <a:prstGeom prst="rect">
            <a:avLst/>
          </a:prstGeom>
          <a:noFill/>
        </p:spPr>
        <p:txBody>
          <a:bodyPr wrap="square" rtlCol="0">
            <a:spAutoFit/>
          </a:bodyPr>
          <a:lstStyle/>
          <a:p>
            <a:pPr algn="ctr"/>
            <a:r>
              <a:rPr lang="en-US" sz="3200" dirty="0">
                <a:solidFill>
                  <a:srgbClr val="FF0000"/>
                </a:solidFill>
              </a:rPr>
              <a:t>N</a:t>
            </a:r>
          </a:p>
        </p:txBody>
      </p:sp>
      <p:sp>
        <p:nvSpPr>
          <p:cNvPr id="12" name="TextBox 11">
            <a:extLst>
              <a:ext uri="{FF2B5EF4-FFF2-40B4-BE49-F238E27FC236}">
                <a16:creationId xmlns:a16="http://schemas.microsoft.com/office/drawing/2014/main" id="{B57E13E0-FAB0-606B-E7AA-296BC8B42560}"/>
              </a:ext>
            </a:extLst>
          </p:cNvPr>
          <p:cNvSpPr txBox="1"/>
          <p:nvPr/>
        </p:nvSpPr>
        <p:spPr>
          <a:xfrm>
            <a:off x="5668839" y="1923323"/>
            <a:ext cx="395654" cy="584775"/>
          </a:xfrm>
          <a:prstGeom prst="rect">
            <a:avLst/>
          </a:prstGeom>
          <a:noFill/>
        </p:spPr>
        <p:txBody>
          <a:bodyPr wrap="square" rtlCol="0">
            <a:spAutoFit/>
          </a:bodyPr>
          <a:lstStyle/>
          <a:p>
            <a:pPr algn="ctr"/>
            <a:r>
              <a:rPr lang="en-US" sz="3200" dirty="0">
                <a:solidFill>
                  <a:srgbClr val="FF0000"/>
                </a:solidFill>
              </a:rPr>
              <a:t>O</a:t>
            </a:r>
          </a:p>
        </p:txBody>
      </p:sp>
      <p:sp>
        <p:nvSpPr>
          <p:cNvPr id="13" name="TextBox 12">
            <a:extLst>
              <a:ext uri="{FF2B5EF4-FFF2-40B4-BE49-F238E27FC236}">
                <a16:creationId xmlns:a16="http://schemas.microsoft.com/office/drawing/2014/main" id="{5C7E6B8B-BA2A-4DD7-F21F-BBACB9F376C3}"/>
              </a:ext>
            </a:extLst>
          </p:cNvPr>
          <p:cNvSpPr txBox="1"/>
          <p:nvPr/>
        </p:nvSpPr>
        <p:spPr>
          <a:xfrm>
            <a:off x="6093068" y="1936142"/>
            <a:ext cx="395654" cy="584775"/>
          </a:xfrm>
          <a:prstGeom prst="rect">
            <a:avLst/>
          </a:prstGeom>
          <a:noFill/>
        </p:spPr>
        <p:txBody>
          <a:bodyPr wrap="square" rtlCol="0">
            <a:spAutoFit/>
          </a:bodyPr>
          <a:lstStyle/>
          <a:p>
            <a:pPr algn="ctr"/>
            <a:r>
              <a:rPr lang="en-US" sz="3200" dirty="0">
                <a:solidFill>
                  <a:srgbClr val="FF0000"/>
                </a:solidFill>
              </a:rPr>
              <a:t>I</a:t>
            </a:r>
          </a:p>
        </p:txBody>
      </p:sp>
      <p:sp>
        <p:nvSpPr>
          <p:cNvPr id="14" name="TextBox 13">
            <a:extLst>
              <a:ext uri="{FF2B5EF4-FFF2-40B4-BE49-F238E27FC236}">
                <a16:creationId xmlns:a16="http://schemas.microsoft.com/office/drawing/2014/main" id="{3C99A456-D562-E2FD-60BE-4407F8346255}"/>
              </a:ext>
            </a:extLst>
          </p:cNvPr>
          <p:cNvSpPr txBox="1"/>
          <p:nvPr/>
        </p:nvSpPr>
        <p:spPr>
          <a:xfrm>
            <a:off x="6560158" y="1921304"/>
            <a:ext cx="395654" cy="584775"/>
          </a:xfrm>
          <a:prstGeom prst="rect">
            <a:avLst/>
          </a:prstGeom>
          <a:noFill/>
        </p:spPr>
        <p:txBody>
          <a:bodyPr wrap="square" rtlCol="0">
            <a:spAutoFit/>
          </a:bodyPr>
          <a:lstStyle/>
          <a:p>
            <a:pPr algn="ctr"/>
            <a:r>
              <a:rPr lang="en-US" sz="3200" dirty="0">
                <a:solidFill>
                  <a:srgbClr val="FF0000"/>
                </a:solidFill>
              </a:rPr>
              <a:t>S</a:t>
            </a:r>
          </a:p>
        </p:txBody>
      </p:sp>
      <p:sp>
        <p:nvSpPr>
          <p:cNvPr id="15" name="TextBox 14">
            <a:extLst>
              <a:ext uri="{FF2B5EF4-FFF2-40B4-BE49-F238E27FC236}">
                <a16:creationId xmlns:a16="http://schemas.microsoft.com/office/drawing/2014/main" id="{E2DDD65F-A354-378F-14FD-8A0EAB4C21F5}"/>
              </a:ext>
            </a:extLst>
          </p:cNvPr>
          <p:cNvSpPr txBox="1"/>
          <p:nvPr/>
        </p:nvSpPr>
        <p:spPr>
          <a:xfrm>
            <a:off x="6971200" y="1936142"/>
            <a:ext cx="395654" cy="584775"/>
          </a:xfrm>
          <a:prstGeom prst="rect">
            <a:avLst/>
          </a:prstGeom>
          <a:noFill/>
        </p:spPr>
        <p:txBody>
          <a:bodyPr wrap="square" rtlCol="0">
            <a:spAutoFit/>
          </a:bodyPr>
          <a:lstStyle/>
          <a:p>
            <a:pPr algn="ctr"/>
            <a:r>
              <a:rPr lang="en-US" sz="3200" dirty="0">
                <a:solidFill>
                  <a:srgbClr val="FF0000"/>
                </a:solidFill>
              </a:rPr>
              <a:t>E</a:t>
            </a:r>
          </a:p>
        </p:txBody>
      </p:sp>
      <p:sp>
        <p:nvSpPr>
          <p:cNvPr id="16" name="TextBox 15">
            <a:extLst>
              <a:ext uri="{FF2B5EF4-FFF2-40B4-BE49-F238E27FC236}">
                <a16:creationId xmlns:a16="http://schemas.microsoft.com/office/drawing/2014/main" id="{0DFAD07D-6F3A-4D5E-33CC-6B0E34E095E3}"/>
              </a:ext>
            </a:extLst>
          </p:cNvPr>
          <p:cNvSpPr txBox="1"/>
          <p:nvPr/>
        </p:nvSpPr>
        <p:spPr>
          <a:xfrm>
            <a:off x="5243512" y="2506079"/>
            <a:ext cx="395654" cy="584775"/>
          </a:xfrm>
          <a:prstGeom prst="rect">
            <a:avLst/>
          </a:prstGeom>
          <a:noFill/>
        </p:spPr>
        <p:txBody>
          <a:bodyPr wrap="square" rtlCol="0">
            <a:spAutoFit/>
          </a:bodyPr>
          <a:lstStyle/>
          <a:p>
            <a:pPr algn="ctr"/>
            <a:r>
              <a:rPr lang="en-US" sz="3200" dirty="0">
                <a:solidFill>
                  <a:srgbClr val="FF0000"/>
                </a:solidFill>
              </a:rPr>
              <a:t>P</a:t>
            </a:r>
          </a:p>
        </p:txBody>
      </p:sp>
      <p:sp>
        <p:nvSpPr>
          <p:cNvPr id="17" name="TextBox 16">
            <a:extLst>
              <a:ext uri="{FF2B5EF4-FFF2-40B4-BE49-F238E27FC236}">
                <a16:creationId xmlns:a16="http://schemas.microsoft.com/office/drawing/2014/main" id="{5A309D7A-ECE4-A6F2-0835-16F0FB46F0B1}"/>
              </a:ext>
            </a:extLst>
          </p:cNvPr>
          <p:cNvSpPr txBox="1"/>
          <p:nvPr/>
        </p:nvSpPr>
        <p:spPr>
          <a:xfrm>
            <a:off x="5652904" y="2508098"/>
            <a:ext cx="395654" cy="584775"/>
          </a:xfrm>
          <a:prstGeom prst="rect">
            <a:avLst/>
          </a:prstGeom>
          <a:noFill/>
        </p:spPr>
        <p:txBody>
          <a:bodyPr wrap="square" rtlCol="0">
            <a:spAutoFit/>
          </a:bodyPr>
          <a:lstStyle/>
          <a:p>
            <a:pPr algn="ctr"/>
            <a:r>
              <a:rPr lang="en-US" sz="3200" dirty="0">
                <a:solidFill>
                  <a:srgbClr val="FF0000"/>
                </a:solidFill>
              </a:rPr>
              <a:t>E</a:t>
            </a:r>
          </a:p>
        </p:txBody>
      </p:sp>
      <p:sp>
        <p:nvSpPr>
          <p:cNvPr id="18" name="TextBox 17">
            <a:extLst>
              <a:ext uri="{FF2B5EF4-FFF2-40B4-BE49-F238E27FC236}">
                <a16:creationId xmlns:a16="http://schemas.microsoft.com/office/drawing/2014/main" id="{E06BBAD7-6396-3259-4640-86D1BE444D22}"/>
              </a:ext>
            </a:extLst>
          </p:cNvPr>
          <p:cNvSpPr txBox="1"/>
          <p:nvPr/>
        </p:nvSpPr>
        <p:spPr>
          <a:xfrm>
            <a:off x="6093068" y="2520917"/>
            <a:ext cx="395654" cy="584775"/>
          </a:xfrm>
          <a:prstGeom prst="rect">
            <a:avLst/>
          </a:prstGeom>
          <a:noFill/>
        </p:spPr>
        <p:txBody>
          <a:bodyPr wrap="square" rtlCol="0">
            <a:spAutoFit/>
          </a:bodyPr>
          <a:lstStyle/>
          <a:p>
            <a:pPr algn="ctr"/>
            <a:r>
              <a:rPr lang="en-US" sz="3200" dirty="0">
                <a:solidFill>
                  <a:srgbClr val="FF0000"/>
                </a:solidFill>
              </a:rPr>
              <a:t>A</a:t>
            </a:r>
          </a:p>
        </p:txBody>
      </p:sp>
      <p:sp>
        <p:nvSpPr>
          <p:cNvPr id="19" name="TextBox 18">
            <a:extLst>
              <a:ext uri="{FF2B5EF4-FFF2-40B4-BE49-F238E27FC236}">
                <a16:creationId xmlns:a16="http://schemas.microsoft.com/office/drawing/2014/main" id="{CEFAA6A0-FB1C-0CD5-E4B1-D23B71D7CD38}"/>
              </a:ext>
            </a:extLst>
          </p:cNvPr>
          <p:cNvSpPr txBox="1"/>
          <p:nvPr/>
        </p:nvSpPr>
        <p:spPr>
          <a:xfrm>
            <a:off x="6545872" y="2547750"/>
            <a:ext cx="395654" cy="584775"/>
          </a:xfrm>
          <a:prstGeom prst="rect">
            <a:avLst/>
          </a:prstGeom>
          <a:noFill/>
        </p:spPr>
        <p:txBody>
          <a:bodyPr wrap="square" rtlCol="0">
            <a:spAutoFit/>
          </a:bodyPr>
          <a:lstStyle/>
          <a:p>
            <a:pPr algn="ctr"/>
            <a:r>
              <a:rPr lang="en-US" sz="3200" dirty="0">
                <a:solidFill>
                  <a:srgbClr val="FF0000"/>
                </a:solidFill>
              </a:rPr>
              <a:t>C</a:t>
            </a:r>
          </a:p>
        </p:txBody>
      </p:sp>
      <p:sp>
        <p:nvSpPr>
          <p:cNvPr id="20" name="TextBox 19">
            <a:extLst>
              <a:ext uri="{FF2B5EF4-FFF2-40B4-BE49-F238E27FC236}">
                <a16:creationId xmlns:a16="http://schemas.microsoft.com/office/drawing/2014/main" id="{500910DC-C0B5-D70C-51E2-3CB047F184BF}"/>
              </a:ext>
            </a:extLst>
          </p:cNvPr>
          <p:cNvSpPr txBox="1"/>
          <p:nvPr/>
        </p:nvSpPr>
        <p:spPr>
          <a:xfrm>
            <a:off x="6971200" y="2547750"/>
            <a:ext cx="395654" cy="584775"/>
          </a:xfrm>
          <a:prstGeom prst="rect">
            <a:avLst/>
          </a:prstGeom>
          <a:noFill/>
        </p:spPr>
        <p:txBody>
          <a:bodyPr wrap="square" rtlCol="0">
            <a:spAutoFit/>
          </a:bodyPr>
          <a:lstStyle/>
          <a:p>
            <a:pPr algn="ctr"/>
            <a:r>
              <a:rPr lang="en-US" sz="3200" dirty="0">
                <a:solidFill>
                  <a:srgbClr val="FF0000"/>
                </a:solidFill>
              </a:rPr>
              <a:t>E</a:t>
            </a:r>
          </a:p>
        </p:txBody>
      </p:sp>
      <p:sp>
        <p:nvSpPr>
          <p:cNvPr id="21" name="TextBox 20">
            <a:extLst>
              <a:ext uri="{FF2B5EF4-FFF2-40B4-BE49-F238E27FC236}">
                <a16:creationId xmlns:a16="http://schemas.microsoft.com/office/drawing/2014/main" id="{D02678A5-6B38-2EC9-2054-0919E27F222B}"/>
              </a:ext>
            </a:extLst>
          </p:cNvPr>
          <p:cNvSpPr txBox="1"/>
          <p:nvPr/>
        </p:nvSpPr>
        <p:spPr>
          <a:xfrm>
            <a:off x="5263475" y="3167631"/>
            <a:ext cx="395654" cy="584775"/>
          </a:xfrm>
          <a:prstGeom prst="rect">
            <a:avLst/>
          </a:prstGeom>
          <a:noFill/>
        </p:spPr>
        <p:txBody>
          <a:bodyPr wrap="square" rtlCol="0">
            <a:spAutoFit/>
          </a:bodyPr>
          <a:lstStyle/>
          <a:p>
            <a:pPr algn="ctr"/>
            <a:r>
              <a:rPr lang="en-US" sz="3200" dirty="0">
                <a:solidFill>
                  <a:srgbClr val="FF0000"/>
                </a:solidFill>
              </a:rPr>
              <a:t>F</a:t>
            </a:r>
          </a:p>
        </p:txBody>
      </p:sp>
      <p:sp>
        <p:nvSpPr>
          <p:cNvPr id="22" name="TextBox 21">
            <a:extLst>
              <a:ext uri="{FF2B5EF4-FFF2-40B4-BE49-F238E27FC236}">
                <a16:creationId xmlns:a16="http://schemas.microsoft.com/office/drawing/2014/main" id="{D6DE9E25-B390-8DE1-E10E-8A1EF6ACF87E}"/>
              </a:ext>
            </a:extLst>
          </p:cNvPr>
          <p:cNvSpPr txBox="1"/>
          <p:nvPr/>
        </p:nvSpPr>
        <p:spPr>
          <a:xfrm>
            <a:off x="5697414" y="3136612"/>
            <a:ext cx="395654" cy="584775"/>
          </a:xfrm>
          <a:prstGeom prst="rect">
            <a:avLst/>
          </a:prstGeom>
          <a:noFill/>
        </p:spPr>
        <p:txBody>
          <a:bodyPr wrap="square" rtlCol="0">
            <a:spAutoFit/>
          </a:bodyPr>
          <a:lstStyle/>
          <a:p>
            <a:pPr algn="ctr"/>
            <a:r>
              <a:rPr lang="en-US" sz="3200" dirty="0">
                <a:solidFill>
                  <a:srgbClr val="FF0000"/>
                </a:solidFill>
              </a:rPr>
              <a:t>R</a:t>
            </a:r>
          </a:p>
        </p:txBody>
      </p:sp>
      <p:sp>
        <p:nvSpPr>
          <p:cNvPr id="23" name="TextBox 22">
            <a:extLst>
              <a:ext uri="{FF2B5EF4-FFF2-40B4-BE49-F238E27FC236}">
                <a16:creationId xmlns:a16="http://schemas.microsoft.com/office/drawing/2014/main" id="{AB490CDE-FD21-5C97-4E74-19721100CFC0}"/>
              </a:ext>
            </a:extLst>
          </p:cNvPr>
          <p:cNvSpPr txBox="1"/>
          <p:nvPr/>
        </p:nvSpPr>
        <p:spPr>
          <a:xfrm>
            <a:off x="6150218" y="3159357"/>
            <a:ext cx="395654" cy="584775"/>
          </a:xfrm>
          <a:prstGeom prst="rect">
            <a:avLst/>
          </a:prstGeom>
          <a:noFill/>
        </p:spPr>
        <p:txBody>
          <a:bodyPr wrap="square" rtlCol="0">
            <a:spAutoFit/>
          </a:bodyPr>
          <a:lstStyle/>
          <a:p>
            <a:pPr algn="ctr"/>
            <a:r>
              <a:rPr lang="en-US" sz="3200" dirty="0">
                <a:solidFill>
                  <a:srgbClr val="FF0000"/>
                </a:solidFill>
              </a:rPr>
              <a:t>E</a:t>
            </a:r>
          </a:p>
        </p:txBody>
      </p:sp>
      <p:sp>
        <p:nvSpPr>
          <p:cNvPr id="24" name="TextBox 23">
            <a:extLst>
              <a:ext uri="{FF2B5EF4-FFF2-40B4-BE49-F238E27FC236}">
                <a16:creationId xmlns:a16="http://schemas.microsoft.com/office/drawing/2014/main" id="{3C29A6B7-F59B-5DA2-BF4E-FD17C1E7ECE1}"/>
              </a:ext>
            </a:extLst>
          </p:cNvPr>
          <p:cNvSpPr txBox="1"/>
          <p:nvPr/>
        </p:nvSpPr>
        <p:spPr>
          <a:xfrm>
            <a:off x="6586902" y="3159358"/>
            <a:ext cx="395654" cy="584775"/>
          </a:xfrm>
          <a:prstGeom prst="rect">
            <a:avLst/>
          </a:prstGeom>
          <a:noFill/>
        </p:spPr>
        <p:txBody>
          <a:bodyPr wrap="square" rtlCol="0">
            <a:spAutoFit/>
          </a:bodyPr>
          <a:lstStyle/>
          <a:p>
            <a:pPr algn="ctr"/>
            <a:r>
              <a:rPr lang="en-US" sz="3200" dirty="0">
                <a:solidFill>
                  <a:srgbClr val="FF0000"/>
                </a:solidFill>
              </a:rPr>
              <a:t>S</a:t>
            </a:r>
          </a:p>
        </p:txBody>
      </p:sp>
      <p:sp>
        <p:nvSpPr>
          <p:cNvPr id="25" name="TextBox 24">
            <a:extLst>
              <a:ext uri="{FF2B5EF4-FFF2-40B4-BE49-F238E27FC236}">
                <a16:creationId xmlns:a16="http://schemas.microsoft.com/office/drawing/2014/main" id="{8008095D-8376-8642-4FCD-12480985A30C}"/>
              </a:ext>
            </a:extLst>
          </p:cNvPr>
          <p:cNvSpPr txBox="1"/>
          <p:nvPr/>
        </p:nvSpPr>
        <p:spPr>
          <a:xfrm>
            <a:off x="6971200" y="3159358"/>
            <a:ext cx="395654" cy="584775"/>
          </a:xfrm>
          <a:prstGeom prst="rect">
            <a:avLst/>
          </a:prstGeom>
          <a:noFill/>
        </p:spPr>
        <p:txBody>
          <a:bodyPr wrap="square" rtlCol="0">
            <a:spAutoFit/>
          </a:bodyPr>
          <a:lstStyle/>
          <a:p>
            <a:pPr algn="ctr"/>
            <a:r>
              <a:rPr lang="en-US" sz="3200" dirty="0">
                <a:solidFill>
                  <a:srgbClr val="FF0000"/>
                </a:solidFill>
              </a:rPr>
              <a:t>H</a:t>
            </a:r>
          </a:p>
        </p:txBody>
      </p:sp>
      <p:sp>
        <p:nvSpPr>
          <p:cNvPr id="26" name="TextBox 25">
            <a:extLst>
              <a:ext uri="{FF2B5EF4-FFF2-40B4-BE49-F238E27FC236}">
                <a16:creationId xmlns:a16="http://schemas.microsoft.com/office/drawing/2014/main" id="{4F8B67CF-D629-EA5A-FB6D-4A565AB2D408}"/>
              </a:ext>
            </a:extLst>
          </p:cNvPr>
          <p:cNvSpPr txBox="1"/>
          <p:nvPr/>
        </p:nvSpPr>
        <p:spPr>
          <a:xfrm>
            <a:off x="5272565" y="3740010"/>
            <a:ext cx="395654" cy="584775"/>
          </a:xfrm>
          <a:prstGeom prst="rect">
            <a:avLst/>
          </a:prstGeom>
          <a:noFill/>
        </p:spPr>
        <p:txBody>
          <a:bodyPr wrap="square" rtlCol="0">
            <a:spAutoFit/>
          </a:bodyPr>
          <a:lstStyle/>
          <a:p>
            <a:pPr algn="ctr"/>
            <a:r>
              <a:rPr lang="en-US" sz="3200" dirty="0">
                <a:solidFill>
                  <a:srgbClr val="FF0000"/>
                </a:solidFill>
              </a:rPr>
              <a:t>N</a:t>
            </a:r>
          </a:p>
        </p:txBody>
      </p:sp>
      <p:sp>
        <p:nvSpPr>
          <p:cNvPr id="27" name="TextBox 26">
            <a:extLst>
              <a:ext uri="{FF2B5EF4-FFF2-40B4-BE49-F238E27FC236}">
                <a16:creationId xmlns:a16="http://schemas.microsoft.com/office/drawing/2014/main" id="{6F64A2B7-5A98-D553-A495-238F661A86CD}"/>
              </a:ext>
            </a:extLst>
          </p:cNvPr>
          <p:cNvSpPr txBox="1"/>
          <p:nvPr/>
        </p:nvSpPr>
        <p:spPr>
          <a:xfrm>
            <a:off x="5707077" y="3752307"/>
            <a:ext cx="395654" cy="584775"/>
          </a:xfrm>
          <a:prstGeom prst="rect">
            <a:avLst/>
          </a:prstGeom>
          <a:noFill/>
        </p:spPr>
        <p:txBody>
          <a:bodyPr wrap="square" rtlCol="0">
            <a:spAutoFit/>
          </a:bodyPr>
          <a:lstStyle/>
          <a:p>
            <a:pPr algn="ctr"/>
            <a:r>
              <a:rPr lang="en-US" sz="3200" dirty="0">
                <a:solidFill>
                  <a:srgbClr val="FF0000"/>
                </a:solidFill>
              </a:rPr>
              <a:t>A</a:t>
            </a:r>
          </a:p>
        </p:txBody>
      </p:sp>
      <p:sp>
        <p:nvSpPr>
          <p:cNvPr id="28" name="TextBox 27">
            <a:extLst>
              <a:ext uri="{FF2B5EF4-FFF2-40B4-BE49-F238E27FC236}">
                <a16:creationId xmlns:a16="http://schemas.microsoft.com/office/drawing/2014/main" id="{7D972B06-F845-0DE8-23B7-CA196DF4F221}"/>
              </a:ext>
            </a:extLst>
          </p:cNvPr>
          <p:cNvSpPr txBox="1"/>
          <p:nvPr/>
        </p:nvSpPr>
        <p:spPr>
          <a:xfrm>
            <a:off x="6126909" y="3752406"/>
            <a:ext cx="395654" cy="584775"/>
          </a:xfrm>
          <a:prstGeom prst="rect">
            <a:avLst/>
          </a:prstGeom>
          <a:noFill/>
        </p:spPr>
        <p:txBody>
          <a:bodyPr wrap="square" rtlCol="0">
            <a:spAutoFit/>
          </a:bodyPr>
          <a:lstStyle/>
          <a:p>
            <a:pPr algn="ctr"/>
            <a:r>
              <a:rPr lang="en-US" sz="3200" dirty="0">
                <a:solidFill>
                  <a:srgbClr val="FF0000"/>
                </a:solidFill>
              </a:rPr>
              <a:t>T</a:t>
            </a:r>
          </a:p>
        </p:txBody>
      </p:sp>
      <p:sp>
        <p:nvSpPr>
          <p:cNvPr id="29" name="TextBox 28">
            <a:extLst>
              <a:ext uri="{FF2B5EF4-FFF2-40B4-BE49-F238E27FC236}">
                <a16:creationId xmlns:a16="http://schemas.microsoft.com/office/drawing/2014/main" id="{B490397F-B49F-5E32-94EF-A4D9D22427A0}"/>
              </a:ext>
            </a:extLst>
          </p:cNvPr>
          <p:cNvSpPr txBox="1"/>
          <p:nvPr/>
        </p:nvSpPr>
        <p:spPr>
          <a:xfrm>
            <a:off x="6589007" y="3770966"/>
            <a:ext cx="395654" cy="584775"/>
          </a:xfrm>
          <a:prstGeom prst="rect">
            <a:avLst/>
          </a:prstGeom>
          <a:noFill/>
        </p:spPr>
        <p:txBody>
          <a:bodyPr wrap="square" rtlCol="0">
            <a:spAutoFit/>
          </a:bodyPr>
          <a:lstStyle/>
          <a:p>
            <a:pPr algn="ctr"/>
            <a:r>
              <a:rPr lang="en-US" sz="3200" dirty="0">
                <a:solidFill>
                  <a:srgbClr val="FF0000"/>
                </a:solidFill>
              </a:rPr>
              <a:t>U</a:t>
            </a:r>
          </a:p>
        </p:txBody>
      </p:sp>
      <p:sp>
        <p:nvSpPr>
          <p:cNvPr id="30" name="TextBox 29">
            <a:extLst>
              <a:ext uri="{FF2B5EF4-FFF2-40B4-BE49-F238E27FC236}">
                <a16:creationId xmlns:a16="http://schemas.microsoft.com/office/drawing/2014/main" id="{247CF662-C34C-B781-7E93-47CFA2115A16}"/>
              </a:ext>
            </a:extLst>
          </p:cNvPr>
          <p:cNvSpPr txBox="1"/>
          <p:nvPr/>
        </p:nvSpPr>
        <p:spPr>
          <a:xfrm>
            <a:off x="7079635" y="3773207"/>
            <a:ext cx="395654" cy="584775"/>
          </a:xfrm>
          <a:prstGeom prst="rect">
            <a:avLst/>
          </a:prstGeom>
          <a:noFill/>
        </p:spPr>
        <p:txBody>
          <a:bodyPr wrap="square" rtlCol="0">
            <a:spAutoFit/>
          </a:bodyPr>
          <a:lstStyle/>
          <a:p>
            <a:pPr algn="ctr"/>
            <a:r>
              <a:rPr lang="en-US" sz="3200" dirty="0">
                <a:solidFill>
                  <a:srgbClr val="FF0000"/>
                </a:solidFill>
              </a:rPr>
              <a:t>R</a:t>
            </a:r>
          </a:p>
        </p:txBody>
      </p:sp>
      <p:sp>
        <p:nvSpPr>
          <p:cNvPr id="31" name="TextBox 30">
            <a:extLst>
              <a:ext uri="{FF2B5EF4-FFF2-40B4-BE49-F238E27FC236}">
                <a16:creationId xmlns:a16="http://schemas.microsoft.com/office/drawing/2014/main" id="{9BC2C384-1585-209F-B70A-4D6142122A22}"/>
              </a:ext>
            </a:extLst>
          </p:cNvPr>
          <p:cNvSpPr txBox="1"/>
          <p:nvPr/>
        </p:nvSpPr>
        <p:spPr>
          <a:xfrm>
            <a:off x="7488111" y="3752406"/>
            <a:ext cx="395654" cy="584775"/>
          </a:xfrm>
          <a:prstGeom prst="rect">
            <a:avLst/>
          </a:prstGeom>
          <a:noFill/>
        </p:spPr>
        <p:txBody>
          <a:bodyPr wrap="square" rtlCol="0">
            <a:spAutoFit/>
          </a:bodyPr>
          <a:lstStyle/>
          <a:p>
            <a:pPr algn="ctr"/>
            <a:r>
              <a:rPr lang="en-US" sz="3200" dirty="0">
                <a:solidFill>
                  <a:srgbClr val="FF0000"/>
                </a:solidFill>
              </a:rPr>
              <a:t>E</a:t>
            </a:r>
          </a:p>
        </p:txBody>
      </p:sp>
      <p:sp>
        <p:nvSpPr>
          <p:cNvPr id="32" name="TextBox 31">
            <a:extLst>
              <a:ext uri="{FF2B5EF4-FFF2-40B4-BE49-F238E27FC236}">
                <a16:creationId xmlns:a16="http://schemas.microsoft.com/office/drawing/2014/main" id="{E0A96947-2CA7-039D-978D-C99E2BA59D78}"/>
              </a:ext>
            </a:extLst>
          </p:cNvPr>
          <p:cNvSpPr txBox="1"/>
          <p:nvPr/>
        </p:nvSpPr>
        <p:spPr>
          <a:xfrm>
            <a:off x="5257250" y="4371422"/>
            <a:ext cx="395654" cy="584775"/>
          </a:xfrm>
          <a:prstGeom prst="rect">
            <a:avLst/>
          </a:prstGeom>
          <a:noFill/>
        </p:spPr>
        <p:txBody>
          <a:bodyPr wrap="square" rtlCol="0">
            <a:spAutoFit/>
          </a:bodyPr>
          <a:lstStyle/>
          <a:p>
            <a:pPr algn="ctr"/>
            <a:r>
              <a:rPr lang="en-US" sz="3200" dirty="0">
                <a:solidFill>
                  <a:srgbClr val="FF0000"/>
                </a:solidFill>
              </a:rPr>
              <a:t>V</a:t>
            </a:r>
          </a:p>
        </p:txBody>
      </p:sp>
      <p:sp>
        <p:nvSpPr>
          <p:cNvPr id="33" name="TextBox 32">
            <a:extLst>
              <a:ext uri="{FF2B5EF4-FFF2-40B4-BE49-F238E27FC236}">
                <a16:creationId xmlns:a16="http://schemas.microsoft.com/office/drawing/2014/main" id="{D4279440-0FF1-A062-5D5C-272497D741A3}"/>
              </a:ext>
            </a:extLst>
          </p:cNvPr>
          <p:cNvSpPr txBox="1"/>
          <p:nvPr/>
        </p:nvSpPr>
        <p:spPr>
          <a:xfrm>
            <a:off x="5725875" y="4367334"/>
            <a:ext cx="395654" cy="584775"/>
          </a:xfrm>
          <a:prstGeom prst="rect">
            <a:avLst/>
          </a:prstGeom>
          <a:noFill/>
        </p:spPr>
        <p:txBody>
          <a:bodyPr wrap="square" rtlCol="0">
            <a:spAutoFit/>
          </a:bodyPr>
          <a:lstStyle/>
          <a:p>
            <a:pPr algn="ctr"/>
            <a:r>
              <a:rPr lang="en-US" sz="3200" dirty="0">
                <a:solidFill>
                  <a:srgbClr val="FF0000"/>
                </a:solidFill>
              </a:rPr>
              <a:t>E</a:t>
            </a:r>
          </a:p>
        </p:txBody>
      </p:sp>
      <p:sp>
        <p:nvSpPr>
          <p:cNvPr id="34" name="TextBox 33">
            <a:extLst>
              <a:ext uri="{FF2B5EF4-FFF2-40B4-BE49-F238E27FC236}">
                <a16:creationId xmlns:a16="http://schemas.microsoft.com/office/drawing/2014/main" id="{AF06704D-02C9-9AB4-CAF5-7912F99DDF93}"/>
              </a:ext>
            </a:extLst>
          </p:cNvPr>
          <p:cNvSpPr txBox="1"/>
          <p:nvPr/>
        </p:nvSpPr>
        <p:spPr>
          <a:xfrm>
            <a:off x="6133171" y="4355741"/>
            <a:ext cx="395654" cy="584775"/>
          </a:xfrm>
          <a:prstGeom prst="rect">
            <a:avLst/>
          </a:prstGeom>
          <a:noFill/>
        </p:spPr>
        <p:txBody>
          <a:bodyPr wrap="square" rtlCol="0">
            <a:spAutoFit/>
          </a:bodyPr>
          <a:lstStyle/>
          <a:p>
            <a:pPr algn="ctr"/>
            <a:r>
              <a:rPr lang="en-US" sz="3200" dirty="0">
                <a:solidFill>
                  <a:srgbClr val="FF0000"/>
                </a:solidFill>
              </a:rPr>
              <a:t>H</a:t>
            </a:r>
          </a:p>
        </p:txBody>
      </p:sp>
      <p:sp>
        <p:nvSpPr>
          <p:cNvPr id="35" name="TextBox 34">
            <a:extLst>
              <a:ext uri="{FF2B5EF4-FFF2-40B4-BE49-F238E27FC236}">
                <a16:creationId xmlns:a16="http://schemas.microsoft.com/office/drawing/2014/main" id="{86721E19-D3B8-2D9C-0653-29818DAD0A15}"/>
              </a:ext>
            </a:extLst>
          </p:cNvPr>
          <p:cNvSpPr txBox="1"/>
          <p:nvPr/>
        </p:nvSpPr>
        <p:spPr>
          <a:xfrm>
            <a:off x="6569441" y="4381779"/>
            <a:ext cx="395654" cy="584775"/>
          </a:xfrm>
          <a:prstGeom prst="rect">
            <a:avLst/>
          </a:prstGeom>
          <a:noFill/>
        </p:spPr>
        <p:txBody>
          <a:bodyPr wrap="square" rtlCol="0">
            <a:spAutoFit/>
          </a:bodyPr>
          <a:lstStyle/>
          <a:p>
            <a:pPr algn="ctr"/>
            <a:r>
              <a:rPr lang="en-US" sz="3200" dirty="0">
                <a:solidFill>
                  <a:srgbClr val="FF0000"/>
                </a:solidFill>
              </a:rPr>
              <a:t>I</a:t>
            </a:r>
          </a:p>
        </p:txBody>
      </p:sp>
      <p:sp>
        <p:nvSpPr>
          <p:cNvPr id="36" name="TextBox 35">
            <a:extLst>
              <a:ext uri="{FF2B5EF4-FFF2-40B4-BE49-F238E27FC236}">
                <a16:creationId xmlns:a16="http://schemas.microsoft.com/office/drawing/2014/main" id="{1C72861F-361B-B85C-4D58-35D9E0ECF36A}"/>
              </a:ext>
            </a:extLst>
          </p:cNvPr>
          <p:cNvSpPr txBox="1"/>
          <p:nvPr/>
        </p:nvSpPr>
        <p:spPr>
          <a:xfrm>
            <a:off x="7058109" y="4381781"/>
            <a:ext cx="395654" cy="584775"/>
          </a:xfrm>
          <a:prstGeom prst="rect">
            <a:avLst/>
          </a:prstGeom>
          <a:noFill/>
        </p:spPr>
        <p:txBody>
          <a:bodyPr wrap="square" rtlCol="0">
            <a:spAutoFit/>
          </a:bodyPr>
          <a:lstStyle/>
          <a:p>
            <a:pPr algn="ctr"/>
            <a:r>
              <a:rPr lang="en-US" sz="3200" dirty="0">
                <a:solidFill>
                  <a:srgbClr val="FF0000"/>
                </a:solidFill>
              </a:rPr>
              <a:t>C</a:t>
            </a:r>
          </a:p>
        </p:txBody>
      </p:sp>
      <p:sp>
        <p:nvSpPr>
          <p:cNvPr id="37" name="TextBox 36">
            <a:extLst>
              <a:ext uri="{FF2B5EF4-FFF2-40B4-BE49-F238E27FC236}">
                <a16:creationId xmlns:a16="http://schemas.microsoft.com/office/drawing/2014/main" id="{F00B0EFE-1E3F-EDC2-4BAD-C86550891A73}"/>
              </a:ext>
            </a:extLst>
          </p:cNvPr>
          <p:cNvSpPr txBox="1"/>
          <p:nvPr/>
        </p:nvSpPr>
        <p:spPr>
          <a:xfrm>
            <a:off x="7470937" y="4369172"/>
            <a:ext cx="395654" cy="584775"/>
          </a:xfrm>
          <a:prstGeom prst="rect">
            <a:avLst/>
          </a:prstGeom>
          <a:noFill/>
        </p:spPr>
        <p:txBody>
          <a:bodyPr wrap="square" rtlCol="0">
            <a:spAutoFit/>
          </a:bodyPr>
          <a:lstStyle/>
          <a:p>
            <a:pPr algn="ctr"/>
            <a:r>
              <a:rPr lang="en-US" sz="3200" dirty="0">
                <a:solidFill>
                  <a:srgbClr val="FF0000"/>
                </a:solidFill>
              </a:rPr>
              <a:t>L</a:t>
            </a:r>
          </a:p>
        </p:txBody>
      </p:sp>
      <p:sp>
        <p:nvSpPr>
          <p:cNvPr id="38" name="TextBox 37">
            <a:extLst>
              <a:ext uri="{FF2B5EF4-FFF2-40B4-BE49-F238E27FC236}">
                <a16:creationId xmlns:a16="http://schemas.microsoft.com/office/drawing/2014/main" id="{82DE2E22-4F06-565E-839D-FE7B0C447CF2}"/>
              </a:ext>
            </a:extLst>
          </p:cNvPr>
          <p:cNvSpPr txBox="1"/>
          <p:nvPr/>
        </p:nvSpPr>
        <p:spPr>
          <a:xfrm>
            <a:off x="7890033" y="4381780"/>
            <a:ext cx="395654" cy="584775"/>
          </a:xfrm>
          <a:prstGeom prst="rect">
            <a:avLst/>
          </a:prstGeom>
          <a:noFill/>
        </p:spPr>
        <p:txBody>
          <a:bodyPr wrap="square" rtlCol="0">
            <a:spAutoFit/>
          </a:bodyPr>
          <a:lstStyle/>
          <a:p>
            <a:pPr algn="ctr"/>
            <a:r>
              <a:rPr lang="en-US" sz="3200" dirty="0">
                <a:solidFill>
                  <a:srgbClr val="FF0000"/>
                </a:solidFill>
              </a:rPr>
              <a:t>E</a:t>
            </a:r>
          </a:p>
        </p:txBody>
      </p:sp>
      <p:sp>
        <p:nvSpPr>
          <p:cNvPr id="39" name="TextBox 38">
            <a:extLst>
              <a:ext uri="{FF2B5EF4-FFF2-40B4-BE49-F238E27FC236}">
                <a16:creationId xmlns:a16="http://schemas.microsoft.com/office/drawing/2014/main" id="{79B31993-072B-204C-0898-A91C031AABD8}"/>
              </a:ext>
            </a:extLst>
          </p:cNvPr>
          <p:cNvSpPr txBox="1"/>
          <p:nvPr/>
        </p:nvSpPr>
        <p:spPr>
          <a:xfrm>
            <a:off x="5272565" y="5006973"/>
            <a:ext cx="395654" cy="584775"/>
          </a:xfrm>
          <a:prstGeom prst="rect">
            <a:avLst/>
          </a:prstGeom>
          <a:noFill/>
        </p:spPr>
        <p:txBody>
          <a:bodyPr wrap="square" rtlCol="0">
            <a:spAutoFit/>
          </a:bodyPr>
          <a:lstStyle/>
          <a:p>
            <a:pPr algn="ctr"/>
            <a:r>
              <a:rPr lang="en-US" sz="3200" dirty="0">
                <a:solidFill>
                  <a:srgbClr val="FF0000"/>
                </a:solidFill>
              </a:rPr>
              <a:t>F</a:t>
            </a:r>
          </a:p>
        </p:txBody>
      </p:sp>
      <p:sp>
        <p:nvSpPr>
          <p:cNvPr id="40" name="TextBox 39">
            <a:extLst>
              <a:ext uri="{FF2B5EF4-FFF2-40B4-BE49-F238E27FC236}">
                <a16:creationId xmlns:a16="http://schemas.microsoft.com/office/drawing/2014/main" id="{601A9A89-1D8A-6129-ED48-E6074FE9D92A}"/>
              </a:ext>
            </a:extLst>
          </p:cNvPr>
          <p:cNvSpPr txBox="1"/>
          <p:nvPr/>
        </p:nvSpPr>
        <p:spPr>
          <a:xfrm>
            <a:off x="5724520" y="5023021"/>
            <a:ext cx="395654" cy="584775"/>
          </a:xfrm>
          <a:prstGeom prst="rect">
            <a:avLst/>
          </a:prstGeom>
          <a:noFill/>
        </p:spPr>
        <p:txBody>
          <a:bodyPr wrap="square" rtlCol="0">
            <a:spAutoFit/>
          </a:bodyPr>
          <a:lstStyle/>
          <a:p>
            <a:pPr algn="ctr"/>
            <a:r>
              <a:rPr lang="en-US" sz="3200" dirty="0">
                <a:solidFill>
                  <a:srgbClr val="FF0000"/>
                </a:solidFill>
              </a:rPr>
              <a:t>A</a:t>
            </a:r>
          </a:p>
        </p:txBody>
      </p:sp>
      <p:sp>
        <p:nvSpPr>
          <p:cNvPr id="41" name="TextBox 40">
            <a:extLst>
              <a:ext uri="{FF2B5EF4-FFF2-40B4-BE49-F238E27FC236}">
                <a16:creationId xmlns:a16="http://schemas.microsoft.com/office/drawing/2014/main" id="{22EA71A8-4F04-7DD7-BC8E-F78FEEB08E1B}"/>
              </a:ext>
            </a:extLst>
          </p:cNvPr>
          <p:cNvSpPr txBox="1"/>
          <p:nvPr/>
        </p:nvSpPr>
        <p:spPr>
          <a:xfrm>
            <a:off x="6150218" y="5006973"/>
            <a:ext cx="395654" cy="584775"/>
          </a:xfrm>
          <a:prstGeom prst="rect">
            <a:avLst/>
          </a:prstGeom>
          <a:noFill/>
        </p:spPr>
        <p:txBody>
          <a:bodyPr wrap="square" rtlCol="0">
            <a:spAutoFit/>
          </a:bodyPr>
          <a:lstStyle/>
          <a:p>
            <a:pPr algn="ctr"/>
            <a:r>
              <a:rPr lang="en-US" sz="3200" dirty="0">
                <a:solidFill>
                  <a:srgbClr val="FF0000"/>
                </a:solidFill>
              </a:rPr>
              <a:t>C</a:t>
            </a:r>
          </a:p>
        </p:txBody>
      </p:sp>
      <p:sp>
        <p:nvSpPr>
          <p:cNvPr id="42" name="TextBox 41">
            <a:extLst>
              <a:ext uri="{FF2B5EF4-FFF2-40B4-BE49-F238E27FC236}">
                <a16:creationId xmlns:a16="http://schemas.microsoft.com/office/drawing/2014/main" id="{428AB74A-EAF6-F442-E082-0D2CD0FFD4CC}"/>
              </a:ext>
            </a:extLst>
          </p:cNvPr>
          <p:cNvSpPr txBox="1"/>
          <p:nvPr/>
        </p:nvSpPr>
        <p:spPr>
          <a:xfrm>
            <a:off x="6591111" y="5006972"/>
            <a:ext cx="395654" cy="584775"/>
          </a:xfrm>
          <a:prstGeom prst="rect">
            <a:avLst/>
          </a:prstGeom>
          <a:noFill/>
        </p:spPr>
        <p:txBody>
          <a:bodyPr wrap="square" rtlCol="0">
            <a:spAutoFit/>
          </a:bodyPr>
          <a:lstStyle/>
          <a:p>
            <a:pPr algn="ctr"/>
            <a:r>
              <a:rPr lang="en-US" sz="3200" dirty="0">
                <a:solidFill>
                  <a:srgbClr val="FF0000"/>
                </a:solidFill>
              </a:rPr>
              <a:t>I</a:t>
            </a:r>
          </a:p>
        </p:txBody>
      </p:sp>
      <p:sp>
        <p:nvSpPr>
          <p:cNvPr id="43" name="TextBox 42">
            <a:extLst>
              <a:ext uri="{FF2B5EF4-FFF2-40B4-BE49-F238E27FC236}">
                <a16:creationId xmlns:a16="http://schemas.microsoft.com/office/drawing/2014/main" id="{87472CA5-C4A2-398B-153C-7853C515EB2C}"/>
              </a:ext>
            </a:extLst>
          </p:cNvPr>
          <p:cNvSpPr txBox="1"/>
          <p:nvPr/>
        </p:nvSpPr>
        <p:spPr>
          <a:xfrm>
            <a:off x="7012502" y="5011827"/>
            <a:ext cx="395654" cy="584775"/>
          </a:xfrm>
          <a:prstGeom prst="rect">
            <a:avLst/>
          </a:prstGeom>
          <a:noFill/>
        </p:spPr>
        <p:txBody>
          <a:bodyPr wrap="square" rtlCol="0">
            <a:spAutoFit/>
          </a:bodyPr>
          <a:lstStyle/>
          <a:p>
            <a:pPr algn="ctr"/>
            <a:r>
              <a:rPr lang="en-US" sz="3200" dirty="0">
                <a:solidFill>
                  <a:srgbClr val="FF0000"/>
                </a:solidFill>
              </a:rPr>
              <a:t>L</a:t>
            </a:r>
          </a:p>
        </p:txBody>
      </p:sp>
      <p:sp>
        <p:nvSpPr>
          <p:cNvPr id="44" name="TextBox 43">
            <a:extLst>
              <a:ext uri="{FF2B5EF4-FFF2-40B4-BE49-F238E27FC236}">
                <a16:creationId xmlns:a16="http://schemas.microsoft.com/office/drawing/2014/main" id="{14690EBD-469D-17BE-9566-E0A8339DFC15}"/>
              </a:ext>
            </a:extLst>
          </p:cNvPr>
          <p:cNvSpPr txBox="1"/>
          <p:nvPr/>
        </p:nvSpPr>
        <p:spPr>
          <a:xfrm>
            <a:off x="7488111" y="5006973"/>
            <a:ext cx="395654" cy="584775"/>
          </a:xfrm>
          <a:prstGeom prst="rect">
            <a:avLst/>
          </a:prstGeom>
          <a:noFill/>
        </p:spPr>
        <p:txBody>
          <a:bodyPr wrap="square" rtlCol="0">
            <a:spAutoFit/>
          </a:bodyPr>
          <a:lstStyle/>
          <a:p>
            <a:pPr algn="ctr"/>
            <a:r>
              <a:rPr lang="en-US" sz="3200" dirty="0">
                <a:solidFill>
                  <a:srgbClr val="FF0000"/>
                </a:solidFill>
              </a:rPr>
              <a:t>I</a:t>
            </a:r>
          </a:p>
        </p:txBody>
      </p:sp>
      <p:sp>
        <p:nvSpPr>
          <p:cNvPr id="45" name="TextBox 44">
            <a:extLst>
              <a:ext uri="{FF2B5EF4-FFF2-40B4-BE49-F238E27FC236}">
                <a16:creationId xmlns:a16="http://schemas.microsoft.com/office/drawing/2014/main" id="{243EA379-D98D-C11B-D62B-0175F455E89A}"/>
              </a:ext>
            </a:extLst>
          </p:cNvPr>
          <p:cNvSpPr txBox="1"/>
          <p:nvPr/>
        </p:nvSpPr>
        <p:spPr>
          <a:xfrm>
            <a:off x="7890141" y="5006973"/>
            <a:ext cx="395654" cy="584775"/>
          </a:xfrm>
          <a:prstGeom prst="rect">
            <a:avLst/>
          </a:prstGeom>
          <a:noFill/>
        </p:spPr>
        <p:txBody>
          <a:bodyPr wrap="square" rtlCol="0">
            <a:spAutoFit/>
          </a:bodyPr>
          <a:lstStyle/>
          <a:p>
            <a:pPr algn="ctr"/>
            <a:r>
              <a:rPr lang="en-US" sz="3200" dirty="0">
                <a:solidFill>
                  <a:srgbClr val="FF0000"/>
                </a:solidFill>
              </a:rPr>
              <a:t>T</a:t>
            </a:r>
          </a:p>
        </p:txBody>
      </p:sp>
      <p:sp>
        <p:nvSpPr>
          <p:cNvPr id="46" name="TextBox 45">
            <a:extLst>
              <a:ext uri="{FF2B5EF4-FFF2-40B4-BE49-F238E27FC236}">
                <a16:creationId xmlns:a16="http://schemas.microsoft.com/office/drawing/2014/main" id="{070F182C-466C-A4D6-883D-914C32FEEF27}"/>
              </a:ext>
            </a:extLst>
          </p:cNvPr>
          <p:cNvSpPr txBox="1"/>
          <p:nvPr/>
        </p:nvSpPr>
        <p:spPr>
          <a:xfrm>
            <a:off x="8385111" y="4999660"/>
            <a:ext cx="395654" cy="584775"/>
          </a:xfrm>
          <a:prstGeom prst="rect">
            <a:avLst/>
          </a:prstGeom>
          <a:noFill/>
        </p:spPr>
        <p:txBody>
          <a:bodyPr wrap="square" rtlCol="0">
            <a:spAutoFit/>
          </a:bodyPr>
          <a:lstStyle/>
          <a:p>
            <a:pPr algn="ctr"/>
            <a:r>
              <a:rPr lang="en-US" sz="3200" dirty="0">
                <a:solidFill>
                  <a:srgbClr val="FF0000"/>
                </a:solidFill>
              </a:rPr>
              <a:t>Y</a:t>
            </a:r>
          </a:p>
        </p:txBody>
      </p:sp>
      <p:sp>
        <p:nvSpPr>
          <p:cNvPr id="47" name="TextBox 46">
            <a:extLst>
              <a:ext uri="{FF2B5EF4-FFF2-40B4-BE49-F238E27FC236}">
                <a16:creationId xmlns:a16="http://schemas.microsoft.com/office/drawing/2014/main" id="{2DCF95AB-2433-84FF-69F0-0BE155FE2032}"/>
              </a:ext>
            </a:extLst>
          </p:cNvPr>
          <p:cNvSpPr txBox="1"/>
          <p:nvPr/>
        </p:nvSpPr>
        <p:spPr>
          <a:xfrm>
            <a:off x="5754159" y="5627123"/>
            <a:ext cx="395654" cy="584775"/>
          </a:xfrm>
          <a:prstGeom prst="rect">
            <a:avLst/>
          </a:prstGeom>
          <a:noFill/>
        </p:spPr>
        <p:txBody>
          <a:bodyPr wrap="square" rtlCol="0">
            <a:spAutoFit/>
          </a:bodyPr>
          <a:lstStyle/>
          <a:p>
            <a:pPr algn="ctr"/>
            <a:r>
              <a:rPr lang="en-US" sz="3200" dirty="0">
                <a:solidFill>
                  <a:srgbClr val="FF0000"/>
                </a:solidFill>
              </a:rPr>
              <a:t>N</a:t>
            </a:r>
          </a:p>
        </p:txBody>
      </p:sp>
      <p:sp>
        <p:nvSpPr>
          <p:cNvPr id="48" name="TextBox 47">
            <a:extLst>
              <a:ext uri="{FF2B5EF4-FFF2-40B4-BE49-F238E27FC236}">
                <a16:creationId xmlns:a16="http://schemas.microsoft.com/office/drawing/2014/main" id="{1D6B8D16-D2A4-F548-7337-68391E84008D}"/>
              </a:ext>
            </a:extLst>
          </p:cNvPr>
          <p:cNvSpPr txBox="1"/>
          <p:nvPr/>
        </p:nvSpPr>
        <p:spPr>
          <a:xfrm>
            <a:off x="5308214" y="5608528"/>
            <a:ext cx="395654" cy="584775"/>
          </a:xfrm>
          <a:prstGeom prst="rect">
            <a:avLst/>
          </a:prstGeom>
          <a:noFill/>
        </p:spPr>
        <p:txBody>
          <a:bodyPr wrap="square" rtlCol="0">
            <a:spAutoFit/>
          </a:bodyPr>
          <a:lstStyle/>
          <a:p>
            <a:pPr algn="ctr"/>
            <a:r>
              <a:rPr lang="en-US" sz="3200" dirty="0">
                <a:solidFill>
                  <a:srgbClr val="FF0000"/>
                </a:solidFill>
              </a:rPr>
              <a:t>E</a:t>
            </a:r>
          </a:p>
        </p:txBody>
      </p:sp>
      <p:sp>
        <p:nvSpPr>
          <p:cNvPr id="49" name="TextBox 48">
            <a:extLst>
              <a:ext uri="{FF2B5EF4-FFF2-40B4-BE49-F238E27FC236}">
                <a16:creationId xmlns:a16="http://schemas.microsoft.com/office/drawing/2014/main" id="{E0ADFE0F-4785-2BD5-7DF0-53E6F49E36E9}"/>
              </a:ext>
            </a:extLst>
          </p:cNvPr>
          <p:cNvSpPr txBox="1"/>
          <p:nvPr/>
        </p:nvSpPr>
        <p:spPr>
          <a:xfrm>
            <a:off x="6142474" y="5627122"/>
            <a:ext cx="395654" cy="584775"/>
          </a:xfrm>
          <a:prstGeom prst="rect">
            <a:avLst/>
          </a:prstGeom>
          <a:noFill/>
        </p:spPr>
        <p:txBody>
          <a:bodyPr wrap="square" rtlCol="0">
            <a:spAutoFit/>
          </a:bodyPr>
          <a:lstStyle/>
          <a:p>
            <a:pPr algn="ctr"/>
            <a:r>
              <a:rPr lang="en-US" sz="3200" dirty="0">
                <a:solidFill>
                  <a:srgbClr val="FF0000"/>
                </a:solidFill>
              </a:rPr>
              <a:t>T</a:t>
            </a:r>
          </a:p>
        </p:txBody>
      </p:sp>
      <p:sp>
        <p:nvSpPr>
          <p:cNvPr id="50" name="TextBox 49">
            <a:extLst>
              <a:ext uri="{FF2B5EF4-FFF2-40B4-BE49-F238E27FC236}">
                <a16:creationId xmlns:a16="http://schemas.microsoft.com/office/drawing/2014/main" id="{47BD6755-E464-A2F1-6477-E32E76118352}"/>
              </a:ext>
            </a:extLst>
          </p:cNvPr>
          <p:cNvSpPr txBox="1"/>
          <p:nvPr/>
        </p:nvSpPr>
        <p:spPr>
          <a:xfrm>
            <a:off x="6603862" y="5607128"/>
            <a:ext cx="395654" cy="584775"/>
          </a:xfrm>
          <a:prstGeom prst="rect">
            <a:avLst/>
          </a:prstGeom>
          <a:noFill/>
        </p:spPr>
        <p:txBody>
          <a:bodyPr wrap="square" rtlCol="0">
            <a:spAutoFit/>
          </a:bodyPr>
          <a:lstStyle/>
          <a:p>
            <a:pPr algn="ctr"/>
            <a:r>
              <a:rPr lang="en-US" sz="3200" dirty="0">
                <a:solidFill>
                  <a:srgbClr val="FF0000"/>
                </a:solidFill>
              </a:rPr>
              <a:t>E</a:t>
            </a:r>
          </a:p>
        </p:txBody>
      </p:sp>
      <p:sp>
        <p:nvSpPr>
          <p:cNvPr id="51" name="TextBox 50">
            <a:extLst>
              <a:ext uri="{FF2B5EF4-FFF2-40B4-BE49-F238E27FC236}">
                <a16:creationId xmlns:a16="http://schemas.microsoft.com/office/drawing/2014/main" id="{29014D55-16EB-0BE1-D74B-6942CFB4612C}"/>
              </a:ext>
            </a:extLst>
          </p:cNvPr>
          <p:cNvSpPr txBox="1"/>
          <p:nvPr/>
        </p:nvSpPr>
        <p:spPr>
          <a:xfrm>
            <a:off x="7018841" y="5625676"/>
            <a:ext cx="395654" cy="584775"/>
          </a:xfrm>
          <a:prstGeom prst="rect">
            <a:avLst/>
          </a:prstGeom>
          <a:noFill/>
        </p:spPr>
        <p:txBody>
          <a:bodyPr wrap="square" rtlCol="0">
            <a:spAutoFit/>
          </a:bodyPr>
          <a:lstStyle/>
          <a:p>
            <a:pPr algn="ctr"/>
            <a:r>
              <a:rPr lang="en-US" sz="3200" dirty="0">
                <a:solidFill>
                  <a:srgbClr val="FF0000"/>
                </a:solidFill>
              </a:rPr>
              <a:t>R</a:t>
            </a:r>
          </a:p>
        </p:txBody>
      </p:sp>
      <p:sp>
        <p:nvSpPr>
          <p:cNvPr id="52" name="TextBox 51">
            <a:extLst>
              <a:ext uri="{FF2B5EF4-FFF2-40B4-BE49-F238E27FC236}">
                <a16:creationId xmlns:a16="http://schemas.microsoft.com/office/drawing/2014/main" id="{EEB8EC35-EBD8-8FB1-9D3B-7B148223FB47}"/>
              </a:ext>
            </a:extLst>
          </p:cNvPr>
          <p:cNvSpPr txBox="1"/>
          <p:nvPr/>
        </p:nvSpPr>
        <p:spPr>
          <a:xfrm>
            <a:off x="7470744" y="5613899"/>
            <a:ext cx="395654" cy="584775"/>
          </a:xfrm>
          <a:prstGeom prst="rect">
            <a:avLst/>
          </a:prstGeom>
          <a:noFill/>
        </p:spPr>
        <p:txBody>
          <a:bodyPr wrap="square" rtlCol="0">
            <a:spAutoFit/>
          </a:bodyPr>
          <a:lstStyle/>
          <a:p>
            <a:pPr algn="ctr"/>
            <a:r>
              <a:rPr lang="en-US" sz="3200" dirty="0">
                <a:solidFill>
                  <a:srgbClr val="FF0000"/>
                </a:solidFill>
              </a:rPr>
              <a:t>T</a:t>
            </a:r>
          </a:p>
        </p:txBody>
      </p:sp>
      <p:sp>
        <p:nvSpPr>
          <p:cNvPr id="53" name="TextBox 52">
            <a:extLst>
              <a:ext uri="{FF2B5EF4-FFF2-40B4-BE49-F238E27FC236}">
                <a16:creationId xmlns:a16="http://schemas.microsoft.com/office/drawing/2014/main" id="{70B4ECCD-A59C-9399-02B5-E140B884D563}"/>
              </a:ext>
            </a:extLst>
          </p:cNvPr>
          <p:cNvSpPr txBox="1"/>
          <p:nvPr/>
        </p:nvSpPr>
        <p:spPr>
          <a:xfrm>
            <a:off x="7896517" y="5600604"/>
            <a:ext cx="395654" cy="584775"/>
          </a:xfrm>
          <a:prstGeom prst="rect">
            <a:avLst/>
          </a:prstGeom>
          <a:noFill/>
        </p:spPr>
        <p:txBody>
          <a:bodyPr wrap="square" rtlCol="0">
            <a:spAutoFit/>
          </a:bodyPr>
          <a:lstStyle/>
          <a:p>
            <a:pPr algn="ctr"/>
            <a:r>
              <a:rPr lang="en-US" sz="3200" dirty="0">
                <a:solidFill>
                  <a:srgbClr val="FF0000"/>
                </a:solidFill>
              </a:rPr>
              <a:t>A</a:t>
            </a:r>
          </a:p>
        </p:txBody>
      </p:sp>
      <p:sp>
        <p:nvSpPr>
          <p:cNvPr id="54" name="TextBox 53">
            <a:extLst>
              <a:ext uri="{FF2B5EF4-FFF2-40B4-BE49-F238E27FC236}">
                <a16:creationId xmlns:a16="http://schemas.microsoft.com/office/drawing/2014/main" id="{2E7680AE-A7FA-D5EF-0712-D58EB7F67B86}"/>
              </a:ext>
            </a:extLst>
          </p:cNvPr>
          <p:cNvSpPr txBox="1"/>
          <p:nvPr/>
        </p:nvSpPr>
        <p:spPr>
          <a:xfrm>
            <a:off x="8363512" y="5635494"/>
            <a:ext cx="395654" cy="584775"/>
          </a:xfrm>
          <a:prstGeom prst="rect">
            <a:avLst/>
          </a:prstGeom>
          <a:noFill/>
        </p:spPr>
        <p:txBody>
          <a:bodyPr wrap="square" rtlCol="0">
            <a:spAutoFit/>
          </a:bodyPr>
          <a:lstStyle/>
          <a:p>
            <a:pPr algn="ctr"/>
            <a:r>
              <a:rPr lang="en-US" sz="3200" dirty="0">
                <a:solidFill>
                  <a:srgbClr val="FF0000"/>
                </a:solidFill>
              </a:rPr>
              <a:t>I</a:t>
            </a:r>
          </a:p>
        </p:txBody>
      </p:sp>
      <p:sp>
        <p:nvSpPr>
          <p:cNvPr id="55" name="TextBox 54">
            <a:extLst>
              <a:ext uri="{FF2B5EF4-FFF2-40B4-BE49-F238E27FC236}">
                <a16:creationId xmlns:a16="http://schemas.microsoft.com/office/drawing/2014/main" id="{5DC4EAB1-2AD5-6845-322C-09882CC7715C}"/>
              </a:ext>
            </a:extLst>
          </p:cNvPr>
          <p:cNvSpPr txBox="1"/>
          <p:nvPr/>
        </p:nvSpPr>
        <p:spPr>
          <a:xfrm>
            <a:off x="8781052" y="5613899"/>
            <a:ext cx="395654" cy="584775"/>
          </a:xfrm>
          <a:prstGeom prst="rect">
            <a:avLst/>
          </a:prstGeom>
          <a:noFill/>
        </p:spPr>
        <p:txBody>
          <a:bodyPr wrap="square" rtlCol="0">
            <a:spAutoFit/>
          </a:bodyPr>
          <a:lstStyle/>
          <a:p>
            <a:pPr algn="ctr"/>
            <a:r>
              <a:rPr lang="en-US" sz="3200" dirty="0">
                <a:solidFill>
                  <a:srgbClr val="FF0000"/>
                </a:solidFill>
              </a:rPr>
              <a:t>N</a:t>
            </a:r>
          </a:p>
        </p:txBody>
      </p:sp>
      <p:sp>
        <p:nvSpPr>
          <p:cNvPr id="56" name="TextBox 55">
            <a:extLst>
              <a:ext uri="{FF2B5EF4-FFF2-40B4-BE49-F238E27FC236}">
                <a16:creationId xmlns:a16="http://schemas.microsoft.com/office/drawing/2014/main" id="{7DC06CA1-F787-282D-529D-AE7F1629D345}"/>
              </a:ext>
            </a:extLst>
          </p:cNvPr>
          <p:cNvSpPr txBox="1"/>
          <p:nvPr/>
        </p:nvSpPr>
        <p:spPr>
          <a:xfrm>
            <a:off x="9275212" y="5627122"/>
            <a:ext cx="395654" cy="584775"/>
          </a:xfrm>
          <a:prstGeom prst="rect">
            <a:avLst/>
          </a:prstGeom>
          <a:noFill/>
        </p:spPr>
        <p:txBody>
          <a:bodyPr wrap="square" rtlCol="0">
            <a:spAutoFit/>
          </a:bodyPr>
          <a:lstStyle/>
          <a:p>
            <a:pPr algn="ctr"/>
            <a:r>
              <a:rPr lang="en-US" sz="3200" dirty="0">
                <a:solidFill>
                  <a:srgbClr val="FF0000"/>
                </a:solidFill>
              </a:rPr>
              <a:t>M</a:t>
            </a:r>
          </a:p>
        </p:txBody>
      </p:sp>
      <p:sp>
        <p:nvSpPr>
          <p:cNvPr id="57" name="TextBox 56">
            <a:extLst>
              <a:ext uri="{FF2B5EF4-FFF2-40B4-BE49-F238E27FC236}">
                <a16:creationId xmlns:a16="http://schemas.microsoft.com/office/drawing/2014/main" id="{9E85D55E-1F2C-2D4A-B512-45FF1996F2F8}"/>
              </a:ext>
            </a:extLst>
          </p:cNvPr>
          <p:cNvSpPr txBox="1"/>
          <p:nvPr/>
        </p:nvSpPr>
        <p:spPr>
          <a:xfrm>
            <a:off x="9693835" y="5600604"/>
            <a:ext cx="395654" cy="584775"/>
          </a:xfrm>
          <a:prstGeom prst="rect">
            <a:avLst/>
          </a:prstGeom>
          <a:noFill/>
        </p:spPr>
        <p:txBody>
          <a:bodyPr wrap="square" rtlCol="0">
            <a:spAutoFit/>
          </a:bodyPr>
          <a:lstStyle/>
          <a:p>
            <a:pPr algn="ctr"/>
            <a:r>
              <a:rPr lang="en-US" sz="3200" dirty="0">
                <a:solidFill>
                  <a:srgbClr val="FF0000"/>
                </a:solidFill>
              </a:rPr>
              <a:t>E</a:t>
            </a:r>
          </a:p>
        </p:txBody>
      </p:sp>
      <p:sp>
        <p:nvSpPr>
          <p:cNvPr id="58" name="TextBox 57">
            <a:extLst>
              <a:ext uri="{FF2B5EF4-FFF2-40B4-BE49-F238E27FC236}">
                <a16:creationId xmlns:a16="http://schemas.microsoft.com/office/drawing/2014/main" id="{678ED573-88EE-5E3C-8FE7-A4322C649D07}"/>
              </a:ext>
            </a:extLst>
          </p:cNvPr>
          <p:cNvSpPr txBox="1"/>
          <p:nvPr/>
        </p:nvSpPr>
        <p:spPr>
          <a:xfrm>
            <a:off x="10112459" y="5613898"/>
            <a:ext cx="395654" cy="584775"/>
          </a:xfrm>
          <a:prstGeom prst="rect">
            <a:avLst/>
          </a:prstGeom>
          <a:noFill/>
        </p:spPr>
        <p:txBody>
          <a:bodyPr wrap="square" rtlCol="0">
            <a:spAutoFit/>
          </a:bodyPr>
          <a:lstStyle/>
          <a:p>
            <a:pPr algn="ctr"/>
            <a:r>
              <a:rPr lang="en-US" sz="3200" dirty="0">
                <a:solidFill>
                  <a:srgbClr val="FF0000"/>
                </a:solidFill>
              </a:rPr>
              <a:t>N</a:t>
            </a:r>
          </a:p>
        </p:txBody>
      </p:sp>
      <p:sp>
        <p:nvSpPr>
          <p:cNvPr id="59" name="TextBox 58">
            <a:extLst>
              <a:ext uri="{FF2B5EF4-FFF2-40B4-BE49-F238E27FC236}">
                <a16:creationId xmlns:a16="http://schemas.microsoft.com/office/drawing/2014/main" id="{97D803E4-60EC-E58C-9756-DDBDBAD120EC}"/>
              </a:ext>
            </a:extLst>
          </p:cNvPr>
          <p:cNvSpPr txBox="1"/>
          <p:nvPr/>
        </p:nvSpPr>
        <p:spPr>
          <a:xfrm>
            <a:off x="10598314" y="5635495"/>
            <a:ext cx="395654" cy="584775"/>
          </a:xfrm>
          <a:prstGeom prst="rect">
            <a:avLst/>
          </a:prstGeom>
          <a:noFill/>
        </p:spPr>
        <p:txBody>
          <a:bodyPr wrap="square" rtlCol="0">
            <a:spAutoFit/>
          </a:bodyPr>
          <a:lstStyle/>
          <a:p>
            <a:pPr algn="ctr"/>
            <a:r>
              <a:rPr lang="en-US" sz="3200" dirty="0">
                <a:solidFill>
                  <a:srgbClr val="FF0000"/>
                </a:solidFill>
              </a:rPr>
              <a:t>T</a:t>
            </a:r>
          </a:p>
        </p:txBody>
      </p:sp>
    </p:spTree>
    <p:extLst>
      <p:ext uri="{BB962C8B-B14F-4D97-AF65-F5344CB8AC3E}">
        <p14:creationId xmlns:p14="http://schemas.microsoft.com/office/powerpoint/2010/main" val="308335688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arn(inVertic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arn(inVertic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arn(inVertical)">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arn(inVertical)">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barn(inVertical)">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arn(inVertical)">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barn(inVertical)">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barn(inVertical)">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barn(inVertical)">
                                      <p:cBhvr>
                                        <p:cTn id="102" dur="500"/>
                                        <p:tgtEl>
                                          <p:spTgt spid="30"/>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barn(inVertical)">
                                      <p:cBhvr>
                                        <p:cTn id="107" dur="50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barn(inVertical)">
                                      <p:cBhvr>
                                        <p:cTn id="112" dur="500"/>
                                        <p:tgtEl>
                                          <p:spTgt spid="32"/>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barn(inVertical)">
                                      <p:cBhvr>
                                        <p:cTn id="117" dur="500"/>
                                        <p:tgtEl>
                                          <p:spTgt spid="33"/>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barn(inVertical)">
                                      <p:cBhvr>
                                        <p:cTn id="122" dur="500"/>
                                        <p:tgtEl>
                                          <p:spTgt spid="34"/>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barn(inVertical)">
                                      <p:cBhvr>
                                        <p:cTn id="127" dur="500"/>
                                        <p:tgtEl>
                                          <p:spTgt spid="35"/>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36"/>
                                        </p:tgtEl>
                                        <p:attrNameLst>
                                          <p:attrName>style.visibility</p:attrName>
                                        </p:attrNameLst>
                                      </p:cBhvr>
                                      <p:to>
                                        <p:strVal val="visible"/>
                                      </p:to>
                                    </p:set>
                                    <p:animEffect transition="in" filter="barn(inVertical)">
                                      <p:cBhvr>
                                        <p:cTn id="132" dur="500"/>
                                        <p:tgtEl>
                                          <p:spTgt spid="36"/>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grpId="0" nodeType="clickEffect">
                                  <p:stCondLst>
                                    <p:cond delay="0"/>
                                  </p:stCondLst>
                                  <p:childTnLst>
                                    <p:set>
                                      <p:cBhvr>
                                        <p:cTn id="136" dur="1" fill="hold">
                                          <p:stCondLst>
                                            <p:cond delay="0"/>
                                          </p:stCondLst>
                                        </p:cTn>
                                        <p:tgtEl>
                                          <p:spTgt spid="37"/>
                                        </p:tgtEl>
                                        <p:attrNameLst>
                                          <p:attrName>style.visibility</p:attrName>
                                        </p:attrNameLst>
                                      </p:cBhvr>
                                      <p:to>
                                        <p:strVal val="visible"/>
                                      </p:to>
                                    </p:set>
                                    <p:animEffect transition="in" filter="barn(inVertical)">
                                      <p:cBhvr>
                                        <p:cTn id="137" dur="500"/>
                                        <p:tgtEl>
                                          <p:spTgt spid="37"/>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grpId="0" nodeType="clickEffect">
                                  <p:stCondLst>
                                    <p:cond delay="0"/>
                                  </p:stCondLst>
                                  <p:childTnLst>
                                    <p:set>
                                      <p:cBhvr>
                                        <p:cTn id="141" dur="1" fill="hold">
                                          <p:stCondLst>
                                            <p:cond delay="0"/>
                                          </p:stCondLst>
                                        </p:cTn>
                                        <p:tgtEl>
                                          <p:spTgt spid="38"/>
                                        </p:tgtEl>
                                        <p:attrNameLst>
                                          <p:attrName>style.visibility</p:attrName>
                                        </p:attrNameLst>
                                      </p:cBhvr>
                                      <p:to>
                                        <p:strVal val="visible"/>
                                      </p:to>
                                    </p:set>
                                    <p:animEffect transition="in" filter="barn(inVertical)">
                                      <p:cBhvr>
                                        <p:cTn id="142" dur="500"/>
                                        <p:tgtEl>
                                          <p:spTgt spid="38"/>
                                        </p:tgtEl>
                                      </p:cBhvr>
                                    </p:animEffect>
                                  </p:childTnLst>
                                </p:cTn>
                              </p:par>
                            </p:childTnLst>
                          </p:cTn>
                        </p:par>
                      </p:childTnLst>
                    </p:cTn>
                  </p:par>
                  <p:par>
                    <p:cTn id="143" fill="hold">
                      <p:stCondLst>
                        <p:cond delay="indefinite"/>
                      </p:stCondLst>
                      <p:childTnLst>
                        <p:par>
                          <p:cTn id="144" fill="hold">
                            <p:stCondLst>
                              <p:cond delay="0"/>
                            </p:stCondLst>
                            <p:childTnLst>
                              <p:par>
                                <p:cTn id="145" presetID="16" presetClass="entr" presetSubtype="21" fill="hold" grpId="0" nodeType="click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barn(inVertical)">
                                      <p:cBhvr>
                                        <p:cTn id="147" dur="500"/>
                                        <p:tgtEl>
                                          <p:spTgt spid="39"/>
                                        </p:tgtEl>
                                      </p:cBhvr>
                                    </p:animEffect>
                                  </p:childTnLst>
                                </p:cTn>
                              </p:par>
                            </p:childTnLst>
                          </p:cTn>
                        </p:par>
                      </p:childTnLst>
                    </p:cTn>
                  </p:par>
                  <p:par>
                    <p:cTn id="148" fill="hold">
                      <p:stCondLst>
                        <p:cond delay="indefinite"/>
                      </p:stCondLst>
                      <p:childTnLst>
                        <p:par>
                          <p:cTn id="149" fill="hold">
                            <p:stCondLst>
                              <p:cond delay="0"/>
                            </p:stCondLst>
                            <p:childTnLst>
                              <p:par>
                                <p:cTn id="150" presetID="16" presetClass="entr" presetSubtype="21" fill="hold" grpId="0" nodeType="click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barn(inVertical)">
                                      <p:cBhvr>
                                        <p:cTn id="152" dur="500"/>
                                        <p:tgtEl>
                                          <p:spTgt spid="40"/>
                                        </p:tgtEl>
                                      </p:cBhvr>
                                    </p:animEffect>
                                  </p:childTnLst>
                                </p:cTn>
                              </p:par>
                            </p:childTnLst>
                          </p:cTn>
                        </p:par>
                      </p:childTnLst>
                    </p:cTn>
                  </p:par>
                  <p:par>
                    <p:cTn id="153" fill="hold">
                      <p:stCondLst>
                        <p:cond delay="indefinite"/>
                      </p:stCondLst>
                      <p:childTnLst>
                        <p:par>
                          <p:cTn id="154" fill="hold">
                            <p:stCondLst>
                              <p:cond delay="0"/>
                            </p:stCondLst>
                            <p:childTnLst>
                              <p:par>
                                <p:cTn id="155" presetID="16" presetClass="entr" presetSubtype="21" fill="hold" grpId="0" nodeType="clickEffect">
                                  <p:stCondLst>
                                    <p:cond delay="0"/>
                                  </p:stCondLst>
                                  <p:childTnLst>
                                    <p:set>
                                      <p:cBhvr>
                                        <p:cTn id="156" dur="1" fill="hold">
                                          <p:stCondLst>
                                            <p:cond delay="0"/>
                                          </p:stCondLst>
                                        </p:cTn>
                                        <p:tgtEl>
                                          <p:spTgt spid="41"/>
                                        </p:tgtEl>
                                        <p:attrNameLst>
                                          <p:attrName>style.visibility</p:attrName>
                                        </p:attrNameLst>
                                      </p:cBhvr>
                                      <p:to>
                                        <p:strVal val="visible"/>
                                      </p:to>
                                    </p:set>
                                    <p:animEffect transition="in" filter="barn(inVertical)">
                                      <p:cBhvr>
                                        <p:cTn id="157" dur="500"/>
                                        <p:tgtEl>
                                          <p:spTgt spid="41"/>
                                        </p:tgtEl>
                                      </p:cBhvr>
                                    </p:animEffect>
                                  </p:childTnLst>
                                </p:cTn>
                              </p:par>
                            </p:childTnLst>
                          </p:cTn>
                        </p:par>
                      </p:childTnLst>
                    </p:cTn>
                  </p:par>
                  <p:par>
                    <p:cTn id="158" fill="hold">
                      <p:stCondLst>
                        <p:cond delay="indefinite"/>
                      </p:stCondLst>
                      <p:childTnLst>
                        <p:par>
                          <p:cTn id="159" fill="hold">
                            <p:stCondLst>
                              <p:cond delay="0"/>
                            </p:stCondLst>
                            <p:childTnLst>
                              <p:par>
                                <p:cTn id="160" presetID="16" presetClass="entr" presetSubtype="21" fill="hold" grpId="0" nodeType="clickEffect">
                                  <p:stCondLst>
                                    <p:cond delay="0"/>
                                  </p:stCondLst>
                                  <p:childTnLst>
                                    <p:set>
                                      <p:cBhvr>
                                        <p:cTn id="161" dur="1" fill="hold">
                                          <p:stCondLst>
                                            <p:cond delay="0"/>
                                          </p:stCondLst>
                                        </p:cTn>
                                        <p:tgtEl>
                                          <p:spTgt spid="42"/>
                                        </p:tgtEl>
                                        <p:attrNameLst>
                                          <p:attrName>style.visibility</p:attrName>
                                        </p:attrNameLst>
                                      </p:cBhvr>
                                      <p:to>
                                        <p:strVal val="visible"/>
                                      </p:to>
                                    </p:set>
                                    <p:animEffect transition="in" filter="barn(inVertical)">
                                      <p:cBhvr>
                                        <p:cTn id="162" dur="500"/>
                                        <p:tgtEl>
                                          <p:spTgt spid="42"/>
                                        </p:tgtEl>
                                      </p:cBhvr>
                                    </p:animEffect>
                                  </p:childTnLst>
                                </p:cTn>
                              </p:par>
                            </p:childTnLst>
                          </p:cTn>
                        </p:par>
                      </p:childTnLst>
                    </p:cTn>
                  </p:par>
                  <p:par>
                    <p:cTn id="163" fill="hold">
                      <p:stCondLst>
                        <p:cond delay="indefinite"/>
                      </p:stCondLst>
                      <p:childTnLst>
                        <p:par>
                          <p:cTn id="164" fill="hold">
                            <p:stCondLst>
                              <p:cond delay="0"/>
                            </p:stCondLst>
                            <p:childTnLst>
                              <p:par>
                                <p:cTn id="165" presetID="16" presetClass="entr" presetSubtype="21" fill="hold" grpId="0" nodeType="clickEffect">
                                  <p:stCondLst>
                                    <p:cond delay="0"/>
                                  </p:stCondLst>
                                  <p:childTnLst>
                                    <p:set>
                                      <p:cBhvr>
                                        <p:cTn id="166" dur="1" fill="hold">
                                          <p:stCondLst>
                                            <p:cond delay="0"/>
                                          </p:stCondLst>
                                        </p:cTn>
                                        <p:tgtEl>
                                          <p:spTgt spid="43"/>
                                        </p:tgtEl>
                                        <p:attrNameLst>
                                          <p:attrName>style.visibility</p:attrName>
                                        </p:attrNameLst>
                                      </p:cBhvr>
                                      <p:to>
                                        <p:strVal val="visible"/>
                                      </p:to>
                                    </p:set>
                                    <p:animEffect transition="in" filter="barn(inVertical)">
                                      <p:cBhvr>
                                        <p:cTn id="167" dur="500"/>
                                        <p:tgtEl>
                                          <p:spTgt spid="43"/>
                                        </p:tgtEl>
                                      </p:cBhvr>
                                    </p:animEffect>
                                  </p:childTnLst>
                                </p:cTn>
                              </p:par>
                            </p:childTnLst>
                          </p:cTn>
                        </p:par>
                      </p:childTnLst>
                    </p:cTn>
                  </p:par>
                  <p:par>
                    <p:cTn id="168" fill="hold">
                      <p:stCondLst>
                        <p:cond delay="indefinite"/>
                      </p:stCondLst>
                      <p:childTnLst>
                        <p:par>
                          <p:cTn id="169" fill="hold">
                            <p:stCondLst>
                              <p:cond delay="0"/>
                            </p:stCondLst>
                            <p:childTnLst>
                              <p:par>
                                <p:cTn id="170" presetID="16" presetClass="entr" presetSubtype="21" fill="hold" grpId="0" nodeType="clickEffect">
                                  <p:stCondLst>
                                    <p:cond delay="0"/>
                                  </p:stCondLst>
                                  <p:childTnLst>
                                    <p:set>
                                      <p:cBhvr>
                                        <p:cTn id="171" dur="1" fill="hold">
                                          <p:stCondLst>
                                            <p:cond delay="0"/>
                                          </p:stCondLst>
                                        </p:cTn>
                                        <p:tgtEl>
                                          <p:spTgt spid="44"/>
                                        </p:tgtEl>
                                        <p:attrNameLst>
                                          <p:attrName>style.visibility</p:attrName>
                                        </p:attrNameLst>
                                      </p:cBhvr>
                                      <p:to>
                                        <p:strVal val="visible"/>
                                      </p:to>
                                    </p:set>
                                    <p:animEffect transition="in" filter="barn(inVertical)">
                                      <p:cBhvr>
                                        <p:cTn id="172" dur="500"/>
                                        <p:tgtEl>
                                          <p:spTgt spid="44"/>
                                        </p:tgtEl>
                                      </p:cBhvr>
                                    </p:animEffect>
                                  </p:childTnLst>
                                </p:cTn>
                              </p:par>
                            </p:childTnLst>
                          </p:cTn>
                        </p:par>
                      </p:childTnLst>
                    </p:cTn>
                  </p:par>
                  <p:par>
                    <p:cTn id="173" fill="hold">
                      <p:stCondLst>
                        <p:cond delay="indefinite"/>
                      </p:stCondLst>
                      <p:childTnLst>
                        <p:par>
                          <p:cTn id="174" fill="hold">
                            <p:stCondLst>
                              <p:cond delay="0"/>
                            </p:stCondLst>
                            <p:childTnLst>
                              <p:par>
                                <p:cTn id="175" presetID="16" presetClass="entr" presetSubtype="21" fill="hold" grpId="0" nodeType="clickEffect">
                                  <p:stCondLst>
                                    <p:cond delay="0"/>
                                  </p:stCondLst>
                                  <p:childTnLst>
                                    <p:set>
                                      <p:cBhvr>
                                        <p:cTn id="176" dur="1" fill="hold">
                                          <p:stCondLst>
                                            <p:cond delay="0"/>
                                          </p:stCondLst>
                                        </p:cTn>
                                        <p:tgtEl>
                                          <p:spTgt spid="45"/>
                                        </p:tgtEl>
                                        <p:attrNameLst>
                                          <p:attrName>style.visibility</p:attrName>
                                        </p:attrNameLst>
                                      </p:cBhvr>
                                      <p:to>
                                        <p:strVal val="visible"/>
                                      </p:to>
                                    </p:set>
                                    <p:animEffect transition="in" filter="barn(inVertical)">
                                      <p:cBhvr>
                                        <p:cTn id="177" dur="500"/>
                                        <p:tgtEl>
                                          <p:spTgt spid="45"/>
                                        </p:tgtEl>
                                      </p:cBhvr>
                                    </p:animEffect>
                                  </p:childTnLst>
                                </p:cTn>
                              </p:par>
                            </p:childTnLst>
                          </p:cTn>
                        </p:par>
                      </p:childTnLst>
                    </p:cTn>
                  </p:par>
                  <p:par>
                    <p:cTn id="178" fill="hold">
                      <p:stCondLst>
                        <p:cond delay="indefinite"/>
                      </p:stCondLst>
                      <p:childTnLst>
                        <p:par>
                          <p:cTn id="179" fill="hold">
                            <p:stCondLst>
                              <p:cond delay="0"/>
                            </p:stCondLst>
                            <p:childTnLst>
                              <p:par>
                                <p:cTn id="180" presetID="16" presetClass="entr" presetSubtype="21" fill="hold" grpId="0" nodeType="clickEffect">
                                  <p:stCondLst>
                                    <p:cond delay="0"/>
                                  </p:stCondLst>
                                  <p:childTnLst>
                                    <p:set>
                                      <p:cBhvr>
                                        <p:cTn id="181" dur="1" fill="hold">
                                          <p:stCondLst>
                                            <p:cond delay="0"/>
                                          </p:stCondLst>
                                        </p:cTn>
                                        <p:tgtEl>
                                          <p:spTgt spid="46"/>
                                        </p:tgtEl>
                                        <p:attrNameLst>
                                          <p:attrName>style.visibility</p:attrName>
                                        </p:attrNameLst>
                                      </p:cBhvr>
                                      <p:to>
                                        <p:strVal val="visible"/>
                                      </p:to>
                                    </p:set>
                                    <p:animEffect transition="in" filter="barn(inVertical)">
                                      <p:cBhvr>
                                        <p:cTn id="182" dur="500"/>
                                        <p:tgtEl>
                                          <p:spTgt spid="46"/>
                                        </p:tgtEl>
                                      </p:cBhvr>
                                    </p:animEffect>
                                  </p:childTnLst>
                                </p:cTn>
                              </p:par>
                            </p:childTnLst>
                          </p:cTn>
                        </p:par>
                      </p:childTnLst>
                    </p:cTn>
                  </p:par>
                  <p:par>
                    <p:cTn id="183" fill="hold">
                      <p:stCondLst>
                        <p:cond delay="indefinite"/>
                      </p:stCondLst>
                      <p:childTnLst>
                        <p:par>
                          <p:cTn id="184" fill="hold">
                            <p:stCondLst>
                              <p:cond delay="0"/>
                            </p:stCondLst>
                            <p:childTnLst>
                              <p:par>
                                <p:cTn id="185" presetID="16" presetClass="entr" presetSubtype="21" fill="hold" grpId="0" nodeType="clickEffect">
                                  <p:stCondLst>
                                    <p:cond delay="0"/>
                                  </p:stCondLst>
                                  <p:childTnLst>
                                    <p:set>
                                      <p:cBhvr>
                                        <p:cTn id="186" dur="1" fill="hold">
                                          <p:stCondLst>
                                            <p:cond delay="0"/>
                                          </p:stCondLst>
                                        </p:cTn>
                                        <p:tgtEl>
                                          <p:spTgt spid="47"/>
                                        </p:tgtEl>
                                        <p:attrNameLst>
                                          <p:attrName>style.visibility</p:attrName>
                                        </p:attrNameLst>
                                      </p:cBhvr>
                                      <p:to>
                                        <p:strVal val="visible"/>
                                      </p:to>
                                    </p:set>
                                    <p:animEffect transition="in" filter="barn(inVertical)">
                                      <p:cBhvr>
                                        <p:cTn id="187" dur="500"/>
                                        <p:tgtEl>
                                          <p:spTgt spid="47"/>
                                        </p:tgtEl>
                                      </p:cBhvr>
                                    </p:animEffect>
                                  </p:childTnLst>
                                </p:cTn>
                              </p:par>
                            </p:childTnLst>
                          </p:cTn>
                        </p:par>
                      </p:childTnLst>
                    </p:cTn>
                  </p:par>
                  <p:par>
                    <p:cTn id="188" fill="hold">
                      <p:stCondLst>
                        <p:cond delay="indefinite"/>
                      </p:stCondLst>
                      <p:childTnLst>
                        <p:par>
                          <p:cTn id="189" fill="hold">
                            <p:stCondLst>
                              <p:cond delay="0"/>
                            </p:stCondLst>
                            <p:childTnLst>
                              <p:par>
                                <p:cTn id="190" presetID="16" presetClass="entr" presetSubtype="21" fill="hold" grpId="0" nodeType="clickEffect">
                                  <p:stCondLst>
                                    <p:cond delay="0"/>
                                  </p:stCondLst>
                                  <p:childTnLst>
                                    <p:set>
                                      <p:cBhvr>
                                        <p:cTn id="191" dur="1" fill="hold">
                                          <p:stCondLst>
                                            <p:cond delay="0"/>
                                          </p:stCondLst>
                                        </p:cTn>
                                        <p:tgtEl>
                                          <p:spTgt spid="48"/>
                                        </p:tgtEl>
                                        <p:attrNameLst>
                                          <p:attrName>style.visibility</p:attrName>
                                        </p:attrNameLst>
                                      </p:cBhvr>
                                      <p:to>
                                        <p:strVal val="visible"/>
                                      </p:to>
                                    </p:set>
                                    <p:animEffect transition="in" filter="barn(inVertical)">
                                      <p:cBhvr>
                                        <p:cTn id="192" dur="500"/>
                                        <p:tgtEl>
                                          <p:spTgt spid="48"/>
                                        </p:tgtEl>
                                      </p:cBhvr>
                                    </p:animEffect>
                                  </p:childTnLst>
                                </p:cTn>
                              </p:par>
                            </p:childTnLst>
                          </p:cTn>
                        </p:par>
                      </p:childTnLst>
                    </p:cTn>
                  </p:par>
                  <p:par>
                    <p:cTn id="193" fill="hold">
                      <p:stCondLst>
                        <p:cond delay="indefinite"/>
                      </p:stCondLst>
                      <p:childTnLst>
                        <p:par>
                          <p:cTn id="194" fill="hold">
                            <p:stCondLst>
                              <p:cond delay="0"/>
                            </p:stCondLst>
                            <p:childTnLst>
                              <p:par>
                                <p:cTn id="195" presetID="16" presetClass="entr" presetSubtype="21" fill="hold" grpId="0" nodeType="clickEffect">
                                  <p:stCondLst>
                                    <p:cond delay="0"/>
                                  </p:stCondLst>
                                  <p:childTnLst>
                                    <p:set>
                                      <p:cBhvr>
                                        <p:cTn id="196" dur="1" fill="hold">
                                          <p:stCondLst>
                                            <p:cond delay="0"/>
                                          </p:stCondLst>
                                        </p:cTn>
                                        <p:tgtEl>
                                          <p:spTgt spid="49"/>
                                        </p:tgtEl>
                                        <p:attrNameLst>
                                          <p:attrName>style.visibility</p:attrName>
                                        </p:attrNameLst>
                                      </p:cBhvr>
                                      <p:to>
                                        <p:strVal val="visible"/>
                                      </p:to>
                                    </p:set>
                                    <p:animEffect transition="in" filter="barn(inVertical)">
                                      <p:cBhvr>
                                        <p:cTn id="197" dur="500"/>
                                        <p:tgtEl>
                                          <p:spTgt spid="49"/>
                                        </p:tgtEl>
                                      </p:cBhvr>
                                    </p:animEffect>
                                  </p:childTnLst>
                                </p:cTn>
                              </p:par>
                            </p:childTnLst>
                          </p:cTn>
                        </p:par>
                      </p:childTnLst>
                    </p:cTn>
                  </p:par>
                  <p:par>
                    <p:cTn id="198" fill="hold">
                      <p:stCondLst>
                        <p:cond delay="indefinite"/>
                      </p:stCondLst>
                      <p:childTnLst>
                        <p:par>
                          <p:cTn id="199" fill="hold">
                            <p:stCondLst>
                              <p:cond delay="0"/>
                            </p:stCondLst>
                            <p:childTnLst>
                              <p:par>
                                <p:cTn id="200" presetID="16" presetClass="entr" presetSubtype="21" fill="hold" grpId="0" nodeType="clickEffect">
                                  <p:stCondLst>
                                    <p:cond delay="0"/>
                                  </p:stCondLst>
                                  <p:childTnLst>
                                    <p:set>
                                      <p:cBhvr>
                                        <p:cTn id="201" dur="1" fill="hold">
                                          <p:stCondLst>
                                            <p:cond delay="0"/>
                                          </p:stCondLst>
                                        </p:cTn>
                                        <p:tgtEl>
                                          <p:spTgt spid="50"/>
                                        </p:tgtEl>
                                        <p:attrNameLst>
                                          <p:attrName>style.visibility</p:attrName>
                                        </p:attrNameLst>
                                      </p:cBhvr>
                                      <p:to>
                                        <p:strVal val="visible"/>
                                      </p:to>
                                    </p:set>
                                    <p:animEffect transition="in" filter="barn(inVertical)">
                                      <p:cBhvr>
                                        <p:cTn id="202" dur="500"/>
                                        <p:tgtEl>
                                          <p:spTgt spid="50"/>
                                        </p:tgtEl>
                                      </p:cBhvr>
                                    </p:animEffect>
                                  </p:childTnLst>
                                </p:cTn>
                              </p:par>
                            </p:childTnLst>
                          </p:cTn>
                        </p:par>
                      </p:childTnLst>
                    </p:cTn>
                  </p:par>
                  <p:par>
                    <p:cTn id="203" fill="hold">
                      <p:stCondLst>
                        <p:cond delay="indefinite"/>
                      </p:stCondLst>
                      <p:childTnLst>
                        <p:par>
                          <p:cTn id="204" fill="hold">
                            <p:stCondLst>
                              <p:cond delay="0"/>
                            </p:stCondLst>
                            <p:childTnLst>
                              <p:par>
                                <p:cTn id="205" presetID="16" presetClass="entr" presetSubtype="21" fill="hold" grpId="0" nodeType="clickEffect">
                                  <p:stCondLst>
                                    <p:cond delay="0"/>
                                  </p:stCondLst>
                                  <p:childTnLst>
                                    <p:set>
                                      <p:cBhvr>
                                        <p:cTn id="206" dur="1" fill="hold">
                                          <p:stCondLst>
                                            <p:cond delay="0"/>
                                          </p:stCondLst>
                                        </p:cTn>
                                        <p:tgtEl>
                                          <p:spTgt spid="51"/>
                                        </p:tgtEl>
                                        <p:attrNameLst>
                                          <p:attrName>style.visibility</p:attrName>
                                        </p:attrNameLst>
                                      </p:cBhvr>
                                      <p:to>
                                        <p:strVal val="visible"/>
                                      </p:to>
                                    </p:set>
                                    <p:animEffect transition="in" filter="barn(inVertical)">
                                      <p:cBhvr>
                                        <p:cTn id="207" dur="500"/>
                                        <p:tgtEl>
                                          <p:spTgt spid="51"/>
                                        </p:tgtEl>
                                      </p:cBhvr>
                                    </p:animEffect>
                                  </p:childTnLst>
                                </p:cTn>
                              </p:par>
                            </p:childTnLst>
                          </p:cTn>
                        </p:par>
                      </p:childTnLst>
                    </p:cTn>
                  </p:par>
                  <p:par>
                    <p:cTn id="208" fill="hold">
                      <p:stCondLst>
                        <p:cond delay="indefinite"/>
                      </p:stCondLst>
                      <p:childTnLst>
                        <p:par>
                          <p:cTn id="209" fill="hold">
                            <p:stCondLst>
                              <p:cond delay="0"/>
                            </p:stCondLst>
                            <p:childTnLst>
                              <p:par>
                                <p:cTn id="210" presetID="16" presetClass="entr" presetSubtype="21" fill="hold" grpId="0" nodeType="clickEffect">
                                  <p:stCondLst>
                                    <p:cond delay="0"/>
                                  </p:stCondLst>
                                  <p:childTnLst>
                                    <p:set>
                                      <p:cBhvr>
                                        <p:cTn id="211" dur="1" fill="hold">
                                          <p:stCondLst>
                                            <p:cond delay="0"/>
                                          </p:stCondLst>
                                        </p:cTn>
                                        <p:tgtEl>
                                          <p:spTgt spid="52"/>
                                        </p:tgtEl>
                                        <p:attrNameLst>
                                          <p:attrName>style.visibility</p:attrName>
                                        </p:attrNameLst>
                                      </p:cBhvr>
                                      <p:to>
                                        <p:strVal val="visible"/>
                                      </p:to>
                                    </p:set>
                                    <p:animEffect transition="in" filter="barn(inVertical)">
                                      <p:cBhvr>
                                        <p:cTn id="212" dur="500"/>
                                        <p:tgtEl>
                                          <p:spTgt spid="52"/>
                                        </p:tgtEl>
                                      </p:cBhvr>
                                    </p:animEffect>
                                  </p:childTnLst>
                                </p:cTn>
                              </p:par>
                            </p:childTnLst>
                          </p:cTn>
                        </p:par>
                      </p:childTnLst>
                    </p:cTn>
                  </p:par>
                  <p:par>
                    <p:cTn id="213" fill="hold">
                      <p:stCondLst>
                        <p:cond delay="indefinite"/>
                      </p:stCondLst>
                      <p:childTnLst>
                        <p:par>
                          <p:cTn id="214" fill="hold">
                            <p:stCondLst>
                              <p:cond delay="0"/>
                            </p:stCondLst>
                            <p:childTnLst>
                              <p:par>
                                <p:cTn id="215" presetID="16" presetClass="entr" presetSubtype="21" fill="hold" grpId="0" nodeType="clickEffect">
                                  <p:stCondLst>
                                    <p:cond delay="0"/>
                                  </p:stCondLst>
                                  <p:childTnLst>
                                    <p:set>
                                      <p:cBhvr>
                                        <p:cTn id="216" dur="1" fill="hold">
                                          <p:stCondLst>
                                            <p:cond delay="0"/>
                                          </p:stCondLst>
                                        </p:cTn>
                                        <p:tgtEl>
                                          <p:spTgt spid="53"/>
                                        </p:tgtEl>
                                        <p:attrNameLst>
                                          <p:attrName>style.visibility</p:attrName>
                                        </p:attrNameLst>
                                      </p:cBhvr>
                                      <p:to>
                                        <p:strVal val="visible"/>
                                      </p:to>
                                    </p:set>
                                    <p:animEffect transition="in" filter="barn(inVertical)">
                                      <p:cBhvr>
                                        <p:cTn id="217" dur="500"/>
                                        <p:tgtEl>
                                          <p:spTgt spid="53"/>
                                        </p:tgtEl>
                                      </p:cBhvr>
                                    </p:animEffect>
                                  </p:childTnLst>
                                </p:cTn>
                              </p:par>
                            </p:childTnLst>
                          </p:cTn>
                        </p:par>
                      </p:childTnLst>
                    </p:cTn>
                  </p:par>
                  <p:par>
                    <p:cTn id="218" fill="hold">
                      <p:stCondLst>
                        <p:cond delay="indefinite"/>
                      </p:stCondLst>
                      <p:childTnLst>
                        <p:par>
                          <p:cTn id="219" fill="hold">
                            <p:stCondLst>
                              <p:cond delay="0"/>
                            </p:stCondLst>
                            <p:childTnLst>
                              <p:par>
                                <p:cTn id="220" presetID="16" presetClass="entr" presetSubtype="21" fill="hold" grpId="0" nodeType="clickEffect">
                                  <p:stCondLst>
                                    <p:cond delay="0"/>
                                  </p:stCondLst>
                                  <p:childTnLst>
                                    <p:set>
                                      <p:cBhvr>
                                        <p:cTn id="221" dur="1" fill="hold">
                                          <p:stCondLst>
                                            <p:cond delay="0"/>
                                          </p:stCondLst>
                                        </p:cTn>
                                        <p:tgtEl>
                                          <p:spTgt spid="54"/>
                                        </p:tgtEl>
                                        <p:attrNameLst>
                                          <p:attrName>style.visibility</p:attrName>
                                        </p:attrNameLst>
                                      </p:cBhvr>
                                      <p:to>
                                        <p:strVal val="visible"/>
                                      </p:to>
                                    </p:set>
                                    <p:animEffect transition="in" filter="barn(inVertical)">
                                      <p:cBhvr>
                                        <p:cTn id="222" dur="500"/>
                                        <p:tgtEl>
                                          <p:spTgt spid="54"/>
                                        </p:tgtEl>
                                      </p:cBhvr>
                                    </p:animEffect>
                                  </p:childTnLst>
                                </p:cTn>
                              </p:par>
                            </p:childTnLst>
                          </p:cTn>
                        </p:par>
                      </p:childTnLst>
                    </p:cTn>
                  </p:par>
                  <p:par>
                    <p:cTn id="223" fill="hold">
                      <p:stCondLst>
                        <p:cond delay="indefinite"/>
                      </p:stCondLst>
                      <p:childTnLst>
                        <p:par>
                          <p:cTn id="224" fill="hold">
                            <p:stCondLst>
                              <p:cond delay="0"/>
                            </p:stCondLst>
                            <p:childTnLst>
                              <p:par>
                                <p:cTn id="225" presetID="16" presetClass="entr" presetSubtype="21" fill="hold" grpId="0" nodeType="clickEffect">
                                  <p:stCondLst>
                                    <p:cond delay="0"/>
                                  </p:stCondLst>
                                  <p:childTnLst>
                                    <p:set>
                                      <p:cBhvr>
                                        <p:cTn id="226" dur="1" fill="hold">
                                          <p:stCondLst>
                                            <p:cond delay="0"/>
                                          </p:stCondLst>
                                        </p:cTn>
                                        <p:tgtEl>
                                          <p:spTgt spid="55"/>
                                        </p:tgtEl>
                                        <p:attrNameLst>
                                          <p:attrName>style.visibility</p:attrName>
                                        </p:attrNameLst>
                                      </p:cBhvr>
                                      <p:to>
                                        <p:strVal val="visible"/>
                                      </p:to>
                                    </p:set>
                                    <p:animEffect transition="in" filter="barn(inVertical)">
                                      <p:cBhvr>
                                        <p:cTn id="227" dur="500"/>
                                        <p:tgtEl>
                                          <p:spTgt spid="55"/>
                                        </p:tgtEl>
                                      </p:cBhvr>
                                    </p:animEffect>
                                  </p:childTnLst>
                                </p:cTn>
                              </p:par>
                            </p:childTnLst>
                          </p:cTn>
                        </p:par>
                      </p:childTnLst>
                    </p:cTn>
                  </p:par>
                  <p:par>
                    <p:cTn id="228" fill="hold">
                      <p:stCondLst>
                        <p:cond delay="indefinite"/>
                      </p:stCondLst>
                      <p:childTnLst>
                        <p:par>
                          <p:cTn id="229" fill="hold">
                            <p:stCondLst>
                              <p:cond delay="0"/>
                            </p:stCondLst>
                            <p:childTnLst>
                              <p:par>
                                <p:cTn id="230" presetID="16" presetClass="entr" presetSubtype="21" fill="hold" grpId="0" nodeType="clickEffect">
                                  <p:stCondLst>
                                    <p:cond delay="0"/>
                                  </p:stCondLst>
                                  <p:childTnLst>
                                    <p:set>
                                      <p:cBhvr>
                                        <p:cTn id="231" dur="1" fill="hold">
                                          <p:stCondLst>
                                            <p:cond delay="0"/>
                                          </p:stCondLst>
                                        </p:cTn>
                                        <p:tgtEl>
                                          <p:spTgt spid="56"/>
                                        </p:tgtEl>
                                        <p:attrNameLst>
                                          <p:attrName>style.visibility</p:attrName>
                                        </p:attrNameLst>
                                      </p:cBhvr>
                                      <p:to>
                                        <p:strVal val="visible"/>
                                      </p:to>
                                    </p:set>
                                    <p:animEffect transition="in" filter="barn(inVertical)">
                                      <p:cBhvr>
                                        <p:cTn id="232" dur="500"/>
                                        <p:tgtEl>
                                          <p:spTgt spid="56"/>
                                        </p:tgtEl>
                                      </p:cBhvr>
                                    </p:animEffect>
                                  </p:childTnLst>
                                </p:cTn>
                              </p:par>
                            </p:childTnLst>
                          </p:cTn>
                        </p:par>
                      </p:childTnLst>
                    </p:cTn>
                  </p:par>
                  <p:par>
                    <p:cTn id="233" fill="hold">
                      <p:stCondLst>
                        <p:cond delay="indefinite"/>
                      </p:stCondLst>
                      <p:childTnLst>
                        <p:par>
                          <p:cTn id="234" fill="hold">
                            <p:stCondLst>
                              <p:cond delay="0"/>
                            </p:stCondLst>
                            <p:childTnLst>
                              <p:par>
                                <p:cTn id="235" presetID="16" presetClass="entr" presetSubtype="21" fill="hold" grpId="0" nodeType="clickEffect">
                                  <p:stCondLst>
                                    <p:cond delay="0"/>
                                  </p:stCondLst>
                                  <p:childTnLst>
                                    <p:set>
                                      <p:cBhvr>
                                        <p:cTn id="236" dur="1" fill="hold">
                                          <p:stCondLst>
                                            <p:cond delay="0"/>
                                          </p:stCondLst>
                                        </p:cTn>
                                        <p:tgtEl>
                                          <p:spTgt spid="57"/>
                                        </p:tgtEl>
                                        <p:attrNameLst>
                                          <p:attrName>style.visibility</p:attrName>
                                        </p:attrNameLst>
                                      </p:cBhvr>
                                      <p:to>
                                        <p:strVal val="visible"/>
                                      </p:to>
                                    </p:set>
                                    <p:animEffect transition="in" filter="barn(inVertical)">
                                      <p:cBhvr>
                                        <p:cTn id="237" dur="500"/>
                                        <p:tgtEl>
                                          <p:spTgt spid="57"/>
                                        </p:tgtEl>
                                      </p:cBhvr>
                                    </p:animEffect>
                                  </p:childTnLst>
                                </p:cTn>
                              </p:par>
                            </p:childTnLst>
                          </p:cTn>
                        </p:par>
                      </p:childTnLst>
                    </p:cTn>
                  </p:par>
                  <p:par>
                    <p:cTn id="238" fill="hold">
                      <p:stCondLst>
                        <p:cond delay="indefinite"/>
                      </p:stCondLst>
                      <p:childTnLst>
                        <p:par>
                          <p:cTn id="239" fill="hold">
                            <p:stCondLst>
                              <p:cond delay="0"/>
                            </p:stCondLst>
                            <p:childTnLst>
                              <p:par>
                                <p:cTn id="240" presetID="16" presetClass="entr" presetSubtype="21" fill="hold" grpId="0" nodeType="clickEffect">
                                  <p:stCondLst>
                                    <p:cond delay="0"/>
                                  </p:stCondLst>
                                  <p:childTnLst>
                                    <p:set>
                                      <p:cBhvr>
                                        <p:cTn id="241" dur="1" fill="hold">
                                          <p:stCondLst>
                                            <p:cond delay="0"/>
                                          </p:stCondLst>
                                        </p:cTn>
                                        <p:tgtEl>
                                          <p:spTgt spid="58"/>
                                        </p:tgtEl>
                                        <p:attrNameLst>
                                          <p:attrName>style.visibility</p:attrName>
                                        </p:attrNameLst>
                                      </p:cBhvr>
                                      <p:to>
                                        <p:strVal val="visible"/>
                                      </p:to>
                                    </p:set>
                                    <p:animEffect transition="in" filter="barn(inVertical)">
                                      <p:cBhvr>
                                        <p:cTn id="242" dur="500"/>
                                        <p:tgtEl>
                                          <p:spTgt spid="58"/>
                                        </p:tgtEl>
                                      </p:cBhvr>
                                    </p:animEffect>
                                  </p:childTnLst>
                                </p:cTn>
                              </p:par>
                            </p:childTnLst>
                          </p:cTn>
                        </p:par>
                      </p:childTnLst>
                    </p:cTn>
                  </p:par>
                  <p:par>
                    <p:cTn id="243" fill="hold">
                      <p:stCondLst>
                        <p:cond delay="indefinite"/>
                      </p:stCondLst>
                      <p:childTnLst>
                        <p:par>
                          <p:cTn id="244" fill="hold">
                            <p:stCondLst>
                              <p:cond delay="0"/>
                            </p:stCondLst>
                            <p:childTnLst>
                              <p:par>
                                <p:cTn id="245" presetID="16" presetClass="entr" presetSubtype="21" fill="hold" grpId="0" nodeType="clickEffect">
                                  <p:stCondLst>
                                    <p:cond delay="0"/>
                                  </p:stCondLst>
                                  <p:childTnLst>
                                    <p:set>
                                      <p:cBhvr>
                                        <p:cTn id="246" dur="1" fill="hold">
                                          <p:stCondLst>
                                            <p:cond delay="0"/>
                                          </p:stCondLst>
                                        </p:cTn>
                                        <p:tgtEl>
                                          <p:spTgt spid="59"/>
                                        </p:tgtEl>
                                        <p:attrNameLst>
                                          <p:attrName>style.visibility</p:attrName>
                                        </p:attrNameLst>
                                      </p:cBhvr>
                                      <p:to>
                                        <p:strVal val="visible"/>
                                      </p:to>
                                    </p:set>
                                    <p:animEffect transition="in" filter="barn(inVertical)">
                                      <p:cBhvr>
                                        <p:cTn id="24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79533" y="601510"/>
            <a:ext cx="7957536" cy="5613939"/>
          </a:xfrm>
          <a:prstGeom prst="rect">
            <a:avLst/>
          </a:prstGeom>
        </p:spPr>
      </p:pic>
      <p:sp>
        <p:nvSpPr>
          <p:cNvPr id="3" name="TextBox 2"/>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 Listening </a:t>
            </a:r>
          </a:p>
        </p:txBody>
      </p:sp>
    </p:spTree>
    <p:extLst>
      <p:ext uri="{BB962C8B-B14F-4D97-AF65-F5344CB8AC3E}">
        <p14:creationId xmlns:p14="http://schemas.microsoft.com/office/powerpoint/2010/main" val="2627695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A531D-364E-CEC8-ACC1-CA0C29371E18}"/>
              </a:ext>
            </a:extLst>
          </p:cNvPr>
          <p:cNvSpPr/>
          <p:nvPr/>
        </p:nvSpPr>
        <p:spPr>
          <a:xfrm>
            <a:off x="172528" y="598907"/>
            <a:ext cx="2469146" cy="5865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Pre-listening</a:t>
            </a:r>
          </a:p>
        </p:txBody>
      </p:sp>
      <p:sp>
        <p:nvSpPr>
          <p:cNvPr id="3" name="TextBox 2">
            <a:extLst>
              <a:ext uri="{FF2B5EF4-FFF2-40B4-BE49-F238E27FC236}">
                <a16:creationId xmlns:a16="http://schemas.microsoft.com/office/drawing/2014/main" id="{C1DA40A2-2F7D-00C9-E177-41AB717FF610}"/>
              </a:ext>
            </a:extLst>
          </p:cNvPr>
          <p:cNvSpPr txBox="1"/>
          <p:nvPr/>
        </p:nvSpPr>
        <p:spPr>
          <a:xfrm>
            <a:off x="2832340" y="598907"/>
            <a:ext cx="9359660" cy="1077218"/>
          </a:xfrm>
          <a:prstGeom prst="rect">
            <a:avLst/>
          </a:prstGeom>
          <a:noFill/>
        </p:spPr>
        <p:txBody>
          <a:bodyPr wrap="square" rtlCol="0">
            <a:spAutoFit/>
          </a:bodyPr>
          <a:lstStyle/>
          <a:p>
            <a:r>
              <a:rPr lang="en-US" sz="3200" dirty="0">
                <a:solidFill>
                  <a:srgbClr val="0070C0"/>
                </a:solidFill>
              </a:rPr>
              <a:t>Read the instructions, underline the key words and say what you are going to do.</a:t>
            </a:r>
          </a:p>
        </p:txBody>
      </p:sp>
      <p:sp>
        <p:nvSpPr>
          <p:cNvPr id="4" name="TextBox 3">
            <a:extLst>
              <a:ext uri="{FF2B5EF4-FFF2-40B4-BE49-F238E27FC236}">
                <a16:creationId xmlns:a16="http://schemas.microsoft.com/office/drawing/2014/main" id="{219B3AFA-517A-7053-07CF-3A092F715F03}"/>
              </a:ext>
            </a:extLst>
          </p:cNvPr>
          <p:cNvSpPr txBox="1"/>
          <p:nvPr/>
        </p:nvSpPr>
        <p:spPr>
          <a:xfrm>
            <a:off x="1002046" y="2070169"/>
            <a:ext cx="10739886" cy="1493358"/>
          </a:xfrm>
          <a:prstGeom prst="rect">
            <a:avLst/>
          </a:prstGeom>
          <a:solidFill>
            <a:schemeClr val="accent6">
              <a:lumMod val="20000"/>
              <a:lumOff val="80000"/>
            </a:schemeClr>
          </a:solidFill>
        </p:spPr>
        <p:txBody>
          <a:bodyPr wrap="square">
            <a:spAutoFit/>
          </a:bodyPr>
          <a:lstStyle/>
          <a:p>
            <a:pPr>
              <a:lnSpc>
                <a:spcPct val="150000"/>
              </a:lnSpc>
            </a:pPr>
            <a:r>
              <a:rPr lang="en-US" sz="3200" dirty="0">
                <a:solidFill>
                  <a:srgbClr val="0070C0"/>
                </a:solidFill>
              </a:rPr>
              <a:t>You will hear two students talking about country and city life. Listen and fill in the blanks. You will hear the information twice.</a:t>
            </a:r>
          </a:p>
        </p:txBody>
      </p:sp>
      <p:cxnSp>
        <p:nvCxnSpPr>
          <p:cNvPr id="5" name="Straight Connector 4">
            <a:extLst>
              <a:ext uri="{FF2B5EF4-FFF2-40B4-BE49-F238E27FC236}">
                <a16:creationId xmlns:a16="http://schemas.microsoft.com/office/drawing/2014/main" id="{953F3179-F2DA-A043-A086-D34BA36AA7B0}"/>
              </a:ext>
            </a:extLst>
          </p:cNvPr>
          <p:cNvCxnSpPr>
            <a:cxnSpLocks/>
          </p:cNvCxnSpPr>
          <p:nvPr/>
        </p:nvCxnSpPr>
        <p:spPr>
          <a:xfrm>
            <a:off x="2480647" y="2740324"/>
            <a:ext cx="7033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3A723A2-A622-6721-4972-045E9314CB47}"/>
              </a:ext>
            </a:extLst>
          </p:cNvPr>
          <p:cNvCxnSpPr>
            <a:cxnSpLocks/>
          </p:cNvCxnSpPr>
          <p:nvPr/>
        </p:nvCxnSpPr>
        <p:spPr>
          <a:xfrm>
            <a:off x="3341077" y="2772617"/>
            <a:ext cx="206619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9E75D3E-F3A3-BED4-0340-E92E56103F32}"/>
              </a:ext>
            </a:extLst>
          </p:cNvPr>
          <p:cNvCxnSpPr>
            <a:cxnSpLocks/>
          </p:cNvCxnSpPr>
          <p:nvPr/>
        </p:nvCxnSpPr>
        <p:spPr>
          <a:xfrm flipV="1">
            <a:off x="5635869" y="2740324"/>
            <a:ext cx="949569" cy="116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D86B84F-FBA3-BC27-7513-D2490AB5C8EB}"/>
              </a:ext>
            </a:extLst>
          </p:cNvPr>
          <p:cNvCxnSpPr>
            <a:cxnSpLocks/>
          </p:cNvCxnSpPr>
          <p:nvPr/>
        </p:nvCxnSpPr>
        <p:spPr>
          <a:xfrm flipV="1">
            <a:off x="7817855" y="2740324"/>
            <a:ext cx="3269245" cy="1581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0FF5B58-8905-4A30-2934-9CBE118F75EE}"/>
              </a:ext>
            </a:extLst>
          </p:cNvPr>
          <p:cNvCxnSpPr>
            <a:cxnSpLocks/>
          </p:cNvCxnSpPr>
          <p:nvPr/>
        </p:nvCxnSpPr>
        <p:spPr>
          <a:xfrm>
            <a:off x="1151792" y="3527251"/>
            <a:ext cx="87043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7EFE12-1FDD-C077-F7AD-159129AABD2E}"/>
              </a:ext>
            </a:extLst>
          </p:cNvPr>
          <p:cNvCxnSpPr>
            <a:cxnSpLocks/>
          </p:cNvCxnSpPr>
          <p:nvPr/>
        </p:nvCxnSpPr>
        <p:spPr>
          <a:xfrm>
            <a:off x="2847298" y="3506696"/>
            <a:ext cx="26566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69075FF-E09E-EFC6-EBBD-97E2FACE88E7}"/>
              </a:ext>
            </a:extLst>
          </p:cNvPr>
          <p:cNvSpPr txBox="1"/>
          <p:nvPr/>
        </p:nvSpPr>
        <p:spPr>
          <a:xfrm>
            <a:off x="981531" y="3957571"/>
            <a:ext cx="10739886" cy="1493358"/>
          </a:xfrm>
          <a:prstGeom prst="rect">
            <a:avLst/>
          </a:prstGeom>
          <a:noFill/>
        </p:spPr>
        <p:txBody>
          <a:bodyPr wrap="square">
            <a:spAutoFit/>
          </a:bodyPr>
          <a:lstStyle/>
          <a:p>
            <a:pPr>
              <a:lnSpc>
                <a:spcPct val="150000"/>
              </a:lnSpc>
            </a:pPr>
            <a:r>
              <a:rPr lang="en-US" sz="3200" dirty="0">
                <a:solidFill>
                  <a:srgbClr val="0070C0"/>
                </a:solidFill>
              </a:rPr>
              <a:t>Listen to two students talking about country and city life and fill in the blanks. </a:t>
            </a:r>
          </a:p>
        </p:txBody>
      </p:sp>
    </p:spTree>
    <p:extLst>
      <p:ext uri="{BB962C8B-B14F-4D97-AF65-F5344CB8AC3E}">
        <p14:creationId xmlns:p14="http://schemas.microsoft.com/office/powerpoint/2010/main" val="55247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B87E7B-118F-C66C-1B25-82121A8A91FE}"/>
              </a:ext>
            </a:extLst>
          </p:cNvPr>
          <p:cNvPicPr>
            <a:picLocks noChangeAspect="1"/>
          </p:cNvPicPr>
          <p:nvPr/>
        </p:nvPicPr>
        <p:blipFill>
          <a:blip r:embed="rId2"/>
          <a:stretch>
            <a:fillRect/>
          </a:stretch>
        </p:blipFill>
        <p:spPr>
          <a:xfrm>
            <a:off x="0" y="878603"/>
            <a:ext cx="12192000" cy="5470072"/>
          </a:xfrm>
          <a:prstGeom prst="rect">
            <a:avLst/>
          </a:prstGeom>
        </p:spPr>
      </p:pic>
      <p:sp>
        <p:nvSpPr>
          <p:cNvPr id="4" name="TextBox 3">
            <a:extLst>
              <a:ext uri="{FF2B5EF4-FFF2-40B4-BE49-F238E27FC236}">
                <a16:creationId xmlns:a16="http://schemas.microsoft.com/office/drawing/2014/main" id="{2B37F0A8-0F32-5E50-6BB7-859A9A43F4BF}"/>
              </a:ext>
            </a:extLst>
          </p:cNvPr>
          <p:cNvSpPr txBox="1"/>
          <p:nvPr/>
        </p:nvSpPr>
        <p:spPr>
          <a:xfrm>
            <a:off x="1397976" y="409130"/>
            <a:ext cx="10119947" cy="584775"/>
          </a:xfrm>
          <a:prstGeom prst="rect">
            <a:avLst/>
          </a:prstGeom>
          <a:noFill/>
        </p:spPr>
        <p:txBody>
          <a:bodyPr wrap="square">
            <a:spAutoFit/>
          </a:bodyPr>
          <a:lstStyle/>
          <a:p>
            <a:r>
              <a:rPr lang="en-US" sz="3200" dirty="0">
                <a:solidFill>
                  <a:srgbClr val="0070C0"/>
                </a:solidFill>
              </a:rPr>
              <a:t>Look at the notes and underline the key words.</a:t>
            </a:r>
          </a:p>
        </p:txBody>
      </p:sp>
      <p:cxnSp>
        <p:nvCxnSpPr>
          <p:cNvPr id="5" name="Straight Connector 4">
            <a:extLst>
              <a:ext uri="{FF2B5EF4-FFF2-40B4-BE49-F238E27FC236}">
                <a16:creationId xmlns:a16="http://schemas.microsoft.com/office/drawing/2014/main" id="{3097BFBD-0B0C-3E46-1B8C-787D79999667}"/>
              </a:ext>
            </a:extLst>
          </p:cNvPr>
          <p:cNvCxnSpPr>
            <a:cxnSpLocks/>
          </p:cNvCxnSpPr>
          <p:nvPr/>
        </p:nvCxnSpPr>
        <p:spPr>
          <a:xfrm>
            <a:off x="1944317" y="2661193"/>
            <a:ext cx="134400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64AD129-CC2B-7E15-F63B-89AF6F38E0DF}"/>
              </a:ext>
            </a:extLst>
          </p:cNvPr>
          <p:cNvCxnSpPr>
            <a:cxnSpLocks/>
          </p:cNvCxnSpPr>
          <p:nvPr/>
        </p:nvCxnSpPr>
        <p:spPr>
          <a:xfrm>
            <a:off x="4098432" y="2661193"/>
            <a:ext cx="43839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8637AAC-2324-543B-6DFB-C8EBD2C458F7}"/>
              </a:ext>
            </a:extLst>
          </p:cNvPr>
          <p:cNvCxnSpPr>
            <a:cxnSpLocks/>
          </p:cNvCxnSpPr>
          <p:nvPr/>
        </p:nvCxnSpPr>
        <p:spPr>
          <a:xfrm>
            <a:off x="1504701" y="3241485"/>
            <a:ext cx="7033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7FE66C4-F616-A802-FE4E-736E54EBDAD7}"/>
              </a:ext>
            </a:extLst>
          </p:cNvPr>
          <p:cNvCxnSpPr>
            <a:cxnSpLocks/>
          </p:cNvCxnSpPr>
          <p:nvPr/>
        </p:nvCxnSpPr>
        <p:spPr>
          <a:xfrm>
            <a:off x="2348762" y="3241485"/>
            <a:ext cx="44719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9875C1B-88A5-AEDD-A948-312ACDC03E2D}"/>
              </a:ext>
            </a:extLst>
          </p:cNvPr>
          <p:cNvCxnSpPr>
            <a:cxnSpLocks/>
          </p:cNvCxnSpPr>
          <p:nvPr/>
        </p:nvCxnSpPr>
        <p:spPr>
          <a:xfrm>
            <a:off x="3518139" y="3241485"/>
            <a:ext cx="46477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730F46C-BBFC-F450-9D4E-8FE459FFD371}"/>
              </a:ext>
            </a:extLst>
          </p:cNvPr>
          <p:cNvCxnSpPr>
            <a:cxnSpLocks/>
          </p:cNvCxnSpPr>
          <p:nvPr/>
        </p:nvCxnSpPr>
        <p:spPr>
          <a:xfrm>
            <a:off x="1743310" y="3830570"/>
            <a:ext cx="121090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79A033B-6A27-3D6C-A581-EF3166B87F88}"/>
              </a:ext>
            </a:extLst>
          </p:cNvPr>
          <p:cNvCxnSpPr>
            <a:cxnSpLocks/>
          </p:cNvCxnSpPr>
          <p:nvPr/>
        </p:nvCxnSpPr>
        <p:spPr>
          <a:xfrm>
            <a:off x="3896209" y="3836486"/>
            <a:ext cx="7033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12E096C-8E10-58E1-169B-C6168D61E64E}"/>
              </a:ext>
            </a:extLst>
          </p:cNvPr>
          <p:cNvCxnSpPr>
            <a:cxnSpLocks/>
          </p:cNvCxnSpPr>
          <p:nvPr/>
        </p:nvCxnSpPr>
        <p:spPr>
          <a:xfrm>
            <a:off x="1997069" y="4419655"/>
            <a:ext cx="18991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53826DA-458D-33FD-3495-8A88EBB5A5D9}"/>
              </a:ext>
            </a:extLst>
          </p:cNvPr>
          <p:cNvCxnSpPr>
            <a:cxnSpLocks/>
          </p:cNvCxnSpPr>
          <p:nvPr/>
        </p:nvCxnSpPr>
        <p:spPr>
          <a:xfrm>
            <a:off x="4747846" y="4419655"/>
            <a:ext cx="46599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CEE3E9E-474A-7073-A5FF-A09AF1BB53CD}"/>
              </a:ext>
            </a:extLst>
          </p:cNvPr>
          <p:cNvCxnSpPr>
            <a:cxnSpLocks/>
          </p:cNvCxnSpPr>
          <p:nvPr/>
        </p:nvCxnSpPr>
        <p:spPr>
          <a:xfrm>
            <a:off x="1504701" y="5017531"/>
            <a:ext cx="2013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CD7443A-742A-8BCB-1EC0-19116C0AC8B2}"/>
              </a:ext>
            </a:extLst>
          </p:cNvPr>
          <p:cNvCxnSpPr>
            <a:cxnSpLocks/>
          </p:cNvCxnSpPr>
          <p:nvPr/>
        </p:nvCxnSpPr>
        <p:spPr>
          <a:xfrm>
            <a:off x="4396153" y="5017531"/>
            <a:ext cx="4396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2DD9891-C171-4353-32B8-41314CCC750A}"/>
              </a:ext>
            </a:extLst>
          </p:cNvPr>
          <p:cNvCxnSpPr>
            <a:cxnSpLocks/>
          </p:cNvCxnSpPr>
          <p:nvPr/>
        </p:nvCxnSpPr>
        <p:spPr>
          <a:xfrm>
            <a:off x="1504701" y="5615409"/>
            <a:ext cx="24782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0D8D3FF-8986-E344-0FAC-F1D983DFA457}"/>
              </a:ext>
            </a:extLst>
          </p:cNvPr>
          <p:cNvCxnSpPr>
            <a:cxnSpLocks/>
          </p:cNvCxnSpPr>
          <p:nvPr/>
        </p:nvCxnSpPr>
        <p:spPr>
          <a:xfrm>
            <a:off x="4835769" y="5615409"/>
            <a:ext cx="7033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42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ircle(in)">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ircle(in)">
                                      <p:cBhvr>
                                        <p:cTn id="47" dur="20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circle(in)">
                                      <p:cBhvr>
                                        <p:cTn id="52" dur="20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circle(in)">
                                      <p:cBhvr>
                                        <p:cTn id="57" dur="20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circle(in)">
                                      <p:cBhvr>
                                        <p:cTn id="62" dur="20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circle(in)">
                                      <p:cBhvr>
                                        <p:cTn id="6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14DB73-A7E8-4279-8097-5932FF4496CB}"/>
              </a:ext>
            </a:extLst>
          </p:cNvPr>
          <p:cNvSpPr/>
          <p:nvPr/>
        </p:nvSpPr>
        <p:spPr>
          <a:xfrm>
            <a:off x="172528" y="598907"/>
            <a:ext cx="2501661" cy="5865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a:t>While-listening</a:t>
            </a:r>
          </a:p>
        </p:txBody>
      </p:sp>
      <p:sp>
        <p:nvSpPr>
          <p:cNvPr id="3" name="TextBox 2">
            <a:extLst>
              <a:ext uri="{FF2B5EF4-FFF2-40B4-BE49-F238E27FC236}">
                <a16:creationId xmlns:a16="http://schemas.microsoft.com/office/drawing/2014/main" id="{00F4C0E7-DD99-1FC0-41CE-E78814FB5F87}"/>
              </a:ext>
            </a:extLst>
          </p:cNvPr>
          <p:cNvSpPr txBox="1"/>
          <p:nvPr/>
        </p:nvSpPr>
        <p:spPr>
          <a:xfrm>
            <a:off x="2919047" y="600729"/>
            <a:ext cx="8317523" cy="584775"/>
          </a:xfrm>
          <a:prstGeom prst="rect">
            <a:avLst/>
          </a:prstGeom>
          <a:noFill/>
        </p:spPr>
        <p:txBody>
          <a:bodyPr wrap="square">
            <a:spAutoFit/>
          </a:bodyPr>
          <a:lstStyle/>
          <a:p>
            <a:r>
              <a:rPr lang="en-US" sz="3200" dirty="0">
                <a:solidFill>
                  <a:srgbClr val="0070C0"/>
                </a:solidFill>
              </a:rPr>
              <a:t>Listen and fill in the blanks.</a:t>
            </a:r>
          </a:p>
        </p:txBody>
      </p:sp>
      <p:pic>
        <p:nvPicPr>
          <p:cNvPr id="4" name="Picture 3">
            <a:extLst>
              <a:ext uri="{FF2B5EF4-FFF2-40B4-BE49-F238E27FC236}">
                <a16:creationId xmlns:a16="http://schemas.microsoft.com/office/drawing/2014/main" id="{1FC463D7-F23F-F6F5-1047-48670153D9D8}"/>
              </a:ext>
            </a:extLst>
          </p:cNvPr>
          <p:cNvPicPr>
            <a:picLocks noChangeAspect="1"/>
          </p:cNvPicPr>
          <p:nvPr/>
        </p:nvPicPr>
        <p:blipFill>
          <a:blip r:embed="rId4"/>
          <a:stretch>
            <a:fillRect/>
          </a:stretch>
        </p:blipFill>
        <p:spPr>
          <a:xfrm>
            <a:off x="373673" y="1185504"/>
            <a:ext cx="11444654" cy="5134767"/>
          </a:xfrm>
          <a:prstGeom prst="rect">
            <a:avLst/>
          </a:prstGeom>
        </p:spPr>
      </p:pic>
      <p:pic>
        <p:nvPicPr>
          <p:cNvPr id="5" name="CD2 TRACK 39">
            <a:hlinkClick r:id="" action="ppaction://media"/>
            <a:extLst>
              <a:ext uri="{FF2B5EF4-FFF2-40B4-BE49-F238E27FC236}">
                <a16:creationId xmlns:a16="http://schemas.microsoft.com/office/drawing/2014/main" id="{C9FF1831-04E2-857C-A6F5-A224D9D22DC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60676" y="625284"/>
            <a:ext cx="609600" cy="609600"/>
          </a:xfrm>
          <a:prstGeom prst="rect">
            <a:avLst/>
          </a:prstGeom>
        </p:spPr>
      </p:pic>
      <p:sp>
        <p:nvSpPr>
          <p:cNvPr id="6" name="TextBox 5">
            <a:extLst>
              <a:ext uri="{FF2B5EF4-FFF2-40B4-BE49-F238E27FC236}">
                <a16:creationId xmlns:a16="http://schemas.microsoft.com/office/drawing/2014/main" id="{6DCD1D81-DFEB-D381-3576-D937B41CC67D}"/>
              </a:ext>
            </a:extLst>
          </p:cNvPr>
          <p:cNvSpPr txBox="1"/>
          <p:nvPr/>
        </p:nvSpPr>
        <p:spPr>
          <a:xfrm>
            <a:off x="7077808" y="2900415"/>
            <a:ext cx="3349869" cy="584775"/>
          </a:xfrm>
          <a:prstGeom prst="rect">
            <a:avLst/>
          </a:prstGeom>
          <a:noFill/>
        </p:spPr>
        <p:txBody>
          <a:bodyPr wrap="square" rtlCol="0">
            <a:spAutoFit/>
          </a:bodyPr>
          <a:lstStyle/>
          <a:p>
            <a:r>
              <a:rPr lang="en-US" sz="3200" dirty="0">
                <a:solidFill>
                  <a:srgbClr val="FF0000"/>
                </a:solidFill>
              </a:rPr>
              <a:t>cafes</a:t>
            </a:r>
          </a:p>
        </p:txBody>
      </p:sp>
      <p:sp>
        <p:nvSpPr>
          <p:cNvPr id="9" name="TextBox 8">
            <a:extLst>
              <a:ext uri="{FF2B5EF4-FFF2-40B4-BE49-F238E27FC236}">
                <a16:creationId xmlns:a16="http://schemas.microsoft.com/office/drawing/2014/main" id="{A07FE567-A447-258E-B463-CF271846CA77}"/>
              </a:ext>
            </a:extLst>
          </p:cNvPr>
          <p:cNvSpPr txBox="1"/>
          <p:nvPr/>
        </p:nvSpPr>
        <p:spPr>
          <a:xfrm>
            <a:off x="7077808" y="3460499"/>
            <a:ext cx="3349869" cy="584775"/>
          </a:xfrm>
          <a:prstGeom prst="rect">
            <a:avLst/>
          </a:prstGeom>
          <a:noFill/>
        </p:spPr>
        <p:txBody>
          <a:bodyPr wrap="square" rtlCol="0">
            <a:spAutoFit/>
          </a:bodyPr>
          <a:lstStyle/>
          <a:p>
            <a:r>
              <a:rPr lang="en-US" sz="3200" dirty="0">
                <a:solidFill>
                  <a:srgbClr val="FF0000"/>
                </a:solidFill>
              </a:rPr>
              <a:t>fresh air</a:t>
            </a:r>
          </a:p>
        </p:txBody>
      </p:sp>
      <p:sp>
        <p:nvSpPr>
          <p:cNvPr id="10" name="TextBox 9">
            <a:extLst>
              <a:ext uri="{FF2B5EF4-FFF2-40B4-BE49-F238E27FC236}">
                <a16:creationId xmlns:a16="http://schemas.microsoft.com/office/drawing/2014/main" id="{A285D834-3F6D-22F1-55F3-FF87D5CBFC2C}"/>
              </a:ext>
            </a:extLst>
          </p:cNvPr>
          <p:cNvSpPr txBox="1"/>
          <p:nvPr/>
        </p:nvSpPr>
        <p:spPr>
          <a:xfrm>
            <a:off x="7077808" y="4004749"/>
            <a:ext cx="3349869" cy="584775"/>
          </a:xfrm>
          <a:prstGeom prst="rect">
            <a:avLst/>
          </a:prstGeom>
          <a:noFill/>
        </p:spPr>
        <p:txBody>
          <a:bodyPr wrap="square" rtlCol="0">
            <a:spAutoFit/>
          </a:bodyPr>
          <a:lstStyle/>
          <a:p>
            <a:r>
              <a:rPr lang="en-US" sz="3200" dirty="0">
                <a:solidFill>
                  <a:srgbClr val="FF0000"/>
                </a:solidFill>
              </a:rPr>
              <a:t>vehicles</a:t>
            </a:r>
          </a:p>
        </p:txBody>
      </p:sp>
      <p:sp>
        <p:nvSpPr>
          <p:cNvPr id="11" name="TextBox 10">
            <a:extLst>
              <a:ext uri="{FF2B5EF4-FFF2-40B4-BE49-F238E27FC236}">
                <a16:creationId xmlns:a16="http://schemas.microsoft.com/office/drawing/2014/main" id="{51C51550-C26A-9E09-F804-F1A410F0FEC4}"/>
              </a:ext>
            </a:extLst>
          </p:cNvPr>
          <p:cNvSpPr txBox="1"/>
          <p:nvPr/>
        </p:nvSpPr>
        <p:spPr>
          <a:xfrm>
            <a:off x="7077807" y="4540206"/>
            <a:ext cx="3349869" cy="584775"/>
          </a:xfrm>
          <a:prstGeom prst="rect">
            <a:avLst/>
          </a:prstGeom>
          <a:noFill/>
        </p:spPr>
        <p:txBody>
          <a:bodyPr wrap="square" rtlCol="0">
            <a:spAutoFit/>
          </a:bodyPr>
          <a:lstStyle/>
          <a:p>
            <a:r>
              <a:rPr lang="en-US" sz="3200" dirty="0">
                <a:solidFill>
                  <a:srgbClr val="FF0000"/>
                </a:solidFill>
              </a:rPr>
              <a:t>room</a:t>
            </a:r>
          </a:p>
        </p:txBody>
      </p:sp>
      <p:sp>
        <p:nvSpPr>
          <p:cNvPr id="12" name="TextBox 11">
            <a:extLst>
              <a:ext uri="{FF2B5EF4-FFF2-40B4-BE49-F238E27FC236}">
                <a16:creationId xmlns:a16="http://schemas.microsoft.com/office/drawing/2014/main" id="{971F72B9-2F65-1510-34A0-BED20A84AC51}"/>
              </a:ext>
            </a:extLst>
          </p:cNvPr>
          <p:cNvSpPr txBox="1"/>
          <p:nvPr/>
        </p:nvSpPr>
        <p:spPr>
          <a:xfrm>
            <a:off x="7077807" y="5100426"/>
            <a:ext cx="3349869" cy="584775"/>
          </a:xfrm>
          <a:prstGeom prst="rect">
            <a:avLst/>
          </a:prstGeom>
          <a:noFill/>
        </p:spPr>
        <p:txBody>
          <a:bodyPr wrap="square" rtlCol="0">
            <a:spAutoFit/>
          </a:bodyPr>
          <a:lstStyle/>
          <a:p>
            <a:r>
              <a:rPr lang="en-US" sz="3200" dirty="0">
                <a:solidFill>
                  <a:srgbClr val="FF0000"/>
                </a:solidFill>
              </a:rPr>
              <a:t>schools</a:t>
            </a:r>
          </a:p>
        </p:txBody>
      </p:sp>
    </p:spTree>
    <p:extLst>
      <p:ext uri="{BB962C8B-B14F-4D97-AF65-F5344CB8AC3E}">
        <p14:creationId xmlns:p14="http://schemas.microsoft.com/office/powerpoint/2010/main" val="261019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429"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5"/>
                </p:tgtEl>
              </p:cMediaNode>
            </p:audio>
          </p:childTnLst>
        </p:cTn>
      </p:par>
    </p:tnLst>
    <p:bldLst>
      <p:bldP spid="6" grpId="0"/>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1160</TotalTime>
  <Words>2869</Words>
  <Application>Microsoft Office PowerPoint</Application>
  <PresentationFormat>Widescreen</PresentationFormat>
  <Paragraphs>197</Paragraphs>
  <Slides>31</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Rieu Phan Van</dc:creator>
  <cp:lastModifiedBy>Rieu Phan Van</cp:lastModifiedBy>
  <cp:revision>153</cp:revision>
  <dcterms:created xsi:type="dcterms:W3CDTF">2023-02-01T04:45:54Z</dcterms:created>
  <dcterms:modified xsi:type="dcterms:W3CDTF">2023-03-28T03:43:59Z</dcterms:modified>
</cp:coreProperties>
</file>