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7" r:id="rId4"/>
    <p:sldId id="269" r:id="rId5"/>
    <p:sldId id="315" r:id="rId6"/>
    <p:sldId id="316" r:id="rId7"/>
    <p:sldId id="270" r:id="rId8"/>
    <p:sldId id="303" r:id="rId9"/>
    <p:sldId id="304" r:id="rId10"/>
    <p:sldId id="271" r:id="rId11"/>
    <p:sldId id="317" r:id="rId12"/>
    <p:sldId id="318" r:id="rId13"/>
    <p:sldId id="272" r:id="rId14"/>
    <p:sldId id="319" r:id="rId15"/>
    <p:sldId id="320" r:id="rId16"/>
    <p:sldId id="321" r:id="rId17"/>
    <p:sldId id="322" r:id="rId18"/>
    <p:sldId id="294" r:id="rId19"/>
    <p:sldId id="295" r:id="rId20"/>
    <p:sldId id="296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396654" y="44183"/>
            <a:ext cx="327134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1.3: </a:t>
            </a:r>
            <a:r>
              <a:rPr lang="en-US" sz="1800" b="0" dirty="0" err="1">
                <a:solidFill>
                  <a:schemeClr val="tx1"/>
                </a:solidFill>
              </a:rPr>
              <a:t>Pronun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  <a:r>
              <a:rPr lang="en-US" sz="1800" b="0" baseline="0" dirty="0">
                <a:solidFill>
                  <a:schemeClr val="tx1"/>
                </a:solidFill>
              </a:rPr>
              <a:t> &amp; Speaking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50346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3E3036-C951-0EB1-7A08-E50CB8E39341}"/>
              </a:ext>
            </a:extLst>
          </p:cNvPr>
          <p:cNvSpPr txBox="1"/>
          <p:nvPr/>
        </p:nvSpPr>
        <p:spPr>
          <a:xfrm>
            <a:off x="5768162" y="3108336"/>
            <a:ext cx="622004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1.3 –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Pronun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&amp; Speaking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/>
              </a:rPr>
              <a:t>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ages 46 &amp; 47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0" y="0"/>
            <a:ext cx="9720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55293-E9E4-E0A9-B8A5-42F50B848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071" b="14776"/>
          <a:stretch/>
        </p:blipFill>
        <p:spPr>
          <a:xfrm>
            <a:off x="280341" y="562700"/>
            <a:ext cx="3731220" cy="51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208E6F-BE97-E6CD-9681-9ABC36F1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935" y="511475"/>
            <a:ext cx="5870561" cy="6322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9674C-38EE-1DA5-889C-AC26B5038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20" r="4880" b="14776"/>
          <a:stretch/>
        </p:blipFill>
        <p:spPr>
          <a:xfrm>
            <a:off x="904569" y="1074175"/>
            <a:ext cx="2989006" cy="511475"/>
          </a:xfrm>
          <a:prstGeom prst="rect">
            <a:avLst/>
          </a:prstGeom>
        </p:spPr>
      </p:pic>
      <p:pic>
        <p:nvPicPr>
          <p:cNvPr id="7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37095ECA-31E0-E88F-FA1F-6B767AC3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56" y="2313444"/>
            <a:ext cx="1519859" cy="9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6A072B11-3C7D-5F32-4EC6-631F5495E4AE}"/>
              </a:ext>
            </a:extLst>
          </p:cNvPr>
          <p:cNvSpPr/>
          <p:nvPr/>
        </p:nvSpPr>
        <p:spPr>
          <a:xfrm>
            <a:off x="6273641" y="511475"/>
            <a:ext cx="3263649" cy="3242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CCFF52-00F1-F9E5-5C35-DDADD5558946}"/>
              </a:ext>
            </a:extLst>
          </p:cNvPr>
          <p:cNvSpPr/>
          <p:nvPr/>
        </p:nvSpPr>
        <p:spPr>
          <a:xfrm>
            <a:off x="372381" y="3429000"/>
            <a:ext cx="4111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Focus on </a:t>
            </a:r>
            <a:r>
              <a:rPr lang="en-US" sz="3200" b="1" dirty="0">
                <a:solidFill>
                  <a:srgbClr val="7030A0"/>
                </a:solidFill>
              </a:rPr>
              <a:t>yes/no </a:t>
            </a:r>
            <a:r>
              <a:rPr lang="en-US" sz="3200" b="1" dirty="0">
                <a:solidFill>
                  <a:srgbClr val="FF0000"/>
                </a:solidFill>
              </a:rPr>
              <a:t>and </a:t>
            </a:r>
            <a:r>
              <a:rPr lang="en-US" sz="3200" b="1" dirty="0" err="1">
                <a:solidFill>
                  <a:srgbClr val="FF0000"/>
                </a:solidFill>
              </a:rPr>
              <a:t>wh</a:t>
            </a:r>
            <a:r>
              <a:rPr lang="en-US" sz="3200" b="1" dirty="0">
                <a:solidFill>
                  <a:srgbClr val="FF0000"/>
                </a:solidFill>
              </a:rPr>
              <a:t>- questions.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6649629-1DA1-8740-07A9-BF8333CE7FAE}"/>
              </a:ext>
            </a:extLst>
          </p:cNvPr>
          <p:cNvSpPr/>
          <p:nvPr/>
        </p:nvSpPr>
        <p:spPr>
          <a:xfrm>
            <a:off x="7433848" y="912041"/>
            <a:ext cx="2880192" cy="324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2766E47-5FB2-21F3-D162-2711556F7BD5}"/>
              </a:ext>
            </a:extLst>
          </p:cNvPr>
          <p:cNvSpPr/>
          <p:nvPr/>
        </p:nvSpPr>
        <p:spPr>
          <a:xfrm>
            <a:off x="6322119" y="1170137"/>
            <a:ext cx="1111729" cy="324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BD87B06-0A5C-2A86-C4BB-AE774C12C1D5}"/>
              </a:ext>
            </a:extLst>
          </p:cNvPr>
          <p:cNvSpPr/>
          <p:nvPr/>
        </p:nvSpPr>
        <p:spPr>
          <a:xfrm>
            <a:off x="5649293" y="2636002"/>
            <a:ext cx="1695404" cy="3242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36CC75E-57A9-3823-2111-00095F604E07}"/>
              </a:ext>
            </a:extLst>
          </p:cNvPr>
          <p:cNvSpPr/>
          <p:nvPr/>
        </p:nvSpPr>
        <p:spPr>
          <a:xfrm>
            <a:off x="5666830" y="3363984"/>
            <a:ext cx="1174294" cy="3242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F8CECBDA-3566-DC1F-BFBD-3C2113AB3855}"/>
              </a:ext>
            </a:extLst>
          </p:cNvPr>
          <p:cNvSpPr/>
          <p:nvPr/>
        </p:nvSpPr>
        <p:spPr>
          <a:xfrm>
            <a:off x="5666830" y="4181951"/>
            <a:ext cx="3083880" cy="324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CB53C997-82E7-344D-9336-5ED7D388282C}"/>
              </a:ext>
            </a:extLst>
          </p:cNvPr>
          <p:cNvSpPr/>
          <p:nvPr/>
        </p:nvSpPr>
        <p:spPr>
          <a:xfrm>
            <a:off x="5649293" y="4909933"/>
            <a:ext cx="2855610" cy="32426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199B9FF2-2FBA-5B23-4DFD-084F397D2BD6}"/>
              </a:ext>
            </a:extLst>
          </p:cNvPr>
          <p:cNvSpPr/>
          <p:nvPr/>
        </p:nvSpPr>
        <p:spPr>
          <a:xfrm>
            <a:off x="6096000" y="5687863"/>
            <a:ext cx="1582994" cy="3242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EC8BD-9982-6A82-0674-CF40B3C7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374"/>
            <a:ext cx="7311908" cy="514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588F25-4454-DDA0-0F48-B9093794E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031" y="874423"/>
            <a:ext cx="10232065" cy="59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0" y="0"/>
            <a:ext cx="9459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9925" y="3939314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A7EB59-3C42-69ED-7EA3-4F841FC30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78"/>
          <a:stretch/>
        </p:blipFill>
        <p:spPr>
          <a:xfrm>
            <a:off x="137651" y="855404"/>
            <a:ext cx="6194323" cy="522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F2E49-1697-20BD-5D7B-F9FCDFBC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4979"/>
            <a:ext cx="12133313" cy="9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369F8-9B01-E57E-6C0F-5763E6A15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012"/>
            <a:ext cx="12192000" cy="5424556"/>
          </a:xfrm>
          <a:prstGeom prst="rect">
            <a:avLst/>
          </a:prstGeom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74A5A76-BA2D-A2A9-D690-D0F99BB68627}"/>
              </a:ext>
            </a:extLst>
          </p:cNvPr>
          <p:cNvSpPr/>
          <p:nvPr/>
        </p:nvSpPr>
        <p:spPr>
          <a:xfrm>
            <a:off x="0" y="534704"/>
            <a:ext cx="1874720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Student A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7BABF-88ED-43AA-7D33-6662A0549630}"/>
              </a:ext>
            </a:extLst>
          </p:cNvPr>
          <p:cNvSpPr txBox="1"/>
          <p:nvPr/>
        </p:nvSpPr>
        <p:spPr>
          <a:xfrm>
            <a:off x="2708787" y="463681"/>
            <a:ext cx="6317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Student A ask about the points in the box and Student B helps Student A choose a tablet. </a:t>
            </a:r>
          </a:p>
        </p:txBody>
      </p:sp>
    </p:spTree>
    <p:extLst>
      <p:ext uri="{BB962C8B-B14F-4D97-AF65-F5344CB8AC3E}">
        <p14:creationId xmlns:p14="http://schemas.microsoft.com/office/powerpoint/2010/main" val="129222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E74A5A76-BA2D-A2A9-D690-D0F99BB68627}"/>
              </a:ext>
            </a:extLst>
          </p:cNvPr>
          <p:cNvSpPr/>
          <p:nvPr/>
        </p:nvSpPr>
        <p:spPr>
          <a:xfrm>
            <a:off x="0" y="534704"/>
            <a:ext cx="1874720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Student B</a:t>
            </a:r>
            <a:endParaRPr lang="en-US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8BF5E-FFAD-C497-3E2E-272C4F370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8" y="1821080"/>
            <a:ext cx="11503742" cy="5000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6718EE-9F68-5E1B-1536-0EA50E948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887" y="447082"/>
            <a:ext cx="8973802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2A9C46-B853-AA7C-2E3A-997FC000EAEB}"/>
              </a:ext>
            </a:extLst>
          </p:cNvPr>
          <p:cNvSpPr txBox="1"/>
          <p:nvPr/>
        </p:nvSpPr>
        <p:spPr>
          <a:xfrm>
            <a:off x="2561304" y="990083"/>
            <a:ext cx="6317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Student B ask about the points in the box and Student A helps Student B choose a tablet. </a:t>
            </a:r>
          </a:p>
        </p:txBody>
      </p:sp>
    </p:spTree>
    <p:extLst>
      <p:ext uri="{BB962C8B-B14F-4D97-AF65-F5344CB8AC3E}">
        <p14:creationId xmlns:p14="http://schemas.microsoft.com/office/powerpoint/2010/main" val="7941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628BAC-9FBA-1B85-46FE-5EC72796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8" y="2066735"/>
            <a:ext cx="11688806" cy="1362265"/>
          </a:xfrm>
          <a:prstGeom prst="rect">
            <a:avLst/>
          </a:prstGeom>
        </p:spPr>
      </p:pic>
      <p:pic>
        <p:nvPicPr>
          <p:cNvPr id="6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1FFDC8EF-1A69-CA26-7604-65EBC027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20" y="612463"/>
            <a:ext cx="1519859" cy="9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1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F170FB-F8AA-1F68-3DA9-9CF6AB15D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51" y="521110"/>
            <a:ext cx="5641955" cy="1679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A8DFD-607D-F89F-85D7-F0798EC3C2DB}"/>
              </a:ext>
            </a:extLst>
          </p:cNvPr>
          <p:cNvSpPr txBox="1"/>
          <p:nvPr/>
        </p:nvSpPr>
        <p:spPr>
          <a:xfrm>
            <a:off x="1096296" y="2325892"/>
            <a:ext cx="107417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 Retell some yes/no questions and </a:t>
            </a:r>
            <a:r>
              <a:rPr lang="en-US" sz="2800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8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-questions regarding buying and selling an electronic device at a store.</a:t>
            </a:r>
            <a:endParaRPr lang="en-US" sz="28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1D0B-133D-5922-2AFE-A82B3D2A4EDF}"/>
              </a:ext>
            </a:extLst>
          </p:cNvPr>
          <p:cNvSpPr txBox="1"/>
          <p:nvPr/>
        </p:nvSpPr>
        <p:spPr>
          <a:xfrm>
            <a:off x="1519084" y="3279999"/>
            <a:ext cx="6572864" cy="2813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you help me choose a smart phone?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do you want to use your laptop for?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the screen big?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it heavy?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much storage does it have?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Does it have long battery life?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13864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16972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20081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32524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10748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32524" y="6267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3833" y="2243918"/>
            <a:ext cx="1050576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- practicing the /</a:t>
            </a:r>
            <a:r>
              <a:rPr lang="en-US" sz="3600" dirty="0" err="1">
                <a:solidFill>
                  <a:srgbClr val="0070C0"/>
                </a:solidFill>
              </a:rPr>
              <a:t>eɪ</a:t>
            </a:r>
            <a:r>
              <a:rPr lang="en-US" sz="3600" dirty="0">
                <a:solidFill>
                  <a:srgbClr val="0070C0"/>
                </a:solidFill>
              </a:rPr>
              <a:t>/ sound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practicing asking and answering about devices, using </a:t>
            </a:r>
            <a:r>
              <a:rPr lang="en-US" sz="3600" dirty="0" err="1">
                <a:solidFill>
                  <a:srgbClr val="0070C0"/>
                </a:solidFill>
              </a:rPr>
              <a:t>Wh</a:t>
            </a:r>
            <a:r>
              <a:rPr lang="en-US" sz="3600" dirty="0">
                <a:solidFill>
                  <a:srgbClr val="0070C0"/>
                </a:solidFill>
              </a:rPr>
              <a:t>-questions and Yes/No questions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- Practice: Write five sentences, using </a:t>
            </a:r>
            <a:r>
              <a:rPr lang="en-US" sz="3200" i="1" dirty="0">
                <a:solidFill>
                  <a:srgbClr val="002060"/>
                </a:solidFill>
              </a:rPr>
              <a:t>will</a:t>
            </a:r>
            <a:r>
              <a:rPr lang="en-US" sz="3200" dirty="0">
                <a:solidFill>
                  <a:srgbClr val="002060"/>
                </a:solidFill>
              </a:rPr>
              <a:t> regarding the reasons for where you think people will/ won’t live in the future.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- Do the </a:t>
            </a:r>
            <a:r>
              <a:rPr lang="en-US" sz="3200" b="1" dirty="0">
                <a:solidFill>
                  <a:srgbClr val="002060"/>
                </a:solidFill>
              </a:rPr>
              <a:t>exercises in WB: Writing (page 33).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- Play the consolidation games in </a:t>
            </a:r>
            <a:r>
              <a:rPr lang="en-US" sz="3200" dirty="0" err="1">
                <a:solidFill>
                  <a:srgbClr val="002060"/>
                </a:solidFill>
              </a:rPr>
              <a:t>Tiếng</a:t>
            </a:r>
            <a:r>
              <a:rPr lang="en-US" sz="3200" dirty="0">
                <a:solidFill>
                  <a:srgbClr val="002060"/>
                </a:solidFill>
              </a:rPr>
              <a:t> Anh 8 </a:t>
            </a:r>
            <a:r>
              <a:rPr lang="en-US" sz="3200" dirty="0" err="1">
                <a:solidFill>
                  <a:srgbClr val="002060"/>
                </a:solidFill>
              </a:rPr>
              <a:t>i</a:t>
            </a:r>
            <a:r>
              <a:rPr lang="en-US" sz="3200" dirty="0">
                <a:solidFill>
                  <a:srgbClr val="002060"/>
                </a:solidFill>
              </a:rPr>
              <a:t>-Learn Smart World DHA App on </a:t>
            </a:r>
            <a:r>
              <a:rPr lang="en-US" sz="32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endParaRPr lang="en-US" sz="3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- Prepare: </a:t>
            </a:r>
            <a:r>
              <a:rPr lang="en-US" sz="3200" b="1" dirty="0">
                <a:solidFill>
                  <a:srgbClr val="002060"/>
                </a:solidFill>
              </a:rPr>
              <a:t>Unit 6 - Lesson 2.1 – Vocabulary &amp; Listening (pages 58 &amp; 59 – SB)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the /</a:t>
            </a:r>
            <a:r>
              <a:rPr lang="en-US" sz="3600" dirty="0" err="1">
                <a:solidFill>
                  <a:srgbClr val="0070C0"/>
                </a:solidFill>
              </a:rPr>
              <a:t>eɪ</a:t>
            </a:r>
            <a:r>
              <a:rPr lang="en-US" sz="3600" dirty="0">
                <a:solidFill>
                  <a:srgbClr val="0070C0"/>
                </a:solidFill>
              </a:rPr>
              <a:t>/ sound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asking and answering about devices, using </a:t>
            </a:r>
            <a:r>
              <a:rPr lang="en-US" sz="3600" dirty="0" err="1">
                <a:solidFill>
                  <a:srgbClr val="0070C0"/>
                </a:solidFill>
              </a:rPr>
              <a:t>Wh</a:t>
            </a:r>
            <a:r>
              <a:rPr lang="en-US" sz="3600" dirty="0">
                <a:solidFill>
                  <a:srgbClr val="0070C0"/>
                </a:solidFill>
              </a:rPr>
              <a:t>-questions and Yes/No questions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35" y="1676341"/>
            <a:ext cx="1188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400" dirty="0">
                <a:solidFill>
                  <a:prstClr val="black"/>
                </a:solidFill>
              </a:rPr>
              <a:t> A. 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r>
              <a:rPr lang="en-US" sz="3400" dirty="0">
                <a:solidFill>
                  <a:prstClr val="black"/>
                </a:solidFill>
              </a:rPr>
              <a:t>ip		B. 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r>
              <a:rPr lang="en-US" sz="3400" dirty="0">
                <a:solidFill>
                  <a:prstClr val="black"/>
                </a:solidFill>
              </a:rPr>
              <a:t>at	             C. in</a:t>
            </a:r>
            <a:r>
              <a:rPr lang="en-US" sz="3400" u="sng" dirty="0">
                <a:solidFill>
                  <a:prstClr val="black"/>
                </a:solidFill>
              </a:rPr>
              <a:t>ch</a:t>
            </a:r>
            <a:r>
              <a:rPr lang="en-US" sz="3400" dirty="0">
                <a:solidFill>
                  <a:prstClr val="black"/>
                </a:solidFill>
              </a:rPr>
              <a:t>			D. Christ</a:t>
            </a:r>
          </a:p>
          <a:p>
            <a:r>
              <a:rPr lang="en-US" sz="3400" dirty="0">
                <a:solidFill>
                  <a:srgbClr val="FF0000"/>
                </a:solidFill>
              </a:rPr>
              <a:t>        </a:t>
            </a:r>
            <a:r>
              <a:rPr lang="el-GR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tʃɪp</a:t>
            </a:r>
            <a:r>
              <a:rPr lang="en-US" sz="3400" dirty="0">
                <a:solidFill>
                  <a:srgbClr val="FF0000"/>
                </a:solidFill>
              </a:rPr>
              <a:t>/             /</a:t>
            </a:r>
            <a:r>
              <a:rPr lang="en-US" sz="3400" dirty="0" err="1">
                <a:solidFill>
                  <a:srgbClr val="FF0000"/>
                </a:solidFill>
              </a:rPr>
              <a:t>tʃæt</a:t>
            </a:r>
            <a:r>
              <a:rPr lang="en-US" sz="3400" dirty="0">
                <a:solidFill>
                  <a:srgbClr val="FF0000"/>
                </a:solidFill>
              </a:rPr>
              <a:t>/                     /</a:t>
            </a:r>
            <a:r>
              <a:rPr lang="en-US" sz="3400" dirty="0" err="1">
                <a:solidFill>
                  <a:srgbClr val="FF0000"/>
                </a:solidFill>
              </a:rPr>
              <a:t>ɪntʃ</a:t>
            </a:r>
            <a:r>
              <a:rPr lang="en-US" sz="3400" dirty="0">
                <a:solidFill>
                  <a:srgbClr val="FF0000"/>
                </a:solidFill>
              </a:rPr>
              <a:t>/                          /</a:t>
            </a:r>
            <a:r>
              <a:rPr lang="en-US" sz="3400" dirty="0" err="1">
                <a:solidFill>
                  <a:srgbClr val="FF0000"/>
                </a:solidFill>
              </a:rPr>
              <a:t>kraɪst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2. A. t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blet        B. l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ptop                C. smartw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tch         D. g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llery</a:t>
            </a:r>
          </a:p>
          <a:p>
            <a:r>
              <a:rPr lang="en-US" sz="3400" dirty="0">
                <a:solidFill>
                  <a:srgbClr val="FF0000"/>
                </a:solidFill>
              </a:rPr>
              <a:t>       /ˈ</a:t>
            </a:r>
            <a:r>
              <a:rPr lang="en-US" sz="3400" dirty="0" err="1">
                <a:solidFill>
                  <a:srgbClr val="FF0000"/>
                </a:solidFill>
              </a:rPr>
              <a:t>tæblət</a:t>
            </a:r>
            <a:r>
              <a:rPr lang="en-US" sz="3400" dirty="0">
                <a:solidFill>
                  <a:srgbClr val="FF0000"/>
                </a:solidFill>
              </a:rPr>
              <a:t>/      /ˈ</a:t>
            </a:r>
            <a:r>
              <a:rPr lang="en-US" sz="3400" dirty="0" err="1">
                <a:solidFill>
                  <a:srgbClr val="FF0000"/>
                </a:solidFill>
              </a:rPr>
              <a:t>læptɑːp</a:t>
            </a:r>
            <a:r>
              <a:rPr lang="en-US" sz="3400" dirty="0">
                <a:solidFill>
                  <a:srgbClr val="FF0000"/>
                </a:solidFill>
              </a:rPr>
              <a:t>/              /ˈ</a:t>
            </a:r>
            <a:r>
              <a:rPr lang="en-US" sz="3400" dirty="0" err="1">
                <a:solidFill>
                  <a:srgbClr val="FF0000"/>
                </a:solidFill>
              </a:rPr>
              <a:t>smɑːrtwɑːtʃ</a:t>
            </a:r>
            <a:r>
              <a:rPr lang="en-US" sz="3400" dirty="0">
                <a:solidFill>
                  <a:srgbClr val="FF0000"/>
                </a:solidFill>
              </a:rPr>
              <a:t>/           /ˈ</a:t>
            </a:r>
            <a:r>
              <a:rPr lang="en-US" sz="3400" dirty="0" err="1">
                <a:solidFill>
                  <a:srgbClr val="FF0000"/>
                </a:solidFill>
              </a:rPr>
              <a:t>ɡæləri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3. A. sh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re     	 B. sp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ce     	   C. l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ke        		 D. g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me</a:t>
            </a:r>
          </a:p>
          <a:p>
            <a:r>
              <a:rPr lang="en-US" sz="3400" dirty="0">
                <a:solidFill>
                  <a:prstClr val="black"/>
                </a:solidFill>
              </a:rPr>
              <a:t>        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r>
              <a:rPr lang="en-US" sz="3400" dirty="0" err="1">
                <a:solidFill>
                  <a:srgbClr val="FF0000"/>
                </a:solidFill>
              </a:rPr>
              <a:t>ʃer</a:t>
            </a:r>
            <a:r>
              <a:rPr lang="en-US" sz="3400" dirty="0">
                <a:solidFill>
                  <a:srgbClr val="FF0000"/>
                </a:solidFill>
              </a:rPr>
              <a:t>/		   /</a:t>
            </a:r>
            <a:r>
              <a:rPr lang="en-US" sz="3400" dirty="0" err="1">
                <a:solidFill>
                  <a:srgbClr val="FF0000"/>
                </a:solidFill>
              </a:rPr>
              <a:t>speɪs</a:t>
            </a:r>
            <a:r>
              <a:rPr lang="en-US" sz="3400" dirty="0">
                <a:solidFill>
                  <a:srgbClr val="FF0000"/>
                </a:solidFill>
              </a:rPr>
              <a:t>/ 		       /</a:t>
            </a:r>
            <a:r>
              <a:rPr lang="en-US" sz="3400" dirty="0" err="1">
                <a:solidFill>
                  <a:srgbClr val="FF0000"/>
                </a:solidFill>
              </a:rPr>
              <a:t>leɪk</a:t>
            </a:r>
            <a:r>
              <a:rPr lang="en-US" sz="3400" dirty="0">
                <a:solidFill>
                  <a:srgbClr val="FF0000"/>
                </a:solidFill>
              </a:rPr>
              <a:t>/			    /</a:t>
            </a:r>
            <a:r>
              <a:rPr lang="en-US" sz="3400" dirty="0" err="1">
                <a:solidFill>
                  <a:srgbClr val="FF0000"/>
                </a:solidFill>
              </a:rPr>
              <a:t>ɡeɪm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endParaRPr lang="en-US" sz="34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313720" y="167634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53030" y="2734145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094" y="378162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AA38661-0708-AF6F-E646-3FFA6C7628F3}"/>
              </a:ext>
            </a:extLst>
          </p:cNvPr>
          <p:cNvSpPr/>
          <p:nvPr/>
        </p:nvSpPr>
        <p:spPr>
          <a:xfrm>
            <a:off x="4022251" y="0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97218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67" y="872096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894" y="2072425"/>
            <a:ext cx="1195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battery         B. tsunami         C. disaster       D. performance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bæt̬ɚi</a:t>
            </a:r>
            <a:r>
              <a:rPr lang="en-US" sz="3600" dirty="0">
                <a:solidFill>
                  <a:srgbClr val="FF0000"/>
                </a:solidFill>
              </a:rPr>
              <a:t>/          /</a:t>
            </a:r>
            <a:r>
              <a:rPr lang="en-US" sz="3600" dirty="0" err="1">
                <a:solidFill>
                  <a:srgbClr val="FF0000"/>
                </a:solidFill>
              </a:rPr>
              <a:t>tsu</a:t>
            </a:r>
            <a:r>
              <a:rPr lang="en-US" sz="3600" dirty="0">
                <a:solidFill>
                  <a:srgbClr val="FF0000"/>
                </a:solidFill>
              </a:rPr>
              <a:t>ːˈ</a:t>
            </a:r>
            <a:r>
              <a:rPr lang="en-US" sz="3600" dirty="0" err="1">
                <a:solidFill>
                  <a:srgbClr val="FF0000"/>
                </a:solidFill>
              </a:rPr>
              <a:t>nɑːmi</a:t>
            </a:r>
            <a:r>
              <a:rPr lang="en-US" sz="3600" dirty="0">
                <a:solidFill>
                  <a:srgbClr val="FF0000"/>
                </a:solidFill>
              </a:rPr>
              <a:t>/        /</a:t>
            </a:r>
            <a:r>
              <a:rPr lang="en-US" sz="3600" dirty="0" err="1">
                <a:solidFill>
                  <a:srgbClr val="FF0000"/>
                </a:solidFill>
              </a:rPr>
              <a:t>dɪˈzæstɚ</a:t>
            </a:r>
            <a:r>
              <a:rPr lang="en-US" sz="3600" dirty="0">
                <a:solidFill>
                  <a:srgbClr val="FF0000"/>
                </a:solidFill>
              </a:rPr>
              <a:t>/       /</a:t>
            </a:r>
            <a:r>
              <a:rPr lang="en-US" sz="3600" dirty="0" err="1">
                <a:solidFill>
                  <a:srgbClr val="FF0000"/>
                </a:solidFill>
              </a:rPr>
              <a:t>pɚˈfɔːrməns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2. A. flashlight      B. storage         C. tablet           D. typhoon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flæʃlaɪt</a:t>
            </a:r>
            <a:r>
              <a:rPr lang="en-US" sz="3600" dirty="0">
                <a:solidFill>
                  <a:srgbClr val="FF0000"/>
                </a:solidFill>
              </a:rPr>
              <a:t>/            /ˈ</a:t>
            </a:r>
            <a:r>
              <a:rPr lang="en-US" sz="3600" dirty="0" err="1">
                <a:solidFill>
                  <a:srgbClr val="FF0000"/>
                </a:solidFill>
              </a:rPr>
              <a:t>stɔːrɪdʒ</a:t>
            </a:r>
            <a:r>
              <a:rPr lang="en-US" sz="3600" dirty="0">
                <a:solidFill>
                  <a:srgbClr val="FF0000"/>
                </a:solidFill>
              </a:rPr>
              <a:t>/ 	         /ˈ</a:t>
            </a:r>
            <a:r>
              <a:rPr lang="en-US" sz="3600" dirty="0" err="1">
                <a:solidFill>
                  <a:srgbClr val="FF0000"/>
                </a:solidFill>
              </a:rPr>
              <a:t>tæblət</a:t>
            </a:r>
            <a:r>
              <a:rPr lang="en-US" sz="3600" dirty="0">
                <a:solidFill>
                  <a:srgbClr val="FF0000"/>
                </a:solidFill>
              </a:rPr>
              <a:t>/           /</a:t>
            </a:r>
            <a:r>
              <a:rPr lang="en-US" sz="3600" dirty="0" err="1">
                <a:solidFill>
                  <a:srgbClr val="FF0000"/>
                </a:solidFill>
              </a:rPr>
              <a:t>taɪˈfuːn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reuse            B. reduce           C. inform          D. follow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/</a:t>
            </a:r>
            <a:r>
              <a:rPr lang="en-US" sz="3600" dirty="0" err="1">
                <a:solidFill>
                  <a:srgbClr val="FF0000"/>
                </a:solidFill>
              </a:rPr>
              <a:t>ri</a:t>
            </a:r>
            <a:r>
              <a:rPr lang="en-US" sz="3600" dirty="0">
                <a:solidFill>
                  <a:srgbClr val="FF0000"/>
                </a:solidFill>
              </a:rPr>
              <a:t>ːˈ</a:t>
            </a:r>
            <a:r>
              <a:rPr lang="en-US" sz="3600" dirty="0" err="1">
                <a:solidFill>
                  <a:srgbClr val="FF0000"/>
                </a:solidFill>
              </a:rPr>
              <a:t>juːz</a:t>
            </a:r>
            <a:r>
              <a:rPr lang="en-US" sz="3600" dirty="0">
                <a:solidFill>
                  <a:srgbClr val="FF0000"/>
                </a:solidFill>
              </a:rPr>
              <a:t>/		       /</a:t>
            </a:r>
            <a:r>
              <a:rPr lang="en-US" sz="3600" dirty="0" err="1">
                <a:solidFill>
                  <a:srgbClr val="FF0000"/>
                </a:solidFill>
              </a:rPr>
              <a:t>rɪˈduːs</a:t>
            </a:r>
            <a:r>
              <a:rPr lang="en-US" sz="3600" dirty="0">
                <a:solidFill>
                  <a:srgbClr val="FF0000"/>
                </a:solidFill>
              </a:rPr>
              <a:t>/		 /</a:t>
            </a:r>
            <a:r>
              <a:rPr lang="en-US" sz="3600" dirty="0" err="1">
                <a:solidFill>
                  <a:srgbClr val="FF0000"/>
                </a:solidFill>
              </a:rPr>
              <a:t>ɪnˈfɔːrm</a:t>
            </a:r>
            <a:r>
              <a:rPr lang="en-US" sz="3600" dirty="0">
                <a:solidFill>
                  <a:srgbClr val="FF0000"/>
                </a:solidFill>
              </a:rPr>
              <a:t>/	  /ˈ</a:t>
            </a:r>
            <a:r>
              <a:rPr lang="en-US" sz="3600" dirty="0" err="1">
                <a:solidFill>
                  <a:srgbClr val="FF0000"/>
                </a:solidFill>
              </a:rPr>
              <a:t>fɑːloʊ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4" name="Oval 3"/>
          <p:cNvSpPr/>
          <p:nvPr/>
        </p:nvSpPr>
        <p:spPr>
          <a:xfrm>
            <a:off x="463017" y="2169543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810611" y="3237119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44074" y="4339394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646CC73-F549-671C-D752-3F7C485CA085}"/>
              </a:ext>
            </a:extLst>
          </p:cNvPr>
          <p:cNvSpPr/>
          <p:nvPr/>
        </p:nvSpPr>
        <p:spPr>
          <a:xfrm>
            <a:off x="4299938" y="416717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3707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9970" y="3881892"/>
            <a:ext cx="4107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Pronunciation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9FD089-69F3-FC99-9E49-CA415C335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9" y="2299557"/>
            <a:ext cx="5446175" cy="1013501"/>
          </a:xfrm>
          <a:prstGeom prst="rect">
            <a:avLst/>
          </a:prstGeom>
        </p:spPr>
      </p:pic>
      <p:pic>
        <p:nvPicPr>
          <p:cNvPr id="5" name="CD1 TRACK 53">
            <a:hlinkClick r:id="" action="ppaction://media"/>
            <a:extLst>
              <a:ext uri="{FF2B5EF4-FFF2-40B4-BE49-F238E27FC236}">
                <a16:creationId xmlns:a16="http://schemas.microsoft.com/office/drawing/2014/main" id="{B647B36F-23AC-CECB-B6F1-D1A798E9C8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5140" y="2603107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7161A4-EFD0-959F-231E-8349A3D1E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125" y="3127430"/>
            <a:ext cx="3654430" cy="7556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F68DA-A8A2-EDFA-4677-47E78C531BBA}"/>
              </a:ext>
            </a:extLst>
          </p:cNvPr>
          <p:cNvGrpSpPr/>
          <p:nvPr/>
        </p:nvGrpSpPr>
        <p:grpSpPr>
          <a:xfrm>
            <a:off x="5431125" y="4000968"/>
            <a:ext cx="3464575" cy="483977"/>
            <a:chOff x="2458528" y="2656936"/>
            <a:chExt cx="3464575" cy="4839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60A897-9808-195D-5B65-880A934433A9}"/>
                </a:ext>
              </a:extLst>
            </p:cNvPr>
            <p:cNvSpPr txBox="1"/>
            <p:nvPr/>
          </p:nvSpPr>
          <p:spPr>
            <a:xfrm>
              <a:off x="2458528" y="2656937"/>
              <a:ext cx="1078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r>
                <a:rPr lang="en-US" sz="2400" b="0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weɪt</a:t>
              </a:r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55D0F6-A723-C1BD-2D3C-5124D5091E0B}"/>
                </a:ext>
              </a:extLst>
            </p:cNvPr>
            <p:cNvSpPr txBox="1"/>
            <p:nvPr/>
          </p:nvSpPr>
          <p:spPr>
            <a:xfrm>
              <a:off x="3659394" y="2656936"/>
              <a:ext cx="9402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pleɪ</a:t>
              </a:r>
              <a:r>
                <a:rPr lang="en-US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07060D-B51B-268E-726D-DF001EF90F68}"/>
                </a:ext>
              </a:extLst>
            </p:cNvPr>
            <p:cNvSpPr txBox="1"/>
            <p:nvPr/>
          </p:nvSpPr>
          <p:spPr>
            <a:xfrm>
              <a:off x="4611888" y="2679248"/>
              <a:ext cx="13112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speɪs</a:t>
              </a:r>
              <a:r>
                <a:rPr lang="en-US" sz="2400" b="0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/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34CCF-BFE3-6832-730E-F71A5296FC9E}"/>
              </a:ext>
            </a:extLst>
          </p:cNvPr>
          <p:cNvSpPr txBox="1"/>
          <p:nvPr/>
        </p:nvSpPr>
        <p:spPr>
          <a:xfrm>
            <a:off x="5046230" y="5413579"/>
            <a:ext cx="5828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=&gt; Focus on the </a:t>
            </a:r>
            <a:r>
              <a:rPr lang="en-US" sz="4000" b="1" dirty="0">
                <a:solidFill>
                  <a:srgbClr val="FF0000"/>
                </a:solidFill>
              </a:rPr>
              <a:t>/</a:t>
            </a:r>
            <a:r>
              <a:rPr lang="en-US" sz="4000" b="1" dirty="0" err="1">
                <a:solidFill>
                  <a:srgbClr val="FF0000"/>
                </a:solidFill>
              </a:rPr>
              <a:t>ei</a:t>
            </a:r>
            <a:r>
              <a:rPr lang="en-US" sz="4000" b="1" dirty="0">
                <a:solidFill>
                  <a:srgbClr val="FF0000"/>
                </a:solidFill>
              </a:rPr>
              <a:t>/ </a:t>
            </a:r>
            <a:r>
              <a:rPr lang="en-US" sz="4000" b="1" dirty="0"/>
              <a:t>sound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2C967-27BB-8095-BB34-D57F5E7BBC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38" y="468836"/>
            <a:ext cx="3181794" cy="66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2A6E9-AD70-40F1-4910-AA26774636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176" y="736535"/>
            <a:ext cx="5271308" cy="15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9B1135-F002-7A80-D483-FABED0DC4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37" y="712140"/>
            <a:ext cx="11131691" cy="14116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100EB4-7A03-3B29-9C51-3DD169528A45}"/>
              </a:ext>
            </a:extLst>
          </p:cNvPr>
          <p:cNvCxnSpPr>
            <a:cxnSpLocks/>
          </p:cNvCxnSpPr>
          <p:nvPr/>
        </p:nvCxnSpPr>
        <p:spPr>
          <a:xfrm flipH="1">
            <a:off x="6633713" y="1666641"/>
            <a:ext cx="1199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D1 TRACK 54">
            <a:hlinkClick r:id="" action="ppaction://media"/>
            <a:extLst>
              <a:ext uri="{FF2B5EF4-FFF2-40B4-BE49-F238E27FC236}">
                <a16:creationId xmlns:a16="http://schemas.microsoft.com/office/drawing/2014/main" id="{3A545276-F5D0-721D-8228-8295B71E8D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1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8873" y="1433945"/>
            <a:ext cx="406400" cy="406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1C43B24-407B-B221-3A11-BE0F2E2784E8}"/>
              </a:ext>
            </a:extLst>
          </p:cNvPr>
          <p:cNvGrpSpPr/>
          <p:nvPr/>
        </p:nvGrpSpPr>
        <p:grpSpPr>
          <a:xfrm>
            <a:off x="1225324" y="2161470"/>
            <a:ext cx="7633541" cy="461672"/>
            <a:chOff x="999182" y="1976571"/>
            <a:chExt cx="7117089" cy="4616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FA017B-DB42-11C2-75BA-DD4C47D65CD7}"/>
                </a:ext>
              </a:extLst>
            </p:cNvPr>
            <p:cNvGrpSpPr/>
            <p:nvPr/>
          </p:nvGrpSpPr>
          <p:grpSpPr>
            <a:xfrm>
              <a:off x="999182" y="1976572"/>
              <a:ext cx="6559425" cy="461671"/>
              <a:chOff x="2458528" y="2656931"/>
              <a:chExt cx="2940236" cy="46167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C08F7A-3F6A-B329-6B09-3764FD59AC5D}"/>
                  </a:ext>
                </a:extLst>
              </p:cNvPr>
              <p:cNvSpPr txBox="1"/>
              <p:nvPr/>
            </p:nvSpPr>
            <p:spPr>
              <a:xfrm>
                <a:off x="2458528" y="2656937"/>
                <a:ext cx="10783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r>
                  <a:rPr lang="en-US" sz="2400" b="0" i="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greɪt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94CD20E-76AE-9F26-3AB2-2CD26F93FA14}"/>
                  </a:ext>
                </a:extLst>
              </p:cNvPr>
              <p:cNvSpPr txBox="1"/>
              <p:nvPr/>
            </p:nvSpPr>
            <p:spPr>
              <a:xfrm>
                <a:off x="3261938" y="2656931"/>
                <a:ext cx="9402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meɪk</a:t>
                </a:r>
                <a:r>
                  <a:rPr lang="en-US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6BD914-530B-586B-CE1C-D6AAB0F06E3C}"/>
                  </a:ext>
                </a:extLst>
              </p:cNvPr>
              <p:cNvSpPr txBox="1"/>
              <p:nvPr/>
            </p:nvSpPr>
            <p:spPr>
              <a:xfrm>
                <a:off x="4087549" y="2656931"/>
                <a:ext cx="13112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geɪmz</a:t>
                </a:r>
                <a:r>
                  <a:rPr lang="en-US" sz="2400" b="0" i="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C116B4-5EC5-1B03-51C9-A86583901133}"/>
                </a:ext>
              </a:extLst>
            </p:cNvPr>
            <p:cNvSpPr txBox="1"/>
            <p:nvPr/>
          </p:nvSpPr>
          <p:spPr>
            <a:xfrm>
              <a:off x="6489314" y="1976571"/>
              <a:ext cx="16269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FF0000"/>
                  </a:solidFill>
                  <a:effectLst/>
                </a:rPr>
                <a:t>/ˈ</a:t>
              </a:r>
              <a:r>
                <a:rPr lang="en-US" sz="2400" b="0" i="0" dirty="0" err="1">
                  <a:solidFill>
                    <a:srgbClr val="FF0000"/>
                  </a:solidFill>
                  <a:effectLst/>
                </a:rPr>
                <a:t>stɔːr.ɪdʒ</a:t>
              </a:r>
              <a:r>
                <a:rPr lang="en-US" sz="2400" b="0" i="0" dirty="0">
                  <a:solidFill>
                    <a:srgbClr val="FF0000"/>
                  </a:solidFill>
                  <a:effectLst/>
                </a:rPr>
                <a:t>/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767A1AA-F888-33FF-1FDF-B412ABFF55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278"/>
          <a:stretch/>
        </p:blipFill>
        <p:spPr>
          <a:xfrm>
            <a:off x="496437" y="3404747"/>
            <a:ext cx="10446866" cy="5819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A9939C-E0DF-60FA-3907-3E3771E36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308" y="4269157"/>
            <a:ext cx="3660963" cy="9004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76BB73-8FC3-A48F-AFC6-BD6773AA61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549" y="4870546"/>
            <a:ext cx="5710107" cy="79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410</Words>
  <Application>Microsoft Office PowerPoint</Application>
  <PresentationFormat>Widescreen</PresentationFormat>
  <Paragraphs>67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36</cp:revision>
  <dcterms:created xsi:type="dcterms:W3CDTF">2023-02-01T04:45:54Z</dcterms:created>
  <dcterms:modified xsi:type="dcterms:W3CDTF">2023-04-09T15:49:43Z</dcterms:modified>
</cp:coreProperties>
</file>