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89" r:id="rId20"/>
    <p:sldId id="291" r:id="rId21"/>
    <p:sldId id="292" r:id="rId22"/>
    <p:sldId id="293" r:id="rId23"/>
    <p:sldId id="300" r:id="rId24"/>
    <p:sldId id="304" r:id="rId25"/>
    <p:sldId id="302" r:id="rId26"/>
    <p:sldId id="303" r:id="rId27"/>
    <p:sldId id="301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>
        <p:scale>
          <a:sx n="90" d="100"/>
          <a:sy n="90" d="100"/>
        </p:scale>
        <p:origin x="-252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7774-FA7A-496A-B623-14E5E4EFB7D6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FC521-2ABB-497E-B4E7-347FBA03BA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9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C521-2ABB-497E-B4E7-347FBA03BA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1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FC521-2ABB-497E-B4E7-347FBA03BA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20/07/2021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990600"/>
            <a:ext cx="8078318" cy="3783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</a:t>
            </a:r>
            <a:b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 TRUYỀN VÀ </a:t>
            </a:r>
            <a:r>
              <a:rPr lang="vi-VN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</a:t>
            </a: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 </a:t>
            </a: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vi-VN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500" spc="-3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</a:t>
            </a:r>
            <a:r>
              <a:rPr lang="en-US" sz="3500" spc="-3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spc="-35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500" spc="-3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spc="-35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500" spc="-3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spc="-35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5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pc="-3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500" spc="-35" dirty="0">
                <a:latin typeface="Times New Roman" pitchFamily="18" charset="0"/>
                <a:cs typeface="Times New Roman" pitchFamily="18" charset="0"/>
              </a:rPr>
            </a:b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500" spc="-3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500" spc="-3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500" spc="-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spc="-35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sz="3500" spc="-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73863"/>
            <a:ext cx="7696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Hình </a:t>
            </a:r>
            <a:r>
              <a:rPr sz="2800">
                <a:solidFill>
                  <a:srgbClr val="FF0000"/>
                </a:solidFill>
                <a:effectLst/>
              </a:rPr>
              <a:t>ảnh</a:t>
            </a:r>
            <a:r>
              <a:rPr sz="2800" spc="-55">
                <a:solidFill>
                  <a:srgbClr val="FF0000"/>
                </a:solidFill>
                <a:effectLst/>
              </a:rPr>
              <a:t> </a:t>
            </a:r>
            <a:r>
              <a:rPr sz="2800" i="1" spc="-10" smtClean="0">
                <a:solidFill>
                  <a:srgbClr val="FF0000"/>
                </a:solidFill>
                <a:effectLst/>
                <a:latin typeface="Calibri"/>
                <a:cs typeface="Calibri"/>
              </a:rPr>
              <a:t>coronavirus</a:t>
            </a:r>
            <a:r>
              <a:rPr sz="2800" spc="-15" smtClean="0">
                <a:solidFill>
                  <a:srgbClr val="FF0000"/>
                </a:solidFill>
                <a:effectLst/>
              </a:rPr>
              <a:t>trên </a:t>
            </a:r>
            <a:r>
              <a:rPr sz="2800" dirty="0">
                <a:solidFill>
                  <a:srgbClr val="FF0000"/>
                </a:solidFill>
                <a:effectLst/>
              </a:rPr>
              <a:t>kính </a:t>
            </a:r>
            <a:r>
              <a:rPr sz="2800" spc="-5" dirty="0">
                <a:solidFill>
                  <a:srgbClr val="FF0000"/>
                </a:solidFill>
                <a:effectLst/>
              </a:rPr>
              <a:t>hiển </a:t>
            </a:r>
            <a:r>
              <a:rPr sz="2800" dirty="0">
                <a:solidFill>
                  <a:srgbClr val="FF0000"/>
                </a:solidFill>
                <a:effectLst/>
              </a:rPr>
              <a:t>vi điện</a:t>
            </a:r>
            <a:r>
              <a:rPr sz="2800" spc="-140" dirty="0">
                <a:solidFill>
                  <a:srgbClr val="FF0000"/>
                </a:solidFill>
                <a:effectLst/>
              </a:rPr>
              <a:t> </a:t>
            </a:r>
            <a:r>
              <a:rPr sz="2800" spc="-10" dirty="0">
                <a:solidFill>
                  <a:srgbClr val="FF0000"/>
                </a:solidFill>
                <a:effectLst/>
              </a:rPr>
              <a:t>tử</a:t>
            </a:r>
            <a:endParaRPr sz="2800">
              <a:solidFill>
                <a:srgbClr val="FF0000"/>
              </a:solidFill>
              <a:effectLst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7636" y="3886200"/>
            <a:ext cx="4436364" cy="243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4927092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304800"/>
            <a:ext cx="8382000" cy="468757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15"/>
              </a:spcBef>
              <a:tabLst>
                <a:tab pos="355600" algn="l"/>
                <a:tab pos="356235" algn="l"/>
              </a:tabLst>
            </a:pPr>
            <a:r>
              <a:rPr lang="vi-VN" sz="2400" b="1" dirty="0" smtClean="0">
                <a:latin typeface="Calibri"/>
                <a:cs typeface="Calibri"/>
              </a:rPr>
              <a:t>* </a:t>
            </a:r>
            <a:r>
              <a:rPr sz="2400" b="1" smtClean="0">
                <a:latin typeface="Calibri"/>
                <a:cs typeface="Calibri"/>
              </a:rPr>
              <a:t>Đặc </a:t>
            </a:r>
            <a:r>
              <a:rPr sz="2400" b="1" spc="-5" dirty="0">
                <a:latin typeface="Calibri"/>
                <a:cs typeface="Calibri"/>
              </a:rPr>
              <a:t>điểm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Coronavirus:</a:t>
            </a:r>
            <a:endParaRPr sz="2400" b="1">
              <a:latin typeface="Calibri"/>
              <a:cs typeface="Calibri"/>
            </a:endParaRPr>
          </a:p>
          <a:p>
            <a:pPr marL="756285" marR="334645" lvl="1" indent="-287020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Hình cầu, </a:t>
            </a:r>
            <a:r>
              <a:rPr sz="2400" spc="-5" dirty="0">
                <a:latin typeface="Calibri"/>
                <a:cs typeface="Calibri"/>
              </a:rPr>
              <a:t>đường kính 125nm. Có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20" dirty="0">
                <a:latin typeface="Calibri"/>
                <a:cs typeface="Calibri"/>
              </a:rPr>
              <a:t>protein </a:t>
            </a:r>
            <a:r>
              <a:rPr sz="2400" spc="-10" dirty="0">
                <a:latin typeface="Calibri"/>
                <a:cs typeface="Calibri"/>
              </a:rPr>
              <a:t>bề  </a:t>
            </a:r>
            <a:r>
              <a:rPr sz="2400" spc="-15" dirty="0">
                <a:latin typeface="Calibri"/>
                <a:cs typeface="Calibri"/>
              </a:rPr>
              <a:t>mặt </a:t>
            </a:r>
            <a:r>
              <a:rPr sz="2400" spc="-5" dirty="0">
                <a:latin typeface="Calibri"/>
                <a:cs typeface="Calibri"/>
              </a:rPr>
              <a:t>lồi </a:t>
            </a:r>
            <a:r>
              <a:rPr sz="2400" spc="-35" dirty="0">
                <a:latin typeface="Calibri"/>
                <a:cs typeface="Calibri"/>
              </a:rPr>
              <a:t>ra </a:t>
            </a:r>
            <a:r>
              <a:rPr sz="2400" spc="-5" dirty="0">
                <a:latin typeface="Calibri"/>
                <a:cs typeface="Calibri"/>
              </a:rPr>
              <a:t>thành </a:t>
            </a:r>
            <a:r>
              <a:rPr sz="2400" spc="-10" dirty="0">
                <a:latin typeface="Calibri"/>
                <a:cs typeface="Calibri"/>
              </a:rPr>
              <a:t>các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gai.</a:t>
            </a:r>
            <a:endParaRPr sz="2400">
              <a:latin typeface="Calibri"/>
              <a:cs typeface="Calibri"/>
            </a:endParaRPr>
          </a:p>
          <a:p>
            <a:pPr marL="756285" marR="380365" lvl="1" indent="-287020">
              <a:lnSpc>
                <a:spcPts val="303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Bên </a:t>
            </a:r>
            <a:r>
              <a:rPr sz="2400" spc="-15" dirty="0">
                <a:latin typeface="Calibri"/>
                <a:cs typeface="Calibri"/>
              </a:rPr>
              <a:t>trong </a:t>
            </a:r>
            <a:r>
              <a:rPr sz="2400" spc="-20" dirty="0">
                <a:latin typeface="Calibri"/>
                <a:cs typeface="Calibri"/>
              </a:rPr>
              <a:t>vỏ </a:t>
            </a:r>
            <a:r>
              <a:rPr sz="2400" spc="-5" dirty="0">
                <a:latin typeface="Calibri"/>
                <a:cs typeface="Calibri"/>
              </a:rPr>
              <a:t>chứa </a:t>
            </a:r>
            <a:r>
              <a:rPr sz="2400" spc="-10" dirty="0">
                <a:latin typeface="Calibri"/>
                <a:cs typeface="Calibri"/>
              </a:rPr>
              <a:t>nucleocapsid </a:t>
            </a:r>
            <a:r>
              <a:rPr sz="2400" spc="-5" dirty="0">
                <a:latin typeface="Calibri"/>
                <a:cs typeface="Calibri"/>
              </a:rPr>
              <a:t>sợi đơn </a:t>
            </a:r>
            <a:r>
              <a:rPr sz="2400" spc="-10" dirty="0">
                <a:latin typeface="Calibri"/>
                <a:cs typeface="Calibri"/>
              </a:rPr>
              <a:t>dương  </a:t>
            </a:r>
            <a:r>
              <a:rPr sz="2400" spc="-5" dirty="0">
                <a:latin typeface="Calibri"/>
                <a:cs typeface="Calibri"/>
              </a:rPr>
              <a:t>đối </a:t>
            </a:r>
            <a:r>
              <a:rPr sz="2400" spc="-15" dirty="0">
                <a:latin typeface="Calibri"/>
                <a:cs typeface="Calibri"/>
              </a:rPr>
              <a:t>xứng </a:t>
            </a:r>
            <a:r>
              <a:rPr sz="2400" spc="-25" dirty="0">
                <a:latin typeface="Calibri"/>
                <a:cs typeface="Calibri"/>
              </a:rPr>
              <a:t>xoắn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ốc.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Có 4 </a:t>
            </a:r>
            <a:r>
              <a:rPr sz="2400" spc="-20" dirty="0">
                <a:latin typeface="Calibri"/>
                <a:cs typeface="Calibri"/>
              </a:rPr>
              <a:t>protein </a:t>
            </a:r>
            <a:r>
              <a:rPr sz="2400" spc="-10" dirty="0">
                <a:latin typeface="Calibri"/>
                <a:cs typeface="Calibri"/>
              </a:rPr>
              <a:t>cấu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trúc: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ts val="2735"/>
              </a:lnSpc>
              <a:spcBef>
                <a:spcPts val="3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20" dirty="0">
                <a:latin typeface="Calibri"/>
                <a:cs typeface="Calibri"/>
              </a:rPr>
              <a:t>Spike </a:t>
            </a:r>
            <a:r>
              <a:rPr sz="2400" dirty="0">
                <a:latin typeface="Calibri"/>
                <a:cs typeface="Calibri"/>
              </a:rPr>
              <a:t>(S) </a:t>
            </a:r>
            <a:r>
              <a:rPr sz="2400" spc="-10" dirty="0">
                <a:latin typeface="Calibri"/>
                <a:cs typeface="Calibri"/>
              </a:rPr>
              <a:t>tạo cấu </a:t>
            </a:r>
            <a:r>
              <a:rPr sz="2400" dirty="0">
                <a:latin typeface="Calibri"/>
                <a:cs typeface="Calibri"/>
              </a:rPr>
              <a:t>trúc </a:t>
            </a:r>
            <a:r>
              <a:rPr sz="2400" spc="-20" dirty="0">
                <a:latin typeface="Calibri"/>
                <a:cs typeface="Calibri"/>
              </a:rPr>
              <a:t>gai </a:t>
            </a:r>
            <a:r>
              <a:rPr sz="2400" spc="-10" dirty="0">
                <a:latin typeface="Calibri"/>
                <a:cs typeface="Calibri"/>
              </a:rPr>
              <a:t>trên </a:t>
            </a:r>
            <a:r>
              <a:rPr sz="2400" spc="-5" dirty="0">
                <a:latin typeface="Calibri"/>
                <a:cs typeface="Calibri"/>
              </a:rPr>
              <a:t>bề </a:t>
            </a:r>
            <a:r>
              <a:rPr sz="2400" spc="-10" dirty="0">
                <a:latin typeface="Calibri"/>
                <a:cs typeface="Calibri"/>
              </a:rPr>
              <a:t>mặt </a:t>
            </a:r>
            <a:r>
              <a:rPr sz="2400" dirty="0">
                <a:latin typeface="Calibri"/>
                <a:cs typeface="Calibri"/>
              </a:rPr>
              <a:t>của virus </a:t>
            </a:r>
            <a:r>
              <a:rPr sz="2400">
                <a:latin typeface="Calibri"/>
                <a:cs typeface="Calibri"/>
              </a:rPr>
              <a:t>giúp</a:t>
            </a:r>
            <a:r>
              <a:rPr sz="2400" spc="-70">
                <a:latin typeface="Calibri"/>
                <a:cs typeface="Calibri"/>
              </a:rPr>
              <a:t> </a:t>
            </a:r>
            <a:r>
              <a:rPr sz="2400" spc="-20" smtClean="0">
                <a:latin typeface="Calibri"/>
                <a:cs typeface="Calibri"/>
              </a:rPr>
              <a:t>gắn</a:t>
            </a:r>
            <a:r>
              <a:rPr lang="vi-VN" sz="2400" spc="-2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virus </a:t>
            </a:r>
            <a:r>
              <a:rPr sz="2400" spc="-15" dirty="0">
                <a:latin typeface="Calibri"/>
                <a:cs typeface="Calibri"/>
              </a:rPr>
              <a:t>vào </a:t>
            </a:r>
            <a:r>
              <a:rPr sz="2400" spc="-5" dirty="0">
                <a:latin typeface="Calibri"/>
                <a:cs typeface="Calibri"/>
              </a:rPr>
              <a:t>TB niêm </a:t>
            </a:r>
            <a:r>
              <a:rPr sz="2400" dirty="0">
                <a:latin typeface="Calibri"/>
                <a:cs typeface="Calibri"/>
              </a:rPr>
              <a:t>mạc </a:t>
            </a:r>
            <a:r>
              <a:rPr sz="2400" spc="-25" dirty="0">
                <a:latin typeface="Calibri"/>
                <a:cs typeface="Calibri"/>
              </a:rPr>
              <a:t>vật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chủ.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Membran </a:t>
            </a:r>
            <a:r>
              <a:rPr sz="2400" dirty="0">
                <a:latin typeface="Calibri"/>
                <a:cs typeface="Calibri"/>
              </a:rPr>
              <a:t>(M) </a:t>
            </a:r>
            <a:r>
              <a:rPr sz="2400" spc="-10" dirty="0">
                <a:latin typeface="Calibri"/>
                <a:cs typeface="Calibri"/>
              </a:rPr>
              <a:t>tạo </a:t>
            </a:r>
            <a:r>
              <a:rPr sz="2400" dirty="0">
                <a:latin typeface="Calibri"/>
                <a:cs typeface="Calibri"/>
              </a:rPr>
              <a:t>hình </a:t>
            </a:r>
            <a:r>
              <a:rPr sz="2400" spc="-10" dirty="0">
                <a:latin typeface="Calibri"/>
                <a:cs typeface="Calibri"/>
              </a:rPr>
              <a:t>cầu </a:t>
            </a:r>
            <a:r>
              <a:rPr sz="2400">
                <a:latin typeface="Calibri"/>
                <a:cs typeface="Calibri"/>
              </a:rPr>
              <a:t>cho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virus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latin typeface="Calibri"/>
                <a:cs typeface="Calibri"/>
              </a:rPr>
              <a:t>Envelope </a:t>
            </a:r>
            <a:r>
              <a:rPr sz="2400" spc="-5" dirty="0">
                <a:latin typeface="Calibri"/>
                <a:cs typeface="Calibri"/>
              </a:rPr>
              <a:t>(E) </a:t>
            </a:r>
            <a:r>
              <a:rPr sz="2400" dirty="0">
                <a:latin typeface="Calibri"/>
                <a:cs typeface="Calibri"/>
              </a:rPr>
              <a:t>giúp virus </a:t>
            </a:r>
            <a:r>
              <a:rPr sz="2400" spc="-15" dirty="0">
                <a:latin typeface="Calibri"/>
                <a:cs typeface="Calibri"/>
              </a:rPr>
              <a:t>xâm </a:t>
            </a:r>
            <a:r>
              <a:rPr sz="2400" spc="-5" dirty="0">
                <a:latin typeface="Calibri"/>
                <a:cs typeface="Calibri"/>
              </a:rPr>
              <a:t>nhập </a:t>
            </a:r>
            <a:r>
              <a:rPr sz="2400" spc="-15" dirty="0">
                <a:latin typeface="Calibri"/>
                <a:cs typeface="Calibri"/>
              </a:rPr>
              <a:t>vào </a:t>
            </a:r>
            <a:r>
              <a:rPr sz="2400" spc="-5" dirty="0">
                <a:latin typeface="Calibri"/>
                <a:cs typeface="Calibri"/>
              </a:rPr>
              <a:t>TB </a:t>
            </a:r>
            <a:r>
              <a:rPr sz="2400" spc="-25">
                <a:latin typeface="Calibri"/>
                <a:cs typeface="Calibri"/>
              </a:rPr>
              <a:t>vật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chủ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Nucleocapsid (N) </a:t>
            </a:r>
            <a:r>
              <a:rPr sz="2400" dirty="0">
                <a:latin typeface="Calibri"/>
                <a:cs typeface="Calibri"/>
              </a:rPr>
              <a:t>giúp </a:t>
            </a:r>
            <a:r>
              <a:rPr sz="2400" spc="-5" dirty="0">
                <a:latin typeface="Calibri"/>
                <a:cs typeface="Calibri"/>
              </a:rPr>
              <a:t>đóng </a:t>
            </a:r>
            <a:r>
              <a:rPr sz="2400" spc="-10" dirty="0">
                <a:latin typeface="Calibri"/>
                <a:cs typeface="Calibri"/>
              </a:rPr>
              <a:t>gói </a:t>
            </a:r>
            <a:r>
              <a:rPr sz="2400" dirty="0">
                <a:latin typeface="Calibri"/>
                <a:cs typeface="Calibri"/>
              </a:rPr>
              <a:t>bộ </a:t>
            </a:r>
            <a:r>
              <a:rPr sz="2400" spc="-10">
                <a:latin typeface="Calibri"/>
                <a:cs typeface="Calibri"/>
              </a:rPr>
              <a:t>gen</a:t>
            </a:r>
            <a:r>
              <a:rPr sz="2400" spc="-6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virus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457200"/>
            <a:ext cx="8382000" cy="513473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Calibri"/>
                <a:cs typeface="Calibri"/>
              </a:rPr>
              <a:t>Cơ chế </a:t>
            </a:r>
            <a:r>
              <a:rPr sz="2400" b="1" spc="-20">
                <a:latin typeface="Calibri"/>
                <a:cs typeface="Calibri"/>
              </a:rPr>
              <a:t>lây</a:t>
            </a:r>
            <a:r>
              <a:rPr sz="2400" b="1" spc="-45">
                <a:latin typeface="Calibri"/>
                <a:cs typeface="Calibri"/>
              </a:rPr>
              <a:t> </a:t>
            </a:r>
            <a:r>
              <a:rPr sz="2400" b="1" smtClean="0">
                <a:latin typeface="Calibri"/>
                <a:cs typeface="Calibri"/>
              </a:rPr>
              <a:t>lan</a:t>
            </a:r>
            <a:r>
              <a:rPr lang="vi-VN" sz="2400" b="1" dirty="0" smtClean="0">
                <a:latin typeface="Calibri"/>
                <a:cs typeface="Calibri"/>
              </a:rPr>
              <a:t>:</a:t>
            </a:r>
            <a:endParaRPr sz="2400" b="1">
              <a:latin typeface="Calibri"/>
              <a:cs typeface="Calibri"/>
            </a:endParaRPr>
          </a:p>
          <a:p>
            <a:pPr marL="756285" marR="10795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Người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spc="-20" dirty="0">
                <a:latin typeface="Calibri"/>
                <a:cs typeface="Calibri"/>
              </a:rPr>
              <a:t>ho, </a:t>
            </a:r>
            <a:r>
              <a:rPr sz="2400" spc="-10" dirty="0">
                <a:latin typeface="Calibri"/>
                <a:cs typeface="Calibri"/>
              </a:rPr>
              <a:t>hắt </a:t>
            </a:r>
            <a:r>
              <a:rPr sz="2400" spc="-5" dirty="0">
                <a:latin typeface="Calibri"/>
                <a:cs typeface="Calibri"/>
              </a:rPr>
              <a:t>hơi, nói chuyện </a:t>
            </a:r>
            <a:r>
              <a:rPr sz="2400" spc="-10" dirty="0">
                <a:latin typeface="Calibri"/>
                <a:cs typeface="Calibri"/>
              </a:rPr>
              <a:t>phát tán </a:t>
            </a:r>
            <a:r>
              <a:rPr sz="2400" dirty="0">
                <a:latin typeface="Calibri"/>
                <a:cs typeface="Calibri"/>
              </a:rPr>
              <a:t>virus </a:t>
            </a:r>
            <a:r>
              <a:rPr sz="2400" spc="-5" dirty="0">
                <a:latin typeface="Calibri"/>
                <a:cs typeface="Calibri"/>
              </a:rPr>
              <a:t>qua </a:t>
            </a:r>
            <a:r>
              <a:rPr sz="2400" spc="-10" dirty="0">
                <a:latin typeface="Calibri"/>
                <a:cs typeface="Calibri"/>
              </a:rPr>
              <a:t>các  </a:t>
            </a:r>
            <a:r>
              <a:rPr sz="2400" spc="-5">
                <a:latin typeface="Calibri"/>
                <a:cs typeface="Calibri"/>
              </a:rPr>
              <a:t>giọt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nhỏ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Người nhiễm hít phải </a:t>
            </a:r>
            <a:r>
              <a:rPr sz="2400" dirty="0">
                <a:latin typeface="Calibri"/>
                <a:cs typeface="Calibri"/>
              </a:rPr>
              <a:t>giọt </a:t>
            </a:r>
            <a:r>
              <a:rPr sz="2400" spc="-20" dirty="0">
                <a:latin typeface="Calibri"/>
                <a:cs typeface="Calibri"/>
              </a:rPr>
              <a:t>nhỏ, </a:t>
            </a:r>
            <a:r>
              <a:rPr sz="2400" dirty="0">
                <a:latin typeface="Calibri"/>
                <a:cs typeface="Calibri"/>
              </a:rPr>
              <a:t>tiếp </a:t>
            </a:r>
            <a:r>
              <a:rPr sz="2400" spc="-5" dirty="0">
                <a:latin typeface="Calibri"/>
                <a:cs typeface="Calibri"/>
              </a:rPr>
              <a:t>xúc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bề </a:t>
            </a:r>
            <a:r>
              <a:rPr sz="2400" spc="-10" dirty="0">
                <a:latin typeface="Calibri"/>
                <a:cs typeface="Calibri"/>
              </a:rPr>
              <a:t>mặt </a:t>
            </a:r>
            <a:r>
              <a:rPr sz="2400" spc="-30">
                <a:latin typeface="Calibri"/>
                <a:cs typeface="Calibri"/>
              </a:rPr>
              <a:t>vấy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bẩn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  <a:tab pos="7526655" algn="l"/>
              </a:tabLst>
            </a:pPr>
            <a:r>
              <a:rPr sz="2400" spc="-20" dirty="0">
                <a:latin typeface="Calibri"/>
                <a:cs typeface="Calibri"/>
              </a:rPr>
              <a:t>Lây </a:t>
            </a:r>
            <a:r>
              <a:rPr sz="2400" spc="-5" dirty="0">
                <a:latin typeface="Calibri"/>
                <a:cs typeface="Calibri"/>
              </a:rPr>
              <a:t>qua niêm </a:t>
            </a:r>
            <a:r>
              <a:rPr sz="2400" dirty="0">
                <a:latin typeface="Calibri"/>
                <a:cs typeface="Calibri"/>
              </a:rPr>
              <a:t>mạc </a:t>
            </a:r>
            <a:r>
              <a:rPr sz="2400" spc="-10" dirty="0">
                <a:latin typeface="Calibri"/>
                <a:cs typeface="Calibri"/>
              </a:rPr>
              <a:t>mắt </a:t>
            </a:r>
            <a:r>
              <a:rPr sz="2400" spc="-5" dirty="0">
                <a:latin typeface="Calibri"/>
                <a:cs typeface="Calibri"/>
              </a:rPr>
              <a:t>bị </a:t>
            </a:r>
            <a:r>
              <a:rPr sz="2400" dirty="0">
                <a:latin typeface="Calibri"/>
                <a:cs typeface="Calibri"/>
              </a:rPr>
              <a:t>tiếp </a:t>
            </a:r>
            <a:r>
              <a:rPr sz="2400" spc="-5" dirty="0">
                <a:latin typeface="Calibri"/>
                <a:cs typeface="Calibri"/>
              </a:rPr>
              <a:t>xúc giọt nhỏ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mang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virus?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Calibri"/>
                <a:cs typeface="Calibri"/>
              </a:rPr>
              <a:t>Hoạt </a:t>
            </a:r>
            <a:r>
              <a:rPr sz="2400" b="1" spc="-5" dirty="0">
                <a:latin typeface="Calibri"/>
                <a:cs typeface="Calibri"/>
              </a:rPr>
              <a:t>động </a:t>
            </a:r>
            <a:r>
              <a:rPr sz="2400" b="1" dirty="0">
                <a:latin typeface="Calibri"/>
                <a:cs typeface="Calibri"/>
              </a:rPr>
              <a:t>của virus </a:t>
            </a:r>
            <a:r>
              <a:rPr sz="2400" b="1" spc="-10" dirty="0">
                <a:latin typeface="Calibri"/>
                <a:cs typeface="Calibri"/>
              </a:rPr>
              <a:t>trong </a:t>
            </a:r>
            <a:r>
              <a:rPr sz="2400" b="1" spc="-10">
                <a:latin typeface="Calibri"/>
                <a:cs typeface="Calibri"/>
              </a:rPr>
              <a:t>cơ</a:t>
            </a:r>
            <a:r>
              <a:rPr sz="2400" b="1" spc="-55">
                <a:latin typeface="Calibri"/>
                <a:cs typeface="Calibri"/>
              </a:rPr>
              <a:t> </a:t>
            </a:r>
            <a:r>
              <a:rPr sz="2400" b="1" smtClean="0">
                <a:latin typeface="Calibri"/>
                <a:cs typeface="Calibri"/>
              </a:rPr>
              <a:t>thể</a:t>
            </a:r>
            <a:r>
              <a:rPr lang="vi-VN" sz="2400" b="1" dirty="0" smtClean="0">
                <a:latin typeface="Calibri"/>
                <a:cs typeface="Calibri"/>
              </a:rPr>
              <a:t>:</a:t>
            </a:r>
            <a:endParaRPr sz="2400" b="1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5" dirty="0">
                <a:latin typeface="Arial"/>
                <a:cs typeface="Arial"/>
              </a:rPr>
              <a:t>rotein 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gắn </a:t>
            </a:r>
            <a:r>
              <a:rPr sz="2400" dirty="0">
                <a:latin typeface="Arial"/>
                <a:cs typeface="Arial"/>
              </a:rPr>
              <a:t>vào thụ thể trên màng </a:t>
            </a:r>
            <a:r>
              <a:rPr sz="2400" spc="-5" dirty="0">
                <a:latin typeface="Calibri"/>
                <a:cs typeface="Calibri"/>
              </a:rPr>
              <a:t>TB </a:t>
            </a:r>
            <a:r>
              <a:rPr sz="2400" spc="-5">
                <a:latin typeface="Arial"/>
                <a:cs typeface="Arial"/>
              </a:rPr>
              <a:t>niêm </a:t>
            </a:r>
            <a:r>
              <a:rPr sz="2400" smtClean="0">
                <a:latin typeface="Arial"/>
                <a:cs typeface="Arial"/>
              </a:rPr>
              <a:t>mạc</a:t>
            </a:r>
            <a:r>
              <a:rPr sz="240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Virus </a:t>
            </a:r>
            <a:r>
              <a:rPr sz="2400" dirty="0">
                <a:latin typeface="Calibri"/>
                <a:cs typeface="Calibri"/>
              </a:rPr>
              <a:t>“bơm” </a:t>
            </a:r>
            <a:r>
              <a:rPr sz="2400" spc="-5" dirty="0">
                <a:latin typeface="Calibri"/>
                <a:cs typeface="Calibri"/>
              </a:rPr>
              <a:t>bộ </a:t>
            </a:r>
            <a:r>
              <a:rPr sz="2400" spc="-10" dirty="0">
                <a:latin typeface="Calibri"/>
                <a:cs typeface="Calibri"/>
              </a:rPr>
              <a:t>gen </a:t>
            </a:r>
            <a:r>
              <a:rPr sz="2400" dirty="0">
                <a:latin typeface="Calibri"/>
                <a:cs typeface="Calibri"/>
              </a:rPr>
              <a:t>của chúng </a:t>
            </a:r>
            <a:r>
              <a:rPr sz="2400" spc="-15" dirty="0">
                <a:latin typeface="Calibri"/>
                <a:cs typeface="Calibri"/>
              </a:rPr>
              <a:t>vào </a:t>
            </a:r>
            <a:r>
              <a:rPr sz="2400" spc="-5" dirty="0">
                <a:latin typeface="Calibri"/>
                <a:cs typeface="Calibri"/>
              </a:rPr>
              <a:t>nội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bào.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RNA </a:t>
            </a:r>
            <a:r>
              <a:rPr sz="2400" dirty="0">
                <a:latin typeface="Calibri"/>
                <a:cs typeface="Calibri"/>
              </a:rPr>
              <a:t>virus </a:t>
            </a:r>
            <a:r>
              <a:rPr sz="2400" spc="10" dirty="0">
                <a:latin typeface="Calibri"/>
                <a:cs typeface="Calibri"/>
              </a:rPr>
              <a:t>“bắt” </a:t>
            </a:r>
            <a:r>
              <a:rPr sz="2400" spc="-5" dirty="0">
                <a:latin typeface="Calibri"/>
                <a:cs typeface="Calibri"/>
              </a:rPr>
              <a:t>TB </a:t>
            </a:r>
            <a:r>
              <a:rPr sz="2400" spc="-10" dirty="0">
                <a:latin typeface="Calibri"/>
                <a:cs typeface="Calibri"/>
              </a:rPr>
              <a:t>tổng </a:t>
            </a:r>
            <a:r>
              <a:rPr sz="2400" spc="-5" dirty="0">
                <a:latin typeface="Calibri"/>
                <a:cs typeface="Calibri"/>
              </a:rPr>
              <a:t>hợp </a:t>
            </a:r>
            <a:r>
              <a:rPr sz="2400" spc="-15" dirty="0">
                <a:latin typeface="Calibri"/>
                <a:cs typeface="Calibri"/>
              </a:rPr>
              <a:t>protein </a:t>
            </a:r>
            <a:r>
              <a:rPr sz="2400" dirty="0">
                <a:latin typeface="Calibri"/>
                <a:cs typeface="Calibri"/>
              </a:rPr>
              <a:t>virus,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spc="-5" dirty="0">
                <a:latin typeface="Arial"/>
                <a:cs typeface="Arial"/>
              </a:rPr>
              <a:t>ARN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con.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lắp </a:t>
            </a:r>
            <a:r>
              <a:rPr sz="2400" spc="-15" dirty="0">
                <a:latin typeface="Calibri"/>
                <a:cs typeface="Calibri"/>
              </a:rPr>
              <a:t>ráp </a:t>
            </a:r>
            <a:r>
              <a:rPr sz="2400" dirty="0">
                <a:latin typeface="Calibri"/>
                <a:cs typeface="Calibri"/>
              </a:rPr>
              <a:t>thành virus </a:t>
            </a:r>
            <a:r>
              <a:rPr sz="2400" spc="-10" dirty="0">
                <a:latin typeface="Calibri"/>
                <a:cs typeface="Calibri"/>
              </a:rPr>
              <a:t>con </a:t>
            </a:r>
            <a:r>
              <a:rPr sz="2400" spc="-5" dirty="0">
                <a:latin typeface="Calibri"/>
                <a:cs typeface="Calibri"/>
              </a:rPr>
              <a:t>đi </a:t>
            </a:r>
            <a:r>
              <a:rPr sz="2400" spc="-25" dirty="0">
                <a:latin typeface="Calibri"/>
                <a:cs typeface="Calibri"/>
              </a:rPr>
              <a:t>ra </a:t>
            </a:r>
            <a:r>
              <a:rPr sz="2400" dirty="0">
                <a:latin typeface="Calibri"/>
                <a:cs typeface="Calibri"/>
              </a:rPr>
              <a:t>màng </a:t>
            </a:r>
            <a:r>
              <a:rPr sz="2400" spc="-5" dirty="0">
                <a:latin typeface="Calibri"/>
                <a:cs typeface="Calibri"/>
              </a:rPr>
              <a:t>TB phóng </a:t>
            </a:r>
            <a:r>
              <a:rPr sz="2400" dirty="0">
                <a:latin typeface="Calibri"/>
                <a:cs typeface="Calibri"/>
              </a:rPr>
              <a:t>thích </a:t>
            </a:r>
            <a:r>
              <a:rPr sz="2400" spc="-25">
                <a:latin typeface="Calibri"/>
                <a:cs typeface="Calibri"/>
              </a:rPr>
              <a:t>ra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ngoài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Quá trình </a:t>
            </a:r>
            <a:r>
              <a:rPr sz="2400" spc="-5" dirty="0">
                <a:latin typeface="Calibri"/>
                <a:cs typeface="Calibri"/>
              </a:rPr>
              <a:t>nhiễm </a:t>
            </a:r>
            <a:r>
              <a:rPr sz="2400" dirty="0">
                <a:latin typeface="Calibri"/>
                <a:cs typeface="Calibri"/>
              </a:rPr>
              <a:t>virus khởi </a:t>
            </a:r>
            <a:r>
              <a:rPr sz="2400" spc="-10" dirty="0">
                <a:latin typeface="Calibri"/>
                <a:cs typeface="Calibri"/>
              </a:rPr>
              <a:t>phát </a:t>
            </a:r>
            <a:r>
              <a:rPr sz="2400" spc="-5" dirty="0">
                <a:latin typeface="Calibri"/>
                <a:cs typeface="Calibri"/>
              </a:rPr>
              <a:t>quá </a:t>
            </a:r>
            <a:r>
              <a:rPr sz="2400" dirty="0">
                <a:latin typeface="Calibri"/>
                <a:cs typeface="Calibri"/>
              </a:rPr>
              <a:t>trình viêm </a:t>
            </a:r>
            <a:r>
              <a:rPr sz="2400" spc="-35" dirty="0">
                <a:latin typeface="Calibri"/>
                <a:cs typeface="Calibri"/>
              </a:rPr>
              <a:t>gây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tổn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thương </a:t>
            </a:r>
            <a:r>
              <a:rPr sz="2400" spc="-10" dirty="0">
                <a:latin typeface="Calibri"/>
                <a:cs typeface="Calibri"/>
              </a:rPr>
              <a:t>tạng </a:t>
            </a:r>
            <a:r>
              <a:rPr sz="2400" spc="-5" dirty="0">
                <a:latin typeface="Calibri"/>
                <a:cs typeface="Calibri"/>
              </a:rPr>
              <a:t>(phổi)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dirty="0">
                <a:latin typeface="Calibri"/>
                <a:cs typeface="Calibri"/>
              </a:rPr>
              <a:t>kích thích </a:t>
            </a:r>
            <a:r>
              <a:rPr sz="2400" spc="-5" dirty="0">
                <a:latin typeface="Calibri"/>
                <a:cs typeface="Calibri"/>
              </a:rPr>
              <a:t>sinh </a:t>
            </a:r>
            <a:r>
              <a:rPr sz="2400" dirty="0">
                <a:latin typeface="Calibri"/>
                <a:cs typeface="Calibri"/>
              </a:rPr>
              <a:t>miễn </a:t>
            </a:r>
            <a:r>
              <a:rPr sz="2400" spc="-5" dirty="0">
                <a:latin typeface="Calibri"/>
                <a:cs typeface="Calibri"/>
              </a:rPr>
              <a:t>dịch </a:t>
            </a:r>
            <a:r>
              <a:rPr sz="2400" dirty="0">
                <a:latin typeface="Calibri"/>
                <a:cs typeface="Calibri"/>
              </a:rPr>
              <a:t>loại </a:t>
            </a:r>
            <a:r>
              <a:rPr sz="2400">
                <a:latin typeface="Calibri"/>
                <a:cs typeface="Calibri"/>
              </a:rPr>
              <a:t>bỏ</a:t>
            </a:r>
            <a:r>
              <a:rPr sz="2400" spc="-114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virus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800" y="6096000"/>
            <a:ext cx="5334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Quá trình virus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nhân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lên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trong</a:t>
            </a:r>
            <a:r>
              <a:rPr sz="24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TB</a:t>
            </a:r>
            <a:endParaRPr sz="2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81000"/>
            <a:ext cx="7467600" cy="5537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57200"/>
            <a:ext cx="4419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solidFill>
                  <a:srgbClr val="FF0000"/>
                </a:solidFill>
                <a:effectLst/>
              </a:rPr>
              <a:t>Yếu </a:t>
            </a:r>
            <a:r>
              <a:rPr sz="2800" spc="-20" dirty="0">
                <a:solidFill>
                  <a:srgbClr val="FF0000"/>
                </a:solidFill>
                <a:effectLst/>
              </a:rPr>
              <a:t>tố </a:t>
            </a:r>
            <a:r>
              <a:rPr sz="2800" spc="-5" dirty="0">
                <a:solidFill>
                  <a:srgbClr val="FF0000"/>
                </a:solidFill>
                <a:effectLst/>
              </a:rPr>
              <a:t>dịch</a:t>
            </a:r>
            <a:r>
              <a:rPr sz="2800" spc="15" dirty="0">
                <a:solidFill>
                  <a:srgbClr val="FF0000"/>
                </a:solidFill>
                <a:effectLst/>
              </a:rPr>
              <a:t> </a:t>
            </a:r>
            <a:r>
              <a:rPr sz="2800" spc="-50" dirty="0">
                <a:solidFill>
                  <a:srgbClr val="FF0000"/>
                </a:solidFill>
                <a:effectLst/>
              </a:rPr>
              <a:t>tễ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8534400" cy="203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Sống hoặc đi du </a:t>
            </a:r>
            <a:r>
              <a:rPr sz="2400" dirty="0">
                <a:latin typeface="Calibri"/>
                <a:cs typeface="Calibri"/>
              </a:rPr>
              <a:t>lịch </a:t>
            </a:r>
            <a:r>
              <a:rPr sz="2400" spc="-15" dirty="0">
                <a:latin typeface="Calibri"/>
                <a:cs typeface="Calibri"/>
              </a:rPr>
              <a:t>tới </a:t>
            </a:r>
            <a:r>
              <a:rPr sz="2400" dirty="0">
                <a:latin typeface="Calibri"/>
                <a:cs typeface="Calibri"/>
              </a:rPr>
              <a:t>vùng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spc="-10" dirty="0">
                <a:latin typeface="Calibri"/>
                <a:cs typeface="Calibri"/>
              </a:rPr>
              <a:t>nhân </a:t>
            </a:r>
            <a:r>
              <a:rPr sz="2400" spc="-5" dirty="0">
                <a:latin typeface="Calibri"/>
                <a:cs typeface="Calibri"/>
              </a:rPr>
              <a:t>nCoV </a:t>
            </a:r>
            <a:r>
              <a:rPr sz="2400" spc="-15" dirty="0">
                <a:latin typeface="Calibri"/>
                <a:cs typeface="Calibri"/>
              </a:rPr>
              <a:t>trong  </a:t>
            </a:r>
            <a:r>
              <a:rPr sz="2400" spc="-10" dirty="0">
                <a:latin typeface="Calibri"/>
                <a:cs typeface="Calibri"/>
              </a:rPr>
              <a:t>vòng </a:t>
            </a:r>
            <a:r>
              <a:rPr sz="2400" spc="-5" dirty="0">
                <a:latin typeface="Calibri"/>
                <a:cs typeface="Calibri"/>
              </a:rPr>
              <a:t>14 </a:t>
            </a:r>
            <a:r>
              <a:rPr sz="2400" spc="-30" dirty="0">
                <a:latin typeface="Calibri"/>
                <a:cs typeface="Calibri"/>
              </a:rPr>
              <a:t>ngày </a:t>
            </a:r>
            <a:r>
              <a:rPr sz="2400" spc="-5" dirty="0">
                <a:latin typeface="Calibri"/>
                <a:cs typeface="Calibri"/>
              </a:rPr>
              <a:t>trước </a:t>
            </a:r>
            <a:r>
              <a:rPr sz="2400" dirty="0">
                <a:latin typeface="Calibri"/>
                <a:cs typeface="Calibri"/>
              </a:rPr>
              <a:t>khi </a:t>
            </a:r>
            <a:r>
              <a:rPr sz="2400">
                <a:latin typeface="Calibri"/>
                <a:cs typeface="Calibri"/>
              </a:rPr>
              <a:t>khởi</a:t>
            </a:r>
            <a:r>
              <a:rPr sz="2400" spc="1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phát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715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Có </a:t>
            </a:r>
            <a:r>
              <a:rPr sz="2400" spc="-10" dirty="0">
                <a:latin typeface="Calibri"/>
                <a:cs typeface="Calibri"/>
              </a:rPr>
              <a:t>mặt </a:t>
            </a:r>
            <a:r>
              <a:rPr sz="2400" spc="-20" dirty="0">
                <a:latin typeface="Calibri"/>
                <a:cs typeface="Calibri"/>
              </a:rPr>
              <a:t>tại </a:t>
            </a:r>
            <a:r>
              <a:rPr sz="2400" spc="-15" dirty="0">
                <a:latin typeface="Calibri"/>
                <a:cs typeface="Calibri"/>
              </a:rPr>
              <a:t>cơ </a:t>
            </a:r>
            <a:r>
              <a:rPr sz="2400" dirty="0">
                <a:latin typeface="Calibri"/>
                <a:cs typeface="Calibri"/>
              </a:rPr>
              <a:t>sở y </a:t>
            </a:r>
            <a:r>
              <a:rPr sz="2400" spc="-25" dirty="0">
                <a:latin typeface="Calibri"/>
                <a:cs typeface="Calibri"/>
              </a:rPr>
              <a:t>tế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BN đang điều </a:t>
            </a:r>
            <a:r>
              <a:rPr sz="2400" spc="-10" dirty="0">
                <a:latin typeface="Calibri"/>
                <a:cs typeface="Calibri"/>
              </a:rPr>
              <a:t>trị </a:t>
            </a:r>
            <a:r>
              <a:rPr sz="2400" spc="-5" dirty="0">
                <a:latin typeface="Calibri"/>
                <a:cs typeface="Calibri"/>
              </a:rPr>
              <a:t>nCoV </a:t>
            </a:r>
            <a:r>
              <a:rPr sz="2400" spc="-15" dirty="0">
                <a:latin typeface="Calibri"/>
                <a:cs typeface="Calibri"/>
              </a:rPr>
              <a:t>trong  </a:t>
            </a:r>
            <a:r>
              <a:rPr sz="2400" spc="-10" dirty="0">
                <a:latin typeface="Calibri"/>
                <a:cs typeface="Calibri"/>
              </a:rPr>
              <a:t>vòng </a:t>
            </a:r>
            <a:r>
              <a:rPr sz="2400" spc="-5">
                <a:latin typeface="Calibri"/>
                <a:cs typeface="Calibri"/>
              </a:rPr>
              <a:t>14 </a:t>
            </a:r>
            <a:r>
              <a:rPr sz="2400" spc="-30" smtClean="0">
                <a:latin typeface="Calibri"/>
                <a:cs typeface="Calibri"/>
              </a:rPr>
              <a:t>ngày</a:t>
            </a:r>
            <a:r>
              <a:rPr lang="vi-VN" sz="2400" spc="-3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tiếp xúc </a:t>
            </a:r>
            <a:r>
              <a:rPr sz="2400" spc="-10" dirty="0">
                <a:latin typeface="Calibri"/>
                <a:cs typeface="Calibri"/>
              </a:rPr>
              <a:t>với </a:t>
            </a:r>
            <a:r>
              <a:rPr sz="2400" spc="-5" dirty="0">
                <a:latin typeface="Calibri"/>
                <a:cs typeface="Calibri"/>
              </a:rPr>
              <a:t>bệnh nhân </a:t>
            </a:r>
            <a:r>
              <a:rPr sz="2400" spc="-10" dirty="0">
                <a:latin typeface="Calibri"/>
                <a:cs typeface="Calibri"/>
              </a:rPr>
              <a:t>được </a:t>
            </a:r>
            <a:r>
              <a:rPr sz="2400" spc="-20" dirty="0">
                <a:latin typeface="Calibri"/>
                <a:cs typeface="Calibri"/>
              </a:rPr>
              <a:t>xác </a:t>
            </a:r>
            <a:r>
              <a:rPr sz="2400" spc="-5" dirty="0">
                <a:latin typeface="Calibri"/>
                <a:cs typeface="Calibri"/>
              </a:rPr>
              <a:t>định nhiễm </a:t>
            </a:r>
            <a:r>
              <a:rPr sz="2400" spc="-10" dirty="0">
                <a:latin typeface="Calibri"/>
                <a:cs typeface="Calibri"/>
              </a:rPr>
              <a:t>nCoV  </a:t>
            </a:r>
            <a:r>
              <a:rPr sz="2400" spc="-15" dirty="0">
                <a:latin typeface="Calibri"/>
                <a:cs typeface="Calibri"/>
              </a:rPr>
              <a:t>trong </a:t>
            </a:r>
            <a:r>
              <a:rPr sz="2400" spc="-10" dirty="0">
                <a:latin typeface="Calibri"/>
                <a:cs typeface="Calibri"/>
              </a:rPr>
              <a:t>vòng </a:t>
            </a:r>
            <a:r>
              <a:rPr sz="2400" spc="-5" dirty="0">
                <a:latin typeface="Calibri"/>
                <a:cs typeface="Calibri"/>
              </a:rPr>
              <a:t>14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ngày.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54914"/>
            <a:ext cx="601979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55" dirty="0">
                <a:solidFill>
                  <a:srgbClr val="FF0000"/>
                </a:solidFill>
                <a:effectLst/>
              </a:rPr>
              <a:t>Triệu </a:t>
            </a:r>
            <a:r>
              <a:rPr sz="2400" spc="-5" dirty="0">
                <a:solidFill>
                  <a:srgbClr val="FF0000"/>
                </a:solidFill>
                <a:effectLst/>
              </a:rPr>
              <a:t>chứng Lâm</a:t>
            </a:r>
            <a:r>
              <a:rPr sz="2400" spc="10" dirty="0">
                <a:solidFill>
                  <a:srgbClr val="FF0000"/>
                </a:solidFill>
                <a:effectLst/>
              </a:rPr>
              <a:t> </a:t>
            </a:r>
            <a:r>
              <a:rPr sz="2400" spc="-10" dirty="0">
                <a:solidFill>
                  <a:srgbClr val="FF0000"/>
                </a:solidFill>
                <a:effectLst/>
              </a:rPr>
              <a:t>sàng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74" y="1205327"/>
            <a:ext cx="5246726" cy="403187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tabLst>
                <a:tab pos="354965" algn="l"/>
                <a:tab pos="355600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* </a:t>
            </a:r>
            <a:r>
              <a:rPr sz="2400" spc="-5" smtClean="0">
                <a:latin typeface="Calibri"/>
                <a:cs typeface="Calibri"/>
              </a:rPr>
              <a:t>Thời </a:t>
            </a:r>
            <a:r>
              <a:rPr sz="2400" dirty="0">
                <a:latin typeface="Calibri"/>
                <a:cs typeface="Calibri"/>
              </a:rPr>
              <a:t>gian ủ </a:t>
            </a:r>
            <a:r>
              <a:rPr sz="2400" spc="-5" dirty="0">
                <a:latin typeface="Calibri"/>
                <a:cs typeface="Calibri"/>
              </a:rPr>
              <a:t>bệnh: </a:t>
            </a:r>
            <a:r>
              <a:rPr sz="2400" dirty="0">
                <a:latin typeface="Calibri"/>
                <a:cs typeface="Calibri"/>
              </a:rPr>
              <a:t>từ 10 – </a:t>
            </a:r>
            <a:r>
              <a:rPr sz="2400">
                <a:latin typeface="Calibri"/>
                <a:cs typeface="Calibri"/>
              </a:rPr>
              <a:t>14</a:t>
            </a:r>
            <a:r>
              <a:rPr sz="2400" spc="-110">
                <a:latin typeface="Calibri"/>
                <a:cs typeface="Calibri"/>
              </a:rPr>
              <a:t> </a:t>
            </a:r>
            <a:r>
              <a:rPr sz="2400" spc="-30" smtClean="0">
                <a:latin typeface="Calibri"/>
                <a:cs typeface="Calibri"/>
              </a:rPr>
              <a:t>ngày</a:t>
            </a:r>
            <a:r>
              <a:rPr lang="vi-VN" sz="2400" spc="-3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tabLst>
                <a:tab pos="354965" algn="l"/>
                <a:tab pos="355600" algn="l"/>
              </a:tabLst>
            </a:pPr>
            <a:r>
              <a:rPr lang="vi-VN" sz="2400" spc="-30" dirty="0" smtClean="0">
                <a:latin typeface="Calibri"/>
                <a:cs typeface="Calibri"/>
              </a:rPr>
              <a:t>* </a:t>
            </a:r>
            <a:r>
              <a:rPr sz="2400" spc="-30" smtClean="0">
                <a:latin typeface="Calibri"/>
                <a:cs typeface="Calibri"/>
              </a:rPr>
              <a:t>Triệu </a:t>
            </a:r>
            <a:r>
              <a:rPr sz="2400" dirty="0">
                <a:latin typeface="Calibri"/>
                <a:cs typeface="Calibri"/>
              </a:rPr>
              <a:t>chứng lâm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sàng: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Sốt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(98%);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Ho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(76%);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Khó thở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>
                <a:latin typeface="Calibri"/>
                <a:cs typeface="Calibri"/>
              </a:rPr>
              <a:t>55</a:t>
            </a:r>
            <a:r>
              <a:rPr sz="2400" smtClean="0">
                <a:latin typeface="Calibri"/>
                <a:cs typeface="Calibri"/>
              </a:rPr>
              <a:t>%)</a:t>
            </a:r>
            <a:r>
              <a:rPr lang="vi-VN" sz="240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Đau </a:t>
            </a:r>
            <a:r>
              <a:rPr sz="2400" spc="-5" dirty="0">
                <a:latin typeface="Calibri"/>
                <a:cs typeface="Calibri"/>
              </a:rPr>
              <a:t>mỏi người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>
                <a:latin typeface="Calibri"/>
                <a:cs typeface="Calibri"/>
              </a:rPr>
              <a:t>44</a:t>
            </a:r>
            <a:r>
              <a:rPr sz="2400" smtClean="0">
                <a:latin typeface="Calibri"/>
                <a:cs typeface="Calibri"/>
              </a:rPr>
              <a:t>%)</a:t>
            </a:r>
            <a:r>
              <a:rPr lang="vi-VN" sz="240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0" dirty="0">
                <a:latin typeface="Calibri"/>
                <a:cs typeface="Calibri"/>
              </a:rPr>
              <a:t>Tăng </a:t>
            </a:r>
            <a:r>
              <a:rPr sz="2400" spc="-5" dirty="0">
                <a:latin typeface="Calibri"/>
                <a:cs typeface="Calibri"/>
              </a:rPr>
              <a:t>tiết </a:t>
            </a:r>
            <a:r>
              <a:rPr sz="2400" dirty="0">
                <a:latin typeface="Calibri"/>
                <a:cs typeface="Calibri"/>
              </a:rPr>
              <a:t>đờm </a:t>
            </a:r>
            <a:r>
              <a:rPr sz="2400" spc="-5" dirty="0">
                <a:latin typeface="Calibri"/>
                <a:cs typeface="Calibri"/>
              </a:rPr>
              <a:t>dãi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>
                <a:latin typeface="Calibri"/>
                <a:cs typeface="Calibri"/>
              </a:rPr>
              <a:t>28</a:t>
            </a:r>
            <a:r>
              <a:rPr sz="2400" smtClean="0">
                <a:latin typeface="Calibri"/>
                <a:cs typeface="Calibri"/>
              </a:rPr>
              <a:t>%)</a:t>
            </a:r>
            <a:r>
              <a:rPr lang="vi-VN" sz="240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Đau đầu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>
                <a:latin typeface="Calibri"/>
                <a:cs typeface="Calibri"/>
              </a:rPr>
              <a:t>8</a:t>
            </a:r>
            <a:r>
              <a:rPr sz="2400" smtClean="0">
                <a:latin typeface="Calibri"/>
                <a:cs typeface="Calibri"/>
              </a:rPr>
              <a:t>%)</a:t>
            </a:r>
            <a:r>
              <a:rPr lang="vi-VN" sz="2400" dirty="0" smtClean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Đi </a:t>
            </a:r>
            <a:r>
              <a:rPr sz="2400" spc="-5" dirty="0">
                <a:latin typeface="Calibri"/>
                <a:cs typeface="Calibri"/>
              </a:rPr>
              <a:t>ngoài phân </a:t>
            </a:r>
            <a:r>
              <a:rPr sz="2400" dirty="0">
                <a:latin typeface="Calibri"/>
                <a:cs typeface="Calibri"/>
              </a:rPr>
              <a:t>lỏng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>
                <a:latin typeface="Calibri"/>
                <a:cs typeface="Calibri"/>
              </a:rPr>
              <a:t>3</a:t>
            </a:r>
            <a:r>
              <a:rPr sz="2400" smtClean="0">
                <a:latin typeface="Calibri"/>
                <a:cs typeface="Calibri"/>
              </a:rPr>
              <a:t>%)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23163"/>
            <a:ext cx="8534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Một số </a:t>
            </a:r>
            <a:r>
              <a:rPr sz="2800" spc="-10" dirty="0">
                <a:solidFill>
                  <a:srgbClr val="FF0000"/>
                </a:solidFill>
                <a:effectLst/>
              </a:rPr>
              <a:t>biểu hiện </a:t>
            </a:r>
            <a:r>
              <a:rPr sz="2800" spc="-5" dirty="0">
                <a:solidFill>
                  <a:srgbClr val="FF0000"/>
                </a:solidFill>
                <a:effectLst/>
              </a:rPr>
              <a:t>khác của bệnh</a:t>
            </a:r>
            <a:r>
              <a:rPr sz="2800" spc="-15" dirty="0">
                <a:solidFill>
                  <a:srgbClr val="FF0000"/>
                </a:solidFill>
                <a:effectLst/>
              </a:rPr>
              <a:t> </a:t>
            </a:r>
            <a:r>
              <a:rPr sz="2800" i="1" spc="7" baseline="25157" dirty="0">
                <a:solidFill>
                  <a:srgbClr val="FF0000"/>
                </a:solidFill>
                <a:effectLst/>
                <a:latin typeface="Calibri"/>
                <a:cs typeface="Calibri"/>
              </a:rPr>
              <a:t>[1]</a:t>
            </a:r>
            <a:endParaRPr sz="2800" baseline="25157">
              <a:solidFill>
                <a:srgbClr val="FF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295400"/>
            <a:ext cx="3353435" cy="345030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65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* </a:t>
            </a:r>
            <a:r>
              <a:rPr sz="2400" spc="-5" smtClean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biến </a:t>
            </a:r>
            <a:r>
              <a:rPr sz="2400" dirty="0">
                <a:latin typeface="Calibri"/>
                <a:cs typeface="Calibri"/>
              </a:rPr>
              <a:t>chứng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nặng: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Suy </a:t>
            </a:r>
            <a:r>
              <a:rPr sz="2400" spc="-5" dirty="0">
                <a:latin typeface="Calibri"/>
                <a:cs typeface="Calibri"/>
              </a:rPr>
              <a:t>hô </a:t>
            </a:r>
            <a:r>
              <a:rPr sz="2400" spc="-10" dirty="0">
                <a:latin typeface="Calibri"/>
                <a:cs typeface="Calibri"/>
              </a:rPr>
              <a:t>hấp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cấp: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Suy </a:t>
            </a:r>
            <a:r>
              <a:rPr sz="2400" spc="-5" dirty="0">
                <a:latin typeface="Calibri"/>
                <a:cs typeface="Calibri"/>
              </a:rPr>
              <a:t>tim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cấp: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Suy </a:t>
            </a:r>
            <a:r>
              <a:rPr sz="2400" spc="-5" dirty="0">
                <a:latin typeface="Calibri"/>
                <a:cs typeface="Calibri"/>
              </a:rPr>
              <a:t>thận </a:t>
            </a:r>
            <a:r>
              <a:rPr sz="2400" spc="-10" dirty="0">
                <a:latin typeface="Calibri"/>
                <a:cs typeface="Calibri"/>
              </a:rPr>
              <a:t>cấp: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Sốc: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BN </a:t>
            </a:r>
            <a:r>
              <a:rPr sz="2400" spc="-10" dirty="0">
                <a:latin typeface="Calibri"/>
                <a:cs typeface="Calibri"/>
              </a:rPr>
              <a:t>nặng </a:t>
            </a:r>
            <a:r>
              <a:rPr sz="2400" spc="-15" dirty="0">
                <a:latin typeface="Calibri"/>
                <a:cs typeface="Calibri"/>
              </a:rPr>
              <a:t>cần </a:t>
            </a:r>
            <a:r>
              <a:rPr sz="2400" spc="-10" dirty="0">
                <a:latin typeface="Calibri"/>
                <a:cs typeface="Calibri"/>
              </a:rPr>
              <a:t>nhập</a:t>
            </a:r>
            <a:r>
              <a:rPr sz="2400" spc="-5" dirty="0">
                <a:latin typeface="Calibri"/>
                <a:cs typeface="Calibri"/>
              </a:rPr>
              <a:t> ICU: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spc="-55" dirty="0">
                <a:latin typeface="Calibri"/>
                <a:cs typeface="Calibri"/>
              </a:rPr>
              <a:t>Tỷ </a:t>
            </a:r>
            <a:r>
              <a:rPr sz="2400" spc="-5" dirty="0">
                <a:latin typeface="Calibri"/>
                <a:cs typeface="Calibri"/>
              </a:rPr>
              <a:t>lệ tử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vong: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8200" y="1828800"/>
            <a:ext cx="720725" cy="2432076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latin typeface="Calibri"/>
                <a:cs typeface="Calibri"/>
              </a:rPr>
              <a:t>29%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12%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7%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10%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31,7%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15%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4800600"/>
            <a:ext cx="815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* </a:t>
            </a:r>
            <a:r>
              <a:rPr sz="2400" spc="-5" smtClean="0">
                <a:latin typeface="Calibri"/>
                <a:cs typeface="Calibri"/>
              </a:rPr>
              <a:t>Thời </a:t>
            </a:r>
            <a:r>
              <a:rPr sz="2400" dirty="0">
                <a:latin typeface="Calibri"/>
                <a:cs typeface="Calibri"/>
              </a:rPr>
              <a:t>gian </a:t>
            </a:r>
            <a:r>
              <a:rPr sz="2400" spc="-15" dirty="0">
                <a:latin typeface="Calibri"/>
                <a:cs typeface="Calibri"/>
              </a:rPr>
              <a:t>xuất </a:t>
            </a:r>
            <a:r>
              <a:rPr sz="2400" spc="-5" dirty="0">
                <a:latin typeface="Calibri"/>
                <a:cs typeface="Calibri"/>
              </a:rPr>
              <a:t>hiện </a:t>
            </a:r>
            <a:r>
              <a:rPr sz="2400" dirty="0">
                <a:latin typeface="Calibri"/>
                <a:cs typeface="Calibri"/>
              </a:rPr>
              <a:t>suy hô </a:t>
            </a:r>
            <a:r>
              <a:rPr sz="2400" spc="-5" dirty="0">
                <a:latin typeface="Calibri"/>
                <a:cs typeface="Calibri"/>
              </a:rPr>
              <a:t>hấp </a:t>
            </a:r>
            <a:r>
              <a:rPr sz="2400" dirty="0">
                <a:latin typeface="Calibri"/>
                <a:cs typeface="Calibri"/>
              </a:rPr>
              <a:t>từ khi khởi </a:t>
            </a:r>
            <a:r>
              <a:rPr sz="2400" spc="-10" dirty="0">
                <a:latin typeface="Calibri"/>
                <a:cs typeface="Calibri"/>
              </a:rPr>
              <a:t>phát: </a:t>
            </a:r>
            <a:r>
              <a:rPr sz="2400">
                <a:latin typeface="Calibri"/>
                <a:cs typeface="Calibri"/>
              </a:rPr>
              <a:t>10,5  </a:t>
            </a:r>
            <a:r>
              <a:rPr sz="2400" spc="-30" smtClean="0">
                <a:latin typeface="Calibri"/>
                <a:cs typeface="Calibri"/>
              </a:rPr>
              <a:t>ngày</a:t>
            </a:r>
            <a:r>
              <a:rPr lang="vi-VN" sz="2400" spc="-3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7977"/>
            <a:ext cx="8379460" cy="419922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5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* </a:t>
            </a:r>
            <a:r>
              <a:rPr sz="2400" spc="-5" smtClean="0">
                <a:latin typeface="Calibri"/>
                <a:cs typeface="Calibri"/>
              </a:rPr>
              <a:t>Chẩn </a:t>
            </a:r>
            <a:r>
              <a:rPr sz="2400" dirty="0">
                <a:latin typeface="Calibri"/>
                <a:cs typeface="Calibri"/>
              </a:rPr>
              <a:t>đoán </a:t>
            </a:r>
            <a:r>
              <a:rPr sz="2400" spc="-5" dirty="0">
                <a:latin typeface="Calibri"/>
                <a:cs typeface="Calibri"/>
              </a:rPr>
              <a:t>phân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biệt: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nhẹ:</a:t>
            </a:r>
            <a:endParaRPr sz="2400">
              <a:latin typeface="Calibri"/>
              <a:cs typeface="Calibri"/>
            </a:endParaRPr>
          </a:p>
          <a:p>
            <a:pPr marL="1155700" marR="12065" lvl="2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dirty="0">
                <a:latin typeface="Calibri"/>
                <a:cs typeface="Calibri"/>
              </a:rPr>
              <a:t>Nhiễm cúm, á cúm, </a:t>
            </a:r>
            <a:r>
              <a:rPr sz="2400" spc="-5" dirty="0">
                <a:latin typeface="Calibri"/>
                <a:cs typeface="Calibri"/>
              </a:rPr>
              <a:t>rhinovirus,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myxovirrus</a:t>
            </a:r>
            <a:r>
              <a:rPr sz="2400" spc="-15">
                <a:latin typeface="Calibri"/>
                <a:cs typeface="Calibri"/>
              </a:rPr>
              <a:t>,  </a:t>
            </a:r>
            <a:r>
              <a:rPr sz="2400" spc="-5" smtClean="0">
                <a:latin typeface="Calibri"/>
                <a:cs typeface="Calibri"/>
              </a:rPr>
              <a:t>ademovirus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Cảm </a:t>
            </a:r>
            <a:r>
              <a:rPr sz="2400" dirty="0">
                <a:latin typeface="Calibri"/>
                <a:cs typeface="Calibri"/>
              </a:rPr>
              <a:t>lạnh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5" dirty="0">
                <a:latin typeface="Calibri"/>
                <a:cs typeface="Calibri"/>
              </a:rPr>
              <a:t>coromnavirus </a:t>
            </a:r>
            <a:r>
              <a:rPr sz="2400">
                <a:latin typeface="Calibri"/>
                <a:cs typeface="Calibri"/>
              </a:rPr>
              <a:t>thông</a:t>
            </a:r>
            <a:r>
              <a:rPr sz="2400" spc="-5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thường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nặng: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Viêm phổi do </a:t>
            </a:r>
            <a:r>
              <a:rPr sz="2400" dirty="0">
                <a:latin typeface="Calibri"/>
                <a:cs typeface="Calibri"/>
              </a:rPr>
              <a:t>cúm </a:t>
            </a:r>
            <a:r>
              <a:rPr sz="2400" spc="-5" dirty="0">
                <a:latin typeface="Calibri"/>
                <a:cs typeface="Calibri"/>
              </a:rPr>
              <a:t>(H1N1, H5N1,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H7N9</a:t>
            </a:r>
            <a:r>
              <a:rPr sz="2400" spc="-5" smtClean="0">
                <a:latin typeface="Calibri"/>
                <a:cs typeface="Calibri"/>
              </a:rPr>
              <a:t>…)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Viêm phổi do </a:t>
            </a:r>
            <a:r>
              <a:rPr sz="2400" spc="-35" dirty="0">
                <a:latin typeface="Calibri"/>
                <a:cs typeface="Calibri"/>
              </a:rPr>
              <a:t>SARS_CoV</a:t>
            </a:r>
            <a:r>
              <a:rPr sz="2400" spc="-35">
                <a:latin typeface="Calibri"/>
                <a:cs typeface="Calibri"/>
              </a:rPr>
              <a:t>,</a:t>
            </a:r>
            <a:r>
              <a:rPr sz="2400" spc="2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MERS_CoV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Viêm phổi do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dirty="0">
                <a:latin typeface="Calibri"/>
                <a:cs typeface="Calibri"/>
              </a:rPr>
              <a:t>vi khuẩn không </a:t>
            </a:r>
            <a:r>
              <a:rPr sz="2400">
                <a:latin typeface="Calibri"/>
                <a:cs typeface="Calibri"/>
              </a:rPr>
              <a:t>điển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hình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533400"/>
            <a:ext cx="317982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Chẩn</a:t>
            </a:r>
            <a:r>
              <a:rPr sz="2800" spc="-90" dirty="0">
                <a:solidFill>
                  <a:srgbClr val="FF0000"/>
                </a:solidFill>
                <a:effectLst/>
              </a:rPr>
              <a:t> </a:t>
            </a:r>
            <a:r>
              <a:rPr sz="2800" dirty="0">
                <a:solidFill>
                  <a:srgbClr val="FF0000"/>
                </a:solidFill>
                <a:effectLst/>
              </a:rPr>
              <a:t>đoán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601" y="363423"/>
            <a:ext cx="2819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Điều</a:t>
            </a:r>
            <a:r>
              <a:rPr sz="2800" spc="-8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trị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66800"/>
            <a:ext cx="8379460" cy="2860398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Nguyên tắc </a:t>
            </a:r>
            <a:r>
              <a:rPr sz="2400" spc="-5" dirty="0">
                <a:latin typeface="Calibri"/>
                <a:cs typeface="Calibri"/>
              </a:rPr>
              <a:t>điều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trị</a:t>
            </a:r>
            <a:endParaRPr sz="2400">
              <a:latin typeface="Calibri"/>
              <a:cs typeface="Calibri"/>
            </a:endParaRPr>
          </a:p>
          <a:p>
            <a:pPr marL="756285" marR="6350" lvl="1" indent="-287020">
              <a:lnSpc>
                <a:spcPct val="100000"/>
              </a:lnSpc>
              <a:spcBef>
                <a:spcPts val="12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Ca </a:t>
            </a:r>
            <a:r>
              <a:rPr sz="2400" spc="-5" dirty="0">
                <a:latin typeface="Calibri"/>
                <a:cs typeface="Calibri"/>
              </a:rPr>
              <a:t>bệnh nghi ngờ </a:t>
            </a:r>
            <a:r>
              <a:rPr sz="2400" spc="-20" dirty="0">
                <a:latin typeface="Calibri"/>
                <a:cs typeface="Calibri"/>
              </a:rPr>
              <a:t>và có </a:t>
            </a:r>
            <a:r>
              <a:rPr sz="2400" dirty="0">
                <a:latin typeface="Calibri"/>
                <a:cs typeface="Calibri"/>
              </a:rPr>
              <a:t>thể </a:t>
            </a:r>
            <a:r>
              <a:rPr sz="2400" spc="-5" dirty="0">
                <a:latin typeface="Calibri"/>
                <a:cs typeface="Calibri"/>
              </a:rPr>
              <a:t>phải </a:t>
            </a:r>
            <a:r>
              <a:rPr sz="2400" dirty="0">
                <a:latin typeface="Calibri"/>
                <a:cs typeface="Calibri"/>
              </a:rPr>
              <a:t>được </a:t>
            </a:r>
            <a:r>
              <a:rPr sz="2400" spc="-10" dirty="0">
                <a:latin typeface="Calibri"/>
                <a:cs typeface="Calibri"/>
              </a:rPr>
              <a:t>cách </a:t>
            </a:r>
            <a:r>
              <a:rPr sz="2400" spc="-5" dirty="0">
                <a:latin typeface="Calibri"/>
                <a:cs typeface="Calibri"/>
              </a:rPr>
              <a:t>ly </a:t>
            </a:r>
            <a:r>
              <a:rPr sz="2400" dirty="0">
                <a:latin typeface="Calibri"/>
                <a:cs typeface="Calibri"/>
              </a:rPr>
              <a:t>theo </a:t>
            </a:r>
            <a:r>
              <a:rPr sz="2400" spc="-5" dirty="0">
                <a:latin typeface="Calibri"/>
                <a:cs typeface="Calibri"/>
              </a:rPr>
              <a:t>dõi  </a:t>
            </a:r>
            <a:r>
              <a:rPr sz="2400" dirty="0">
                <a:latin typeface="Calibri"/>
                <a:cs typeface="Calibri"/>
              </a:rPr>
              <a:t>để làm </a:t>
            </a:r>
            <a:r>
              <a:rPr sz="2400" spc="-30" dirty="0">
                <a:latin typeface="Calibri"/>
                <a:cs typeface="Calibri"/>
              </a:rPr>
              <a:t>xét </a:t>
            </a:r>
            <a:r>
              <a:rPr sz="2400" spc="-5" dirty="0">
                <a:latin typeface="Calibri"/>
                <a:cs typeface="Calibri"/>
              </a:rPr>
              <a:t>nghiệm </a:t>
            </a:r>
            <a:r>
              <a:rPr sz="2400">
                <a:latin typeface="Calibri"/>
                <a:cs typeface="Calibri"/>
              </a:rPr>
              <a:t>khẳng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định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Ca </a:t>
            </a:r>
            <a:r>
              <a:rPr sz="2400" spc="-10" dirty="0">
                <a:latin typeface="Calibri"/>
                <a:cs typeface="Calibri"/>
              </a:rPr>
              <a:t>bệnh </a:t>
            </a:r>
            <a:r>
              <a:rPr sz="2400" spc="-20" dirty="0">
                <a:latin typeface="Calibri"/>
                <a:cs typeface="Calibri"/>
              </a:rPr>
              <a:t>xác </a:t>
            </a:r>
            <a:r>
              <a:rPr sz="2400" dirty="0">
                <a:latin typeface="Calibri"/>
                <a:cs typeface="Calibri"/>
              </a:rPr>
              <a:t>định </a:t>
            </a:r>
            <a:r>
              <a:rPr sz="2400" spc="-15" dirty="0">
                <a:latin typeface="Calibri"/>
                <a:cs typeface="Calibri"/>
              </a:rPr>
              <a:t>cần </a:t>
            </a:r>
            <a:r>
              <a:rPr sz="2400" dirty="0">
                <a:latin typeface="Calibri"/>
                <a:cs typeface="Calibri"/>
              </a:rPr>
              <a:t>được </a:t>
            </a:r>
            <a:r>
              <a:rPr sz="2400" spc="-5" dirty="0">
                <a:latin typeface="Calibri"/>
                <a:cs typeface="Calibri"/>
              </a:rPr>
              <a:t>nhập viện </a:t>
            </a:r>
            <a:r>
              <a:rPr sz="2400" spc="-10" dirty="0">
                <a:latin typeface="Calibri"/>
                <a:cs typeface="Calibri"/>
              </a:rPr>
              <a:t>cách </a:t>
            </a:r>
            <a:r>
              <a:rPr sz="2400" spc="-5" dirty="0">
                <a:latin typeface="Calibri"/>
                <a:cs typeface="Calibri"/>
              </a:rPr>
              <a:t>ly </a:t>
            </a:r>
            <a:r>
              <a:rPr sz="2400" dirty="0">
                <a:latin typeface="Calibri"/>
                <a:cs typeface="Calibri"/>
              </a:rPr>
              <a:t>để </a:t>
            </a:r>
            <a:r>
              <a:rPr sz="2400" spc="-5">
                <a:latin typeface="Calibri"/>
                <a:cs typeface="Calibri"/>
              </a:rPr>
              <a:t>điều  </a:t>
            </a:r>
            <a:r>
              <a:rPr sz="2400" smtClean="0">
                <a:latin typeface="Calibri"/>
                <a:cs typeface="Calibri"/>
              </a:rPr>
              <a:t>trị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Hiện </a:t>
            </a:r>
            <a:r>
              <a:rPr sz="2400" dirty="0">
                <a:latin typeface="Calibri"/>
                <a:cs typeface="Calibri"/>
              </a:rPr>
              <a:t>chưa </a:t>
            </a:r>
            <a:r>
              <a:rPr sz="2400" spc="-10" dirty="0">
                <a:latin typeface="Calibri"/>
                <a:cs typeface="Calibri"/>
              </a:rPr>
              <a:t>có </a:t>
            </a:r>
            <a:r>
              <a:rPr sz="2400" dirty="0">
                <a:latin typeface="Calibri"/>
                <a:cs typeface="Calibri"/>
              </a:rPr>
              <a:t>thuốc điều trị đặc </a:t>
            </a:r>
            <a:r>
              <a:rPr sz="2400" spc="-5" dirty="0">
                <a:latin typeface="Calibri"/>
                <a:cs typeface="Calibri"/>
              </a:rPr>
              <a:t>hiệu </a:t>
            </a:r>
            <a:r>
              <a:rPr sz="2400" spc="-10" dirty="0">
                <a:latin typeface="Calibri"/>
                <a:cs typeface="Calibri"/>
              </a:rPr>
              <a:t>nên </a:t>
            </a:r>
            <a:r>
              <a:rPr sz="2400" spc="-5" dirty="0">
                <a:latin typeface="Calibri"/>
                <a:cs typeface="Calibri"/>
              </a:rPr>
              <a:t>chủ </a:t>
            </a:r>
            <a:r>
              <a:rPr sz="2400" spc="-15" dirty="0">
                <a:latin typeface="Calibri"/>
                <a:cs typeface="Calibri"/>
              </a:rPr>
              <a:t>yếu </a:t>
            </a:r>
            <a:r>
              <a:rPr sz="2400" spc="-5" dirty="0">
                <a:latin typeface="Calibri"/>
                <a:cs typeface="Calibri"/>
              </a:rPr>
              <a:t>điều  </a:t>
            </a:r>
            <a:r>
              <a:rPr sz="2400" dirty="0">
                <a:latin typeface="Calibri"/>
                <a:cs typeface="Calibri"/>
              </a:rPr>
              <a:t>trị triệu chứng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spc="-5" dirty="0">
                <a:latin typeface="Calibri"/>
                <a:cs typeface="Calibri"/>
              </a:rPr>
              <a:t>hỗ </a:t>
            </a:r>
            <a:r>
              <a:rPr sz="2400" spc="-10" dirty="0">
                <a:latin typeface="Calibri"/>
                <a:cs typeface="Calibri"/>
              </a:rPr>
              <a:t>trợ </a:t>
            </a:r>
            <a:r>
              <a:rPr sz="2400" spc="-5" dirty="0">
                <a:latin typeface="Calibri"/>
                <a:cs typeface="Calibri"/>
              </a:rPr>
              <a:t>hô hấp </a:t>
            </a:r>
            <a:r>
              <a:rPr sz="2400" dirty="0">
                <a:latin typeface="Calibri"/>
                <a:cs typeface="Calibri"/>
              </a:rPr>
              <a:t>cũng </a:t>
            </a:r>
            <a:r>
              <a:rPr sz="2400" spc="-5" dirty="0">
                <a:latin typeface="Calibri"/>
                <a:cs typeface="Calibri"/>
              </a:rPr>
              <a:t>như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10">
                <a:latin typeface="Calibri"/>
                <a:cs typeface="Calibri"/>
              </a:rPr>
              <a:t>tạng</a:t>
            </a:r>
            <a:r>
              <a:rPr sz="2400" spc="-5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suy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 smtClean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66800"/>
            <a:ext cx="8557260" cy="493019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865"/>
              </a:spcBef>
              <a:tabLst>
                <a:tab pos="381000" algn="l"/>
                <a:tab pos="381635" algn="l"/>
              </a:tabLst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trị cụ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thể: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tabLst>
                <a:tab pos="381000" algn="l"/>
                <a:tab pos="381635" algn="l"/>
              </a:tabLst>
            </a:pPr>
            <a:r>
              <a:rPr lang="vi-VN" sz="2400" spc="-5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Suy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hô hấp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nhẹ: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816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Đầu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cao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30 –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45</a:t>
            </a:r>
            <a:r>
              <a:rPr sz="2400" spc="5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2400" spc="-2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816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Hỗ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trợ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Oxy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khi SPO</a:t>
            </a:r>
            <a:r>
              <a:rPr sz="2400" spc="-7" baseline="-2102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&lt; 92%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PaO</a:t>
            </a:r>
            <a:r>
              <a:rPr sz="2400" spc="-30" baseline="-2102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65</a:t>
            </a:r>
            <a:r>
              <a:rPr sz="2400" spc="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vi-VN" sz="24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781685" marR="30480" lvl="1" indent="-287020">
              <a:lnSpc>
                <a:spcPct val="99700"/>
              </a:lnSpc>
              <a:spcBef>
                <a:spcPts val="7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Cung cấp Oxy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kính mũi 1 – 5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lít/phút </a:t>
            </a:r>
            <a:r>
              <a:rPr lang="vi-VN" sz="24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Oxy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mask  10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spc="-10" dirty="0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t/phút </a:t>
            </a:r>
            <a:r>
              <a:rPr lang="vi-VN" sz="240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Oxy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Mask túi 15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lít/phút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các 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mức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độ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suy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sz="2400" spc="5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vi-VN" sz="24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894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+ Suy </a:t>
            </a:r>
            <a:r>
              <a:rPr lang="vi-VN" sz="2400" spc="-5" dirty="0" smtClean="0">
                <a:latin typeface="Calibri"/>
                <a:cs typeface="Calibri"/>
              </a:rPr>
              <a:t>hô hấp </a:t>
            </a:r>
            <a:r>
              <a:rPr lang="vi-VN" sz="2400" dirty="0" smtClean="0">
                <a:latin typeface="Calibri"/>
                <a:cs typeface="Calibri"/>
              </a:rPr>
              <a:t>mức </a:t>
            </a:r>
            <a:r>
              <a:rPr lang="vi-VN" sz="2400" spc="-5" dirty="0" smtClean="0">
                <a:latin typeface="Calibri"/>
                <a:cs typeface="Calibri"/>
              </a:rPr>
              <a:t>độ trung</a:t>
            </a:r>
            <a:r>
              <a:rPr lang="vi-VN" sz="2400" spc="50" dirty="0" smtClean="0">
                <a:latin typeface="Calibri"/>
                <a:cs typeface="Calibri"/>
              </a:rPr>
              <a:t> </a:t>
            </a:r>
            <a:r>
              <a:rPr lang="vi-VN" sz="2400" spc="-5" dirty="0" smtClean="0">
                <a:latin typeface="Calibri"/>
                <a:cs typeface="Calibri"/>
              </a:rPr>
              <a:t>bình:</a:t>
            </a:r>
            <a:endParaRPr lang="vi-VN" sz="2400" dirty="0" smtClean="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vi-VN" sz="2400" spc="-10" dirty="0" smtClean="0">
                <a:latin typeface="Calibri"/>
                <a:cs typeface="Calibri"/>
              </a:rPr>
              <a:t>Thở </a:t>
            </a:r>
            <a:r>
              <a:rPr lang="vi-VN" sz="2400" spc="-20" dirty="0" smtClean="0">
                <a:latin typeface="Calibri"/>
                <a:cs typeface="Calibri"/>
              </a:rPr>
              <a:t>máy </a:t>
            </a:r>
            <a:r>
              <a:rPr lang="vi-VN" sz="2400" spc="-60" dirty="0" smtClean="0">
                <a:latin typeface="Calibri"/>
                <a:cs typeface="Calibri"/>
              </a:rPr>
              <a:t>CPAP </a:t>
            </a:r>
            <a:r>
              <a:rPr lang="vi-VN" sz="2400" spc="-10" dirty="0" smtClean="0">
                <a:latin typeface="Calibri"/>
                <a:cs typeface="Calibri"/>
              </a:rPr>
              <a:t>hoặc Oxy dòng cao qua gọng </a:t>
            </a:r>
            <a:r>
              <a:rPr lang="vi-VN" sz="2400" spc="-5" dirty="0" smtClean="0">
                <a:latin typeface="Calibri"/>
                <a:cs typeface="Calibri"/>
              </a:rPr>
              <a:t>mũi  nếu </a:t>
            </a:r>
            <a:r>
              <a:rPr lang="vi-VN" sz="2400" spc="-10" dirty="0" smtClean="0">
                <a:latin typeface="Calibri"/>
                <a:cs typeface="Calibri"/>
              </a:rPr>
              <a:t>hỗ </a:t>
            </a:r>
            <a:r>
              <a:rPr lang="vi-VN" sz="2400" spc="-20" dirty="0" smtClean="0">
                <a:latin typeface="Calibri"/>
                <a:cs typeface="Calibri"/>
              </a:rPr>
              <a:t>trợ </a:t>
            </a:r>
            <a:r>
              <a:rPr lang="vi-VN" sz="2400" spc="-25" dirty="0" smtClean="0">
                <a:latin typeface="Calibri"/>
                <a:cs typeface="Calibri"/>
              </a:rPr>
              <a:t>oxy </a:t>
            </a:r>
            <a:r>
              <a:rPr lang="vi-VN" sz="2400" spc="-5" dirty="0" smtClean="0">
                <a:latin typeface="Calibri"/>
                <a:cs typeface="Calibri"/>
              </a:rPr>
              <a:t>bằng </a:t>
            </a:r>
            <a:r>
              <a:rPr lang="vi-VN" sz="2400" spc="-10" dirty="0" smtClean="0">
                <a:latin typeface="Calibri"/>
                <a:cs typeface="Calibri"/>
              </a:rPr>
              <a:t>các phương pháp </a:t>
            </a:r>
            <a:r>
              <a:rPr lang="vi-VN" sz="2400" spc="-5" dirty="0" smtClean="0">
                <a:latin typeface="Calibri"/>
                <a:cs typeface="Calibri"/>
              </a:rPr>
              <a:t>khác không  </a:t>
            </a:r>
            <a:r>
              <a:rPr lang="vi-VN" sz="2400" spc="-10" dirty="0" smtClean="0">
                <a:latin typeface="Calibri"/>
                <a:cs typeface="Calibri"/>
              </a:rPr>
              <a:t>cải</a:t>
            </a:r>
            <a:r>
              <a:rPr lang="vi-VN" sz="2400" spc="-5" dirty="0" smtClean="0">
                <a:latin typeface="Calibri"/>
                <a:cs typeface="Calibri"/>
              </a:rPr>
              <a:t> </a:t>
            </a:r>
            <a:r>
              <a:rPr lang="vi-VN" sz="2400" spc="-5" dirty="0" smtClean="0">
                <a:latin typeface="Calibri"/>
                <a:cs typeface="Calibri"/>
              </a:rPr>
              <a:t>thiện.</a:t>
            </a:r>
            <a:endParaRPr lang="vi-VN" sz="2400" dirty="0" smtClean="0">
              <a:latin typeface="Calibri"/>
              <a:cs typeface="Calibri"/>
            </a:endParaRPr>
          </a:p>
          <a:p>
            <a:pPr marL="756285" marR="64960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Mục tiêu </a:t>
            </a:r>
            <a:r>
              <a:rPr lang="vi-VN" sz="2400" spc="-10" dirty="0" smtClean="0">
                <a:latin typeface="Calibri"/>
                <a:cs typeface="Calibri"/>
              </a:rPr>
              <a:t>SPO2&gt;92% hoặc PaO2&gt;65mmHg </a:t>
            </a:r>
            <a:r>
              <a:rPr lang="vi-VN" sz="2400" spc="-15" dirty="0" smtClean="0">
                <a:latin typeface="Calibri"/>
                <a:cs typeface="Calibri"/>
              </a:rPr>
              <a:t>với  </a:t>
            </a:r>
            <a:r>
              <a:rPr lang="vi-VN" sz="2400" spc="-10" dirty="0" smtClean="0">
                <a:latin typeface="Calibri"/>
                <a:cs typeface="Calibri"/>
              </a:rPr>
              <a:t>FiO2&lt;60</a:t>
            </a:r>
            <a:r>
              <a:rPr lang="vi-VN" sz="2400" spc="-10" dirty="0" smtClean="0">
                <a:latin typeface="Calibri"/>
                <a:cs typeface="Calibri"/>
              </a:rPr>
              <a:t>%.</a:t>
            </a:r>
            <a:endParaRPr lang="vi-VN" sz="2400" dirty="0" smtClean="0">
              <a:latin typeface="Calibri"/>
              <a:cs typeface="Calibri"/>
            </a:endParaRPr>
          </a:p>
          <a:p>
            <a:pPr marL="781685" marR="30480" lvl="1" indent="-287020">
              <a:lnSpc>
                <a:spcPct val="99700"/>
              </a:lnSpc>
              <a:spcBef>
                <a:spcPts val="705"/>
              </a:spcBef>
              <a:buFont typeface="Arial"/>
              <a:buChar char="–"/>
              <a:tabLst>
                <a:tab pos="782320" algn="l"/>
              </a:tabLst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1" y="363423"/>
            <a:ext cx="2743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Điều</a:t>
            </a:r>
            <a:r>
              <a:rPr sz="2800" spc="-80" dirty="0">
                <a:solidFill>
                  <a:srgbClr val="FF0000"/>
                </a:solidFill>
                <a:effectLst/>
              </a:rPr>
              <a:t> </a:t>
            </a:r>
            <a:r>
              <a:rPr sz="2800" spc="-5" dirty="0">
                <a:solidFill>
                  <a:srgbClr val="FF0000"/>
                </a:solidFill>
                <a:effectLst/>
              </a:rPr>
              <a:t>trị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381000"/>
            <a:ext cx="8479790" cy="387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1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Coronavirus: </a:t>
            </a:r>
            <a:r>
              <a:rPr sz="2400" spc="-5" dirty="0">
                <a:latin typeface="Calibri"/>
                <a:cs typeface="Calibri"/>
              </a:rPr>
              <a:t>là </a:t>
            </a:r>
            <a:r>
              <a:rPr sz="2400" spc="-10">
                <a:latin typeface="Calibri"/>
                <a:cs typeface="Calibri"/>
              </a:rPr>
              <a:t>nhóm </a:t>
            </a:r>
            <a:r>
              <a:rPr sz="2400" spc="-15" smtClean="0">
                <a:latin typeface="Calibri"/>
                <a:cs typeface="Calibri"/>
              </a:rPr>
              <a:t>các</a:t>
            </a:r>
            <a:r>
              <a:rPr lang="vi-VN" sz="2400" spc="-15" dirty="0" smtClean="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loài </a:t>
            </a:r>
            <a:r>
              <a:rPr sz="2400" spc="-5" dirty="0">
                <a:latin typeface="Calibri"/>
                <a:cs typeface="Calibri"/>
              </a:rPr>
              <a:t>virus </a:t>
            </a:r>
            <a:r>
              <a:rPr sz="2400" dirty="0">
                <a:latin typeface="Calibri"/>
                <a:cs typeface="Calibri"/>
              </a:rPr>
              <a:t>thuộc </a:t>
            </a:r>
            <a:r>
              <a:rPr sz="2400" spc="-5" dirty="0">
                <a:latin typeface="Calibri"/>
                <a:cs typeface="Calibri"/>
              </a:rPr>
              <a:t>họ  </a:t>
            </a:r>
            <a:r>
              <a:rPr sz="2400" i="1" spc="-5" dirty="0">
                <a:latin typeface="Calibri"/>
                <a:cs typeface="Calibri"/>
              </a:rPr>
              <a:t>Coronaviridae</a:t>
            </a:r>
            <a:r>
              <a:rPr sz="2400" spc="-5" dirty="0">
                <a:latin typeface="Calibri"/>
                <a:cs typeface="Calibri"/>
              </a:rPr>
              <a:t>, virus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hệ </a:t>
            </a:r>
            <a:r>
              <a:rPr sz="2400" spc="-15" dirty="0">
                <a:latin typeface="Calibri"/>
                <a:cs typeface="Calibri"/>
              </a:rPr>
              <a:t>gen </a:t>
            </a:r>
            <a:r>
              <a:rPr sz="2400" dirty="0">
                <a:latin typeface="Calibri"/>
                <a:cs typeface="Calibri"/>
              </a:rPr>
              <a:t>ARN </a:t>
            </a:r>
            <a:r>
              <a:rPr sz="2400" spc="-5" dirty="0">
                <a:latin typeface="Calibri"/>
                <a:cs typeface="Calibri"/>
              </a:rPr>
              <a:t>dương </a:t>
            </a:r>
            <a:r>
              <a:rPr sz="2400" dirty="0">
                <a:latin typeface="Calibri"/>
                <a:cs typeface="Calibri"/>
              </a:rPr>
              <a:t>sợi đơn  </a:t>
            </a:r>
            <a:r>
              <a:rPr sz="2400" spc="-35" dirty="0">
                <a:latin typeface="Calibri"/>
                <a:cs typeface="Calibri"/>
              </a:rPr>
              <a:t>kèm </a:t>
            </a:r>
            <a:r>
              <a:rPr sz="2400" spc="-10" dirty="0">
                <a:latin typeface="Calibri"/>
                <a:cs typeface="Calibri"/>
              </a:rPr>
              <a:t>nucleocapsid </a:t>
            </a:r>
            <a:r>
              <a:rPr sz="2400" dirty="0">
                <a:latin typeface="Calibri"/>
                <a:cs typeface="Calibri"/>
              </a:rPr>
              <a:t>đối </a:t>
            </a:r>
            <a:r>
              <a:rPr sz="2400" spc="-10" dirty="0">
                <a:latin typeface="Calibri"/>
                <a:cs typeface="Calibri"/>
              </a:rPr>
              <a:t>xứng </a:t>
            </a:r>
            <a:r>
              <a:rPr sz="2400" spc="-25">
                <a:latin typeface="Calibri"/>
                <a:cs typeface="Calibri"/>
              </a:rPr>
              <a:t>xoắn</a:t>
            </a:r>
            <a:r>
              <a:rPr sz="2400" spc="1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ốc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i="1" spc="-10" dirty="0">
                <a:latin typeface="Calibri"/>
                <a:cs typeface="Calibri"/>
              </a:rPr>
              <a:t>Coronavirus </a:t>
            </a:r>
            <a:r>
              <a:rPr sz="2400" spc="-10" dirty="0">
                <a:latin typeface="Calibri"/>
                <a:cs typeface="Calibri"/>
              </a:rPr>
              <a:t>có </a:t>
            </a:r>
            <a:r>
              <a:rPr sz="2400" dirty="0">
                <a:latin typeface="Calibri"/>
                <a:cs typeface="Calibri"/>
              </a:rPr>
              <a:t>thể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dirty="0">
                <a:latin typeface="Calibri"/>
                <a:cs typeface="Calibri"/>
              </a:rPr>
              <a:t>ở </a:t>
            </a:r>
            <a:r>
              <a:rPr sz="2400" spc="-5" dirty="0">
                <a:latin typeface="Calibri"/>
                <a:cs typeface="Calibri"/>
              </a:rPr>
              <a:t>người </a:t>
            </a:r>
            <a:r>
              <a:rPr sz="2400" spc="-25" dirty="0">
                <a:latin typeface="Calibri"/>
                <a:cs typeface="Calibri"/>
              </a:rPr>
              <a:t>và </a:t>
            </a:r>
            <a:r>
              <a:rPr sz="2400" spc="-10" dirty="0">
                <a:latin typeface="Calibri"/>
                <a:cs typeface="Calibri"/>
              </a:rPr>
              <a:t>nhiều </a:t>
            </a:r>
            <a:r>
              <a:rPr sz="2400" dirty="0">
                <a:latin typeface="Calibri"/>
                <a:cs typeface="Calibri"/>
              </a:rPr>
              <a:t>loài  động </a:t>
            </a:r>
            <a:r>
              <a:rPr sz="2400" spc="-25" dirty="0">
                <a:latin typeface="Calibri"/>
                <a:cs typeface="Calibri"/>
              </a:rPr>
              <a:t>vật. </a:t>
            </a:r>
            <a:r>
              <a:rPr sz="2400" dirty="0">
                <a:latin typeface="Calibri"/>
                <a:cs typeface="Calibri"/>
              </a:rPr>
              <a:t>Ở </a:t>
            </a:r>
            <a:r>
              <a:rPr sz="2400" spc="-5" dirty="0">
                <a:latin typeface="Calibri"/>
                <a:cs typeface="Calibri"/>
              </a:rPr>
              <a:t>người </a:t>
            </a:r>
            <a:r>
              <a:rPr sz="2400" dirty="0">
                <a:latin typeface="Calibri"/>
                <a:cs typeface="Calibri"/>
              </a:rPr>
              <a:t>chúng </a:t>
            </a:r>
            <a:r>
              <a:rPr sz="2400" spc="-5" dirty="0">
                <a:latin typeface="Calibri"/>
                <a:cs typeface="Calibri"/>
              </a:rPr>
              <a:t>thường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35" dirty="0">
                <a:latin typeface="Calibri"/>
                <a:cs typeface="Calibri"/>
              </a:rPr>
              <a:t>ra </a:t>
            </a:r>
            <a:r>
              <a:rPr sz="2400" spc="-15" dirty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triệu  </a:t>
            </a:r>
            <a:r>
              <a:rPr sz="2400" dirty="0">
                <a:latin typeface="Calibri"/>
                <a:cs typeface="Calibri"/>
              </a:rPr>
              <a:t>chứng </a:t>
            </a:r>
            <a:r>
              <a:rPr sz="2400" spc="-10" dirty="0">
                <a:latin typeface="Calibri"/>
                <a:cs typeface="Calibri"/>
              </a:rPr>
              <a:t>cảm </a:t>
            </a:r>
            <a:r>
              <a:rPr sz="2400" dirty="0">
                <a:latin typeface="Calibri"/>
                <a:cs typeface="Calibri"/>
              </a:rPr>
              <a:t>lạnh </a:t>
            </a:r>
            <a:r>
              <a:rPr sz="2400" spc="-5" dirty="0">
                <a:latin typeface="Calibri"/>
                <a:cs typeface="Calibri"/>
              </a:rPr>
              <a:t>thông </a:t>
            </a:r>
            <a:r>
              <a:rPr sz="2400" dirty="0">
                <a:latin typeface="Calibri"/>
                <a:cs typeface="Calibri"/>
              </a:rPr>
              <a:t>thường, </a:t>
            </a:r>
            <a:r>
              <a:rPr sz="2400" spc="-10" dirty="0">
                <a:latin typeface="Calibri"/>
                <a:cs typeface="Calibri"/>
              </a:rPr>
              <a:t>nhiễm </a:t>
            </a:r>
            <a:r>
              <a:rPr sz="2400" dirty="0">
                <a:latin typeface="Calibri"/>
                <a:cs typeface="Calibri"/>
              </a:rPr>
              <a:t>trùng </a:t>
            </a:r>
            <a:r>
              <a:rPr sz="2400" spc="-5" dirty="0">
                <a:latin typeface="Calibri"/>
                <a:cs typeface="Calibri"/>
              </a:rPr>
              <a:t>mũi,  </a:t>
            </a:r>
            <a:r>
              <a:rPr sz="2400" spc="-20" dirty="0">
                <a:latin typeface="Calibri"/>
                <a:cs typeface="Calibri"/>
              </a:rPr>
              <a:t>xoang </a:t>
            </a:r>
            <a:r>
              <a:rPr sz="2400" spc="-5" dirty="0">
                <a:latin typeface="Calibri"/>
                <a:cs typeface="Calibri"/>
              </a:rPr>
              <a:t>hoặc </a:t>
            </a:r>
            <a:r>
              <a:rPr sz="2400" spc="-15" dirty="0">
                <a:latin typeface="Calibri"/>
                <a:cs typeface="Calibri"/>
              </a:rPr>
              <a:t>cổ </a:t>
            </a:r>
            <a:r>
              <a:rPr sz="2400" spc="-5" dirty="0">
                <a:latin typeface="Calibri"/>
                <a:cs typeface="Calibri"/>
              </a:rPr>
              <a:t>họng </a:t>
            </a:r>
            <a:r>
              <a:rPr sz="2400" spc="-25" dirty="0">
                <a:latin typeface="Calibri"/>
                <a:cs typeface="Calibri"/>
              </a:rPr>
              <a:t>và lây </a:t>
            </a:r>
            <a:r>
              <a:rPr sz="2400" dirty="0">
                <a:latin typeface="Calibri"/>
                <a:cs typeface="Calibri"/>
              </a:rPr>
              <a:t>lan </a:t>
            </a:r>
            <a:r>
              <a:rPr sz="2400" spc="-10" dirty="0">
                <a:latin typeface="Calibri"/>
                <a:cs typeface="Calibri"/>
              </a:rPr>
              <a:t>qua hắt </a:t>
            </a:r>
            <a:r>
              <a:rPr sz="2400" spc="-5" dirty="0">
                <a:latin typeface="Calibri"/>
                <a:cs typeface="Calibri"/>
              </a:rPr>
              <a:t>hơi</a:t>
            </a:r>
            <a:r>
              <a:rPr sz="2400" spc="-5">
                <a:latin typeface="Calibri"/>
                <a:cs typeface="Calibri"/>
              </a:rPr>
              <a:t>,</a:t>
            </a:r>
            <a:r>
              <a:rPr sz="2400" spc="5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ho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90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65" dirty="0">
                <a:latin typeface="Calibri"/>
                <a:cs typeface="Calibri"/>
              </a:rPr>
              <a:t>Tuy </a:t>
            </a:r>
            <a:r>
              <a:rPr sz="2400" spc="-10" dirty="0">
                <a:latin typeface="Calibri"/>
                <a:cs typeface="Calibri"/>
              </a:rPr>
              <a:t>nhiên, </a:t>
            </a:r>
            <a:r>
              <a:rPr sz="2400" dirty="0">
                <a:latin typeface="Calibri"/>
                <a:cs typeface="Calibri"/>
              </a:rPr>
              <a:t>một số </a:t>
            </a:r>
            <a:r>
              <a:rPr sz="2400" spc="-5" dirty="0">
                <a:latin typeface="Calibri"/>
                <a:cs typeface="Calibri"/>
              </a:rPr>
              <a:t>biến </a:t>
            </a:r>
            <a:r>
              <a:rPr sz="2400" dirty="0">
                <a:latin typeface="Calibri"/>
                <a:cs typeface="Calibri"/>
              </a:rPr>
              <a:t>chủng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5" dirty="0">
                <a:latin typeface="Calibri"/>
                <a:cs typeface="Calibri"/>
              </a:rPr>
              <a:t>dịch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dirty="0">
                <a:latin typeface="Calibri"/>
                <a:cs typeface="Calibri"/>
              </a:rPr>
              <a:t>thể </a:t>
            </a:r>
            <a:r>
              <a:rPr sz="2400" spc="-5" dirty="0">
                <a:latin typeface="Calibri"/>
                <a:cs typeface="Calibri"/>
              </a:rPr>
              <a:t>dẫn  </a:t>
            </a:r>
            <a:r>
              <a:rPr sz="2400" dirty="0">
                <a:latin typeface="Calibri"/>
                <a:cs typeface="Calibri"/>
              </a:rPr>
              <a:t>đến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5" dirty="0">
                <a:latin typeface="Calibri"/>
                <a:cs typeface="Calibri"/>
              </a:rPr>
              <a:t>bệnh lý viêm phổi </a:t>
            </a:r>
            <a:r>
              <a:rPr sz="2400" dirty="0">
                <a:latin typeface="Calibri"/>
                <a:cs typeface="Calibri"/>
              </a:rPr>
              <a:t>nặng, </a:t>
            </a:r>
            <a:r>
              <a:rPr sz="2400" spc="-5" dirty="0">
                <a:latin typeface="Calibri"/>
                <a:cs typeface="Calibri"/>
              </a:rPr>
              <a:t>dễ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>
                <a:latin typeface="Calibri"/>
                <a:cs typeface="Calibri"/>
              </a:rPr>
              <a:t>tử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vong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990600"/>
            <a:ext cx="8382000" cy="351827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894"/>
              </a:spcBef>
              <a:tabLst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+ </a:t>
            </a:r>
            <a:r>
              <a:rPr sz="2400" spc="-5" smtClean="0">
                <a:latin typeface="Calibri"/>
                <a:cs typeface="Calibri"/>
              </a:rPr>
              <a:t>Suy </a:t>
            </a:r>
            <a:r>
              <a:rPr sz="2400" spc="-5" dirty="0">
                <a:latin typeface="Calibri"/>
                <a:cs typeface="Calibri"/>
              </a:rPr>
              <a:t>hô hấp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nặng:</a:t>
            </a:r>
            <a:endParaRPr sz="24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Thông </a:t>
            </a:r>
            <a:r>
              <a:rPr sz="2400" spc="-5" dirty="0">
                <a:latin typeface="Calibri"/>
                <a:cs typeface="Calibri"/>
              </a:rPr>
              <a:t>khí </a:t>
            </a:r>
            <a:r>
              <a:rPr sz="2400" spc="-10" dirty="0">
                <a:latin typeface="Calibri"/>
                <a:cs typeface="Calibri"/>
              </a:rPr>
              <a:t>nhân </a:t>
            </a:r>
            <a:r>
              <a:rPr sz="2400" spc="-20" dirty="0">
                <a:latin typeface="Calibri"/>
                <a:cs typeface="Calibri"/>
              </a:rPr>
              <a:t>tạo xâm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nhập:</a:t>
            </a:r>
            <a:endParaRPr sz="24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Khi thở </a:t>
            </a:r>
            <a:r>
              <a:rPr sz="2400" spc="-20" dirty="0">
                <a:latin typeface="Calibri"/>
                <a:cs typeface="Calibri"/>
              </a:rPr>
              <a:t>máy </a:t>
            </a:r>
            <a:r>
              <a:rPr sz="2400" spc="-5" dirty="0">
                <a:latin typeface="Calibri"/>
                <a:cs typeface="Calibri"/>
              </a:rPr>
              <a:t>không </a:t>
            </a:r>
            <a:r>
              <a:rPr sz="2400" spc="-20" dirty="0">
                <a:latin typeface="Calibri"/>
                <a:cs typeface="Calibri"/>
              </a:rPr>
              <a:t>xâm </a:t>
            </a:r>
            <a:r>
              <a:rPr sz="2400" spc="-10" dirty="0">
                <a:latin typeface="Calibri"/>
                <a:cs typeface="Calibri"/>
              </a:rPr>
              <a:t>nhập </a:t>
            </a:r>
            <a:r>
              <a:rPr sz="2400" spc="-10">
                <a:latin typeface="Calibri"/>
                <a:cs typeface="Calibri"/>
              </a:rPr>
              <a:t>thất</a:t>
            </a:r>
            <a:r>
              <a:rPr sz="2400" spc="114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bại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Bắt </a:t>
            </a:r>
            <a:r>
              <a:rPr sz="2400" dirty="0">
                <a:latin typeface="Calibri"/>
                <a:cs typeface="Calibri"/>
              </a:rPr>
              <a:t>đầu </a:t>
            </a:r>
            <a:r>
              <a:rPr sz="2400" spc="-5" dirty="0">
                <a:latin typeface="Calibri"/>
                <a:cs typeface="Calibri"/>
              </a:rPr>
              <a:t>bằng thở kiểm </a:t>
            </a:r>
            <a:r>
              <a:rPr sz="2400" spc="-10" dirty="0">
                <a:latin typeface="Calibri"/>
                <a:cs typeface="Calibri"/>
              </a:rPr>
              <a:t>soát </a:t>
            </a:r>
            <a:r>
              <a:rPr sz="2400" spc="-5" dirty="0">
                <a:latin typeface="Calibri"/>
                <a:cs typeface="Calibri"/>
              </a:rPr>
              <a:t>thể tích với Vt: </a:t>
            </a:r>
            <a:r>
              <a:rPr sz="2400" dirty="0">
                <a:latin typeface="Calibri"/>
                <a:cs typeface="Calibri"/>
              </a:rPr>
              <a:t>6-8  ml/kg, </a:t>
            </a:r>
            <a:r>
              <a:rPr sz="2400" spc="-15" dirty="0">
                <a:latin typeface="Calibri"/>
                <a:cs typeface="Calibri"/>
              </a:rPr>
              <a:t>tần </a:t>
            </a:r>
            <a:r>
              <a:rPr sz="2400" dirty="0">
                <a:latin typeface="Calibri"/>
                <a:cs typeface="Calibri"/>
              </a:rPr>
              <a:t>số: 12-16 </a:t>
            </a:r>
            <a:r>
              <a:rPr sz="2400" spc="-5" dirty="0">
                <a:latin typeface="Calibri"/>
                <a:cs typeface="Calibri"/>
              </a:rPr>
              <a:t>lần/phút, I/E = 1/2, PEEP: 5  cm H2O </a:t>
            </a:r>
            <a:r>
              <a:rPr sz="2400" spc="-10" dirty="0">
                <a:latin typeface="Calibri"/>
                <a:cs typeface="Calibri"/>
              </a:rPr>
              <a:t>nhằm đạt </a:t>
            </a:r>
            <a:r>
              <a:rPr sz="2400" spc="-5" dirty="0">
                <a:latin typeface="Calibri"/>
                <a:cs typeface="Calibri"/>
              </a:rPr>
              <a:t>mục tiêu </a:t>
            </a:r>
            <a:r>
              <a:rPr sz="2400" spc="-20" dirty="0">
                <a:latin typeface="Calibri"/>
                <a:cs typeface="Calibri"/>
              </a:rPr>
              <a:t>PaO2 </a:t>
            </a:r>
            <a:r>
              <a:rPr sz="2400" spc="-5" dirty="0">
                <a:latin typeface="Calibri"/>
                <a:cs typeface="Calibri"/>
              </a:rPr>
              <a:t>&gt; </a:t>
            </a:r>
            <a:r>
              <a:rPr sz="2400" spc="-5">
                <a:latin typeface="Calibri"/>
                <a:cs typeface="Calibri"/>
              </a:rPr>
              <a:t>65</a:t>
            </a:r>
            <a:r>
              <a:rPr sz="2400" spc="155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mmHg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Nếu không </a:t>
            </a:r>
            <a:r>
              <a:rPr sz="2400" spc="-10" dirty="0">
                <a:latin typeface="Calibri"/>
                <a:cs typeface="Calibri"/>
              </a:rPr>
              <a:t>hiệu quả </a:t>
            </a:r>
            <a:r>
              <a:rPr sz="2400" spc="-5" dirty="0">
                <a:latin typeface="Calibri"/>
                <a:cs typeface="Calibri"/>
              </a:rPr>
              <a:t>thở </a:t>
            </a:r>
            <a:r>
              <a:rPr sz="2400" spc="-20" dirty="0">
                <a:latin typeface="Calibri"/>
                <a:cs typeface="Calibri"/>
              </a:rPr>
              <a:t>máy </a:t>
            </a:r>
            <a:r>
              <a:rPr sz="2400" spc="-5" dirty="0">
                <a:latin typeface="Calibri"/>
                <a:cs typeface="Calibri"/>
              </a:rPr>
              <a:t>theo </a:t>
            </a:r>
            <a:r>
              <a:rPr sz="2400" spc="-5">
                <a:latin typeface="Calibri"/>
                <a:cs typeface="Calibri"/>
              </a:rPr>
              <a:t>ARDS</a:t>
            </a:r>
            <a:r>
              <a:rPr sz="2400" spc="15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Network</a:t>
            </a:r>
            <a:r>
              <a:rPr lang="vi-VN" sz="2400" spc="-1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ECMO </a:t>
            </a:r>
            <a:r>
              <a:rPr sz="2400" spc="-5" dirty="0">
                <a:latin typeface="Calibri"/>
                <a:cs typeface="Calibri"/>
              </a:rPr>
              <a:t>V-V nếu thở </a:t>
            </a:r>
            <a:r>
              <a:rPr sz="2400" spc="-20" dirty="0">
                <a:latin typeface="Calibri"/>
                <a:cs typeface="Calibri"/>
              </a:rPr>
              <a:t>máy </a:t>
            </a:r>
            <a:r>
              <a:rPr sz="2400" spc="-5" dirty="0">
                <a:latin typeface="Calibri"/>
                <a:cs typeface="Calibri"/>
              </a:rPr>
              <a:t>ARDS không </a:t>
            </a:r>
            <a:r>
              <a:rPr sz="2400" spc="-10">
                <a:latin typeface="Calibri"/>
                <a:cs typeface="Calibri"/>
              </a:rPr>
              <a:t>hiệu</a:t>
            </a:r>
            <a:r>
              <a:rPr sz="2400" spc="130">
                <a:latin typeface="Calibri"/>
                <a:cs typeface="Calibri"/>
              </a:rPr>
              <a:t> </a:t>
            </a:r>
            <a:r>
              <a:rPr sz="2400" spc="-15" smtClean="0">
                <a:latin typeface="Calibri"/>
                <a:cs typeface="Calibri"/>
              </a:rPr>
              <a:t>quả</a:t>
            </a:r>
            <a:r>
              <a:rPr lang="vi-VN" sz="2400" spc="-1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1" y="363423"/>
            <a:ext cx="2514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Điều</a:t>
            </a:r>
            <a:r>
              <a:rPr sz="2800" spc="-80" dirty="0">
                <a:solidFill>
                  <a:srgbClr val="FF0000"/>
                </a:solidFill>
                <a:effectLst/>
              </a:rPr>
              <a:t> </a:t>
            </a:r>
            <a:r>
              <a:rPr sz="2800" spc="-5" dirty="0">
                <a:solidFill>
                  <a:srgbClr val="FF0000"/>
                </a:solidFill>
                <a:effectLst/>
              </a:rPr>
              <a:t>trị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09600" y="1219200"/>
            <a:ext cx="8305166" cy="358046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7505" indent="-343535">
              <a:lnSpc>
                <a:spcPct val="100000"/>
              </a:lnSpc>
              <a:spcBef>
                <a:spcPts val="800"/>
              </a:spcBef>
              <a:buNone/>
              <a:tabLst>
                <a:tab pos="357505" algn="l"/>
                <a:tab pos="358140" algn="l"/>
              </a:tabLst>
            </a:pPr>
            <a:r>
              <a:rPr lang="vi-VN" sz="2400" spc="-5" dirty="0" smtClean="0">
                <a:solidFill>
                  <a:schemeClr val="tx1"/>
                </a:solidFill>
              </a:rPr>
              <a:t>* </a:t>
            </a:r>
            <a:r>
              <a:rPr sz="2400" spc="-5" smtClean="0">
                <a:solidFill>
                  <a:schemeClr val="tx1"/>
                </a:solidFill>
              </a:rPr>
              <a:t>Điều </a:t>
            </a:r>
            <a:r>
              <a:rPr sz="2400" spc="-5" dirty="0">
                <a:solidFill>
                  <a:schemeClr val="tx1"/>
                </a:solidFill>
              </a:rPr>
              <a:t>trị hỗ</a:t>
            </a:r>
            <a:r>
              <a:rPr sz="2400" spc="15" dirty="0">
                <a:solidFill>
                  <a:schemeClr val="tx1"/>
                </a:solidFill>
              </a:rPr>
              <a:t> </a:t>
            </a:r>
            <a:r>
              <a:rPr sz="2400" spc="-20" dirty="0">
                <a:solidFill>
                  <a:schemeClr val="tx1"/>
                </a:solidFill>
              </a:rPr>
              <a:t>trợ</a:t>
            </a:r>
          </a:p>
          <a:p>
            <a:pPr marL="758190" lvl="1" indent="-287020">
              <a:lnSpc>
                <a:spcPct val="100000"/>
              </a:lnSpc>
              <a:spcBef>
                <a:spcPts val="605"/>
              </a:spcBef>
              <a:buNone/>
              <a:tabLst>
                <a:tab pos="758825" algn="l"/>
              </a:tabLst>
            </a:pP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Hạ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sốt: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paracetamon </a:t>
            </a:r>
            <a:r>
              <a:rPr sz="2400">
                <a:solidFill>
                  <a:schemeClr val="tx1"/>
                </a:solidFill>
                <a:latin typeface="Calibri"/>
                <a:cs typeface="Calibri"/>
              </a:rPr>
              <a:t>liều</a:t>
            </a:r>
            <a:r>
              <a:rPr sz="2400" spc="-4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5" smtClean="0">
                <a:solidFill>
                  <a:schemeClr val="tx1"/>
                </a:solidFill>
                <a:latin typeface="Calibri"/>
                <a:cs typeface="Calibri"/>
              </a:rPr>
              <a:t>10-15mg/kg/24h</a:t>
            </a:r>
            <a:r>
              <a:rPr lang="vi-VN" sz="2400" spc="5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None/>
              <a:tabLst>
                <a:tab pos="758825" algn="l"/>
              </a:tabLst>
            </a:pP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Giảm </a:t>
            </a:r>
            <a:r>
              <a:rPr sz="2400" spc="-25" dirty="0">
                <a:solidFill>
                  <a:schemeClr val="tx1"/>
                </a:solidFill>
                <a:latin typeface="Calibri"/>
                <a:cs typeface="Calibri"/>
              </a:rPr>
              <a:t>ho, </a:t>
            </a:r>
            <a:r>
              <a:rPr sz="2400" spc="-5">
                <a:solidFill>
                  <a:schemeClr val="tx1"/>
                </a:solidFill>
                <a:latin typeface="Calibri"/>
                <a:cs typeface="Calibri"/>
              </a:rPr>
              <a:t>long</a:t>
            </a:r>
            <a:r>
              <a:rPr sz="2400" spc="-1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đờm</a:t>
            </a: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None/>
              <a:tabLst>
                <a:tab pos="758825" algn="l"/>
              </a:tabLst>
            </a:pPr>
            <a:r>
              <a:rPr lang="vi-VN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Cân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bằng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nước, </a:t>
            </a:r>
            <a:r>
              <a:rPr sz="2400">
                <a:solidFill>
                  <a:schemeClr val="tx1"/>
                </a:solidFill>
                <a:latin typeface="Calibri"/>
                <a:cs typeface="Calibri"/>
              </a:rPr>
              <a:t>điện</a:t>
            </a:r>
            <a:r>
              <a:rPr sz="2400" spc="-3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giải</a:t>
            </a: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80"/>
              </a:spcBef>
              <a:buNone/>
              <a:tabLst>
                <a:tab pos="758825" algn="l"/>
              </a:tabLst>
            </a:pPr>
            <a:r>
              <a:rPr lang="vi-VN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Dinh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dưỡng, kiểm </a:t>
            </a:r>
            <a:r>
              <a:rPr sz="2400" spc="-10" dirty="0">
                <a:solidFill>
                  <a:schemeClr val="tx1"/>
                </a:solidFill>
                <a:latin typeface="Calibri"/>
                <a:cs typeface="Calibri"/>
              </a:rPr>
              <a:t>soát </a:t>
            </a:r>
            <a:r>
              <a:rPr sz="2400">
                <a:solidFill>
                  <a:schemeClr val="tx1"/>
                </a:solidFill>
                <a:latin typeface="Calibri"/>
                <a:cs typeface="Calibri"/>
              </a:rPr>
              <a:t>đường</a:t>
            </a:r>
            <a:r>
              <a:rPr sz="2400" spc="-3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máu</a:t>
            </a: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None/>
              <a:tabLst>
                <a:tab pos="758825" algn="l"/>
              </a:tabLst>
            </a:pP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Kháng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sinh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chống </a:t>
            </a:r>
            <a:r>
              <a:rPr sz="2400" spc="-5">
                <a:solidFill>
                  <a:schemeClr val="tx1"/>
                </a:solidFill>
                <a:latin typeface="Calibri"/>
                <a:cs typeface="Calibri"/>
              </a:rPr>
              <a:t>bội</a:t>
            </a:r>
            <a:r>
              <a:rPr sz="2400" spc="-45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nhiễm</a:t>
            </a:r>
            <a:r>
              <a:rPr lang="vi-VN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758190" marR="5080" lvl="1" indent="-287020">
              <a:lnSpc>
                <a:spcPct val="100000"/>
              </a:lnSpc>
              <a:spcBef>
                <a:spcPts val="580"/>
              </a:spcBef>
              <a:buNone/>
              <a:tabLst>
                <a:tab pos="758825" algn="l"/>
                <a:tab pos="1612900" algn="l"/>
                <a:tab pos="2645410" algn="l"/>
                <a:tab pos="3302000" algn="l"/>
                <a:tab pos="4072254" algn="l"/>
                <a:tab pos="4518660" algn="l"/>
                <a:tab pos="5093335" algn="l"/>
                <a:tab pos="5556885" algn="l"/>
                <a:tab pos="6339840" algn="l"/>
              </a:tabLst>
            </a:pPr>
            <a:r>
              <a:rPr lang="vi-VN" sz="2400" spc="-150" dirty="0" smtClean="0">
                <a:solidFill>
                  <a:schemeClr val="tx1"/>
                </a:solidFill>
                <a:latin typeface="Calibri"/>
                <a:cs typeface="Calibri"/>
              </a:rPr>
              <a:t>-  </a:t>
            </a:r>
            <a:r>
              <a:rPr sz="2400" spc="-15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sz="2400" spc="-35" smtClean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on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trư</a:t>
            </a:r>
            <a:r>
              <a:rPr sz="2400" spc="-10" smtClean="0">
                <a:solidFill>
                  <a:schemeClr val="tx1"/>
                </a:solidFill>
                <a:latin typeface="Calibri"/>
                <a:cs typeface="Calibri"/>
              </a:rPr>
              <a:t>ờ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n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hợ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p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nặn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pc="-20" smtClean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ó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thể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ử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dụn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</a:t>
            </a:r>
            <a:r>
              <a:rPr lang="vi-VN" sz="2400" dirty="0" smtClean="0"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Gamaglobulin</a:t>
            </a:r>
            <a:r>
              <a:rPr lang="vi-VN" sz="24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mtClean="0">
                <a:solidFill>
                  <a:schemeClr val="tx1"/>
                </a:solidFill>
                <a:latin typeface="Calibri"/>
                <a:cs typeface="Calibri"/>
              </a:rPr>
              <a:t>đường </a:t>
            </a:r>
            <a:r>
              <a:rPr sz="2400" dirty="0">
                <a:solidFill>
                  <a:schemeClr val="tx1"/>
                </a:solidFill>
                <a:latin typeface="Calibri"/>
                <a:cs typeface="Calibri"/>
              </a:rPr>
              <a:t>tĩnh mạch</a:t>
            </a:r>
            <a:r>
              <a:rPr sz="24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2400" spc="-5">
                <a:solidFill>
                  <a:schemeClr val="tx1"/>
                </a:solidFill>
                <a:latin typeface="Calibri"/>
                <a:cs typeface="Calibri"/>
              </a:rPr>
              <a:t>IVIG</a:t>
            </a:r>
            <a:r>
              <a:rPr sz="2400" spc="-5" smtClean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vi-VN" sz="2400" spc="-5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1" y="363423"/>
            <a:ext cx="245478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effectLst/>
              </a:rPr>
              <a:t>Điều</a:t>
            </a:r>
            <a:r>
              <a:rPr sz="2800" spc="-80" dirty="0">
                <a:solidFill>
                  <a:srgbClr val="FF0000"/>
                </a:solidFill>
                <a:effectLst/>
              </a:rPr>
              <a:t> </a:t>
            </a:r>
            <a:r>
              <a:rPr sz="2800" spc="-5" dirty="0">
                <a:solidFill>
                  <a:srgbClr val="FF0000"/>
                </a:solidFill>
                <a:effectLst/>
              </a:rPr>
              <a:t>trị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1" y="414654"/>
            <a:ext cx="46460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  <a:effectLst/>
              </a:rPr>
              <a:t>Tiêu </a:t>
            </a:r>
            <a:r>
              <a:rPr sz="2800" spc="-5" dirty="0">
                <a:solidFill>
                  <a:srgbClr val="FF0000"/>
                </a:solidFill>
                <a:effectLst/>
              </a:rPr>
              <a:t>chuẩn </a:t>
            </a:r>
            <a:r>
              <a:rPr sz="2800" spc="-25" dirty="0">
                <a:solidFill>
                  <a:srgbClr val="FF0000"/>
                </a:solidFill>
                <a:effectLst/>
              </a:rPr>
              <a:t>xuất</a:t>
            </a:r>
            <a:r>
              <a:rPr sz="2800" spc="-45" dirty="0">
                <a:solidFill>
                  <a:srgbClr val="FF0000"/>
                </a:solidFill>
                <a:effectLst/>
              </a:rPr>
              <a:t> </a:t>
            </a:r>
            <a:r>
              <a:rPr sz="2800" spc="-10" dirty="0">
                <a:solidFill>
                  <a:srgbClr val="FF0000"/>
                </a:solidFill>
                <a:effectLst/>
              </a:rPr>
              <a:t>viện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143000"/>
            <a:ext cx="7731759" cy="13862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Hết </a:t>
            </a:r>
            <a:r>
              <a:rPr sz="2400" spc="-5" dirty="0">
                <a:latin typeface="Calibri"/>
                <a:cs typeface="Calibri"/>
              </a:rPr>
              <a:t>sốt </a:t>
            </a:r>
            <a:r>
              <a:rPr sz="2400" spc="-10" dirty="0">
                <a:latin typeface="Calibri"/>
                <a:cs typeface="Calibri"/>
              </a:rPr>
              <a:t>ít </a:t>
            </a:r>
            <a:r>
              <a:rPr sz="2400" spc="-15" dirty="0">
                <a:latin typeface="Calibri"/>
                <a:cs typeface="Calibri"/>
              </a:rPr>
              <a:t>nhất </a:t>
            </a:r>
            <a:r>
              <a:rPr sz="2400" spc="-5">
                <a:latin typeface="Calibri"/>
                <a:cs typeface="Calibri"/>
              </a:rPr>
              <a:t>3</a:t>
            </a:r>
            <a:r>
              <a:rPr sz="2400" spc="80">
                <a:latin typeface="Calibri"/>
                <a:cs typeface="Calibri"/>
              </a:rPr>
              <a:t> </a:t>
            </a:r>
            <a:r>
              <a:rPr sz="2400" spc="-30" smtClean="0">
                <a:latin typeface="Calibri"/>
                <a:cs typeface="Calibri"/>
              </a:rPr>
              <a:t>ngày</a:t>
            </a:r>
            <a:r>
              <a:rPr lang="vi-VN" sz="2400" spc="-3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Dấu hiệu sinh </a:t>
            </a:r>
            <a:r>
              <a:rPr sz="2400" spc="-15" dirty="0">
                <a:latin typeface="Calibri"/>
                <a:cs typeface="Calibri"/>
              </a:rPr>
              <a:t>tồn </a:t>
            </a:r>
            <a:r>
              <a:rPr sz="2400" spc="-5">
                <a:latin typeface="Calibri"/>
                <a:cs typeface="Calibri"/>
              </a:rPr>
              <a:t>ổn</a:t>
            </a:r>
            <a:r>
              <a:rPr sz="2400" spc="11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định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Chức năng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spc="-15" dirty="0">
                <a:latin typeface="Calibri"/>
                <a:cs typeface="Calibri"/>
              </a:rPr>
              <a:t>cơ </a:t>
            </a:r>
            <a:r>
              <a:rPr sz="2400" spc="-10" dirty="0">
                <a:latin typeface="Calibri"/>
                <a:cs typeface="Calibri"/>
              </a:rPr>
              <a:t>quan </a:t>
            </a:r>
            <a:r>
              <a:rPr sz="2400" spc="-15" dirty="0">
                <a:latin typeface="Calibri"/>
                <a:cs typeface="Calibri"/>
              </a:rPr>
              <a:t>tổn </a:t>
            </a:r>
            <a:r>
              <a:rPr sz="2400" spc="-5" dirty="0">
                <a:latin typeface="Calibri"/>
                <a:cs typeface="Calibri"/>
              </a:rPr>
              <a:t>thương </a:t>
            </a:r>
            <a:r>
              <a:rPr sz="2400" spc="-20" dirty="0">
                <a:latin typeface="Calibri"/>
                <a:cs typeface="Calibri"/>
              </a:rPr>
              <a:t>về </a:t>
            </a:r>
            <a:r>
              <a:rPr sz="2400" spc="-10">
                <a:latin typeface="Calibri"/>
                <a:cs typeface="Calibri"/>
              </a:rPr>
              <a:t>bình</a:t>
            </a:r>
            <a:r>
              <a:rPr sz="2400" spc="175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thường</a:t>
            </a:r>
            <a:r>
              <a:rPr lang="vi-VN" sz="2400" spc="-5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5052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0000"/>
                </a:solidFill>
                <a:effectLst/>
              </a:rPr>
              <a:t>Phòng</a:t>
            </a:r>
            <a:r>
              <a:rPr sz="2800" spc="-75" dirty="0">
                <a:solidFill>
                  <a:srgbClr val="FF0000"/>
                </a:solidFill>
                <a:effectLst/>
              </a:rPr>
              <a:t> </a:t>
            </a:r>
            <a:r>
              <a:rPr sz="2800" spc="-5" dirty="0">
                <a:solidFill>
                  <a:srgbClr val="FF0000"/>
                </a:solidFill>
                <a:effectLst/>
              </a:rPr>
              <a:t>bệnh</a:t>
            </a:r>
            <a:endParaRPr sz="2800">
              <a:solidFill>
                <a:srgbClr val="FF0000"/>
              </a:solidFill>
              <a:effectLst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8763000" cy="373717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37845" indent="-343535">
              <a:lnSpc>
                <a:spcPts val="2590"/>
              </a:lnSpc>
              <a:spcBef>
                <a:spcPts val="730"/>
              </a:spcBef>
              <a:tabLst>
                <a:tab pos="355600" algn="l"/>
                <a:tab pos="356235" algn="l"/>
              </a:tabLst>
            </a:pPr>
            <a:r>
              <a:rPr lang="vi-VN" sz="2400" dirty="0" smtClean="0">
                <a:latin typeface="Calibri"/>
                <a:cs typeface="Calibri"/>
              </a:rPr>
              <a:t>- </a:t>
            </a:r>
            <a:r>
              <a:rPr sz="2400" smtClean="0">
                <a:latin typeface="Calibri"/>
                <a:cs typeface="Calibri"/>
              </a:rPr>
              <a:t>Giữ </a:t>
            </a:r>
            <a:r>
              <a:rPr sz="2400" spc="-15" dirty="0">
                <a:latin typeface="Calibri"/>
                <a:cs typeface="Calibri"/>
              </a:rPr>
              <a:t>vệ </a:t>
            </a:r>
            <a:r>
              <a:rPr sz="2400" spc="-5" dirty="0">
                <a:latin typeface="Calibri"/>
                <a:cs typeface="Calibri"/>
              </a:rPr>
              <a:t>sinh chung: </a:t>
            </a:r>
            <a:r>
              <a:rPr sz="2400" dirty="0">
                <a:latin typeface="Calibri"/>
                <a:cs typeface="Calibri"/>
              </a:rPr>
              <a:t>đeo </a:t>
            </a:r>
            <a:r>
              <a:rPr sz="2400" spc="-5" dirty="0">
                <a:latin typeface="Calibri"/>
                <a:cs typeface="Calibri"/>
              </a:rPr>
              <a:t>khẩu </a:t>
            </a:r>
            <a:r>
              <a:rPr sz="2400" spc="-15" dirty="0">
                <a:latin typeface="Calibri"/>
                <a:cs typeface="Calibri"/>
              </a:rPr>
              <a:t>trang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5" dirty="0">
                <a:latin typeface="Calibri"/>
                <a:cs typeface="Calibri"/>
              </a:rPr>
              <a:t>tế </a:t>
            </a:r>
            <a:r>
              <a:rPr sz="2400" spc="-5" dirty="0">
                <a:latin typeface="Calibri"/>
                <a:cs typeface="Calibri"/>
              </a:rPr>
              <a:t>khi </a:t>
            </a:r>
            <a:r>
              <a:rPr sz="2400" dirty="0">
                <a:latin typeface="Calibri"/>
                <a:cs typeface="Calibri"/>
              </a:rPr>
              <a:t>ở </a:t>
            </a:r>
            <a:r>
              <a:rPr sz="2400" spc="-15" dirty="0">
                <a:latin typeface="Calibri"/>
                <a:cs typeface="Calibri"/>
              </a:rPr>
              <a:t>trong 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dirty="0">
                <a:latin typeface="Calibri"/>
                <a:cs typeface="Calibri"/>
              </a:rPr>
              <a:t>viện, </a:t>
            </a:r>
            <a:r>
              <a:rPr sz="2400" spc="-35" dirty="0">
                <a:latin typeface="Calibri"/>
                <a:cs typeface="Calibri"/>
              </a:rPr>
              <a:t>ra </a:t>
            </a:r>
            <a:r>
              <a:rPr sz="2400" spc="5" dirty="0">
                <a:latin typeface="Calibri"/>
                <a:cs typeface="Calibri"/>
              </a:rPr>
              <a:t>đường, </a:t>
            </a:r>
            <a:r>
              <a:rPr sz="2400" dirty="0">
                <a:latin typeface="Calibri"/>
                <a:cs typeface="Calibri"/>
              </a:rPr>
              <a:t>ở </a:t>
            </a:r>
            <a:r>
              <a:rPr sz="2400" spc="-5" dirty="0">
                <a:latin typeface="Calibri"/>
                <a:cs typeface="Calibri"/>
              </a:rPr>
              <a:t>nơi </a:t>
            </a:r>
            <a:r>
              <a:rPr sz="2400" dirty="0">
                <a:latin typeface="Calibri"/>
                <a:cs typeface="Calibri"/>
              </a:rPr>
              <a:t>đông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người.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spcBef>
                <a:spcPts val="655"/>
              </a:spcBef>
              <a:tabLst>
                <a:tab pos="355600" algn="l"/>
                <a:tab pos="356235" algn="l"/>
              </a:tabLst>
            </a:pPr>
            <a:r>
              <a:rPr lang="vi-VN" sz="2400" dirty="0" smtClean="0">
                <a:latin typeface="Calibri"/>
                <a:cs typeface="Calibri"/>
              </a:rPr>
              <a:t>- </a:t>
            </a:r>
            <a:r>
              <a:rPr sz="2400" smtClean="0">
                <a:latin typeface="Calibri"/>
                <a:cs typeface="Calibri"/>
              </a:rPr>
              <a:t>Rửa </a:t>
            </a:r>
            <a:r>
              <a:rPr sz="2400" spc="-35" dirty="0">
                <a:latin typeface="Calibri"/>
                <a:cs typeface="Calibri"/>
              </a:rPr>
              <a:t>tay </a:t>
            </a:r>
            <a:r>
              <a:rPr sz="2400" spc="-5" dirty="0">
                <a:latin typeface="Calibri"/>
                <a:cs typeface="Calibri"/>
              </a:rPr>
              <a:t>sạch bằng nước sạch, </a:t>
            </a:r>
            <a:r>
              <a:rPr sz="2400" spc="-30" dirty="0">
                <a:latin typeface="Calibri"/>
                <a:cs typeface="Calibri"/>
              </a:rPr>
              <a:t>xà </a:t>
            </a:r>
            <a:r>
              <a:rPr sz="2400" dirty="0">
                <a:latin typeface="Calibri"/>
                <a:cs typeface="Calibri"/>
              </a:rPr>
              <a:t>phòng, </a:t>
            </a:r>
            <a:r>
              <a:rPr sz="2400" spc="-5" dirty="0">
                <a:latin typeface="Calibri"/>
                <a:cs typeface="Calibri"/>
              </a:rPr>
              <a:t>dung dịch </a:t>
            </a:r>
            <a:r>
              <a:rPr sz="2400" spc="-10" dirty="0">
                <a:latin typeface="Calibri"/>
                <a:cs typeface="Calibri"/>
              </a:rPr>
              <a:t>sát  </a:t>
            </a:r>
            <a:r>
              <a:rPr sz="2400" spc="-5" dirty="0">
                <a:latin typeface="Calibri"/>
                <a:cs typeface="Calibri"/>
              </a:rPr>
              <a:t>khuẩn.</a:t>
            </a:r>
            <a:endParaRPr sz="2400">
              <a:latin typeface="Calibri"/>
              <a:cs typeface="Calibri"/>
            </a:endParaRPr>
          </a:p>
          <a:p>
            <a:pPr marL="355600" marR="320040" indent="-343535">
              <a:lnSpc>
                <a:spcPct val="8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- </a:t>
            </a:r>
            <a:r>
              <a:rPr sz="2400" spc="-5" smtClean="0">
                <a:latin typeface="Calibri"/>
                <a:cs typeface="Calibri"/>
              </a:rPr>
              <a:t>Che </a:t>
            </a:r>
            <a:r>
              <a:rPr sz="2400" dirty="0">
                <a:latin typeface="Calibri"/>
                <a:cs typeface="Calibri"/>
              </a:rPr>
              <a:t>mũi miệng khi </a:t>
            </a:r>
            <a:r>
              <a:rPr sz="2400" spc="-20" dirty="0">
                <a:latin typeface="Calibri"/>
                <a:cs typeface="Calibri"/>
              </a:rPr>
              <a:t>ho, </a:t>
            </a:r>
            <a:r>
              <a:rPr sz="2400" spc="-10" dirty="0">
                <a:latin typeface="Calibri"/>
                <a:cs typeface="Calibri"/>
              </a:rPr>
              <a:t>hắt </a:t>
            </a:r>
            <a:r>
              <a:rPr sz="2400" spc="-5" dirty="0">
                <a:latin typeface="Calibri"/>
                <a:cs typeface="Calibri"/>
              </a:rPr>
              <a:t>hơi. </a:t>
            </a:r>
            <a:r>
              <a:rPr sz="2400" spc="-10" dirty="0">
                <a:latin typeface="Calibri"/>
                <a:cs typeface="Calibri"/>
              </a:rPr>
              <a:t>Cất </a:t>
            </a:r>
            <a:r>
              <a:rPr sz="2400" spc="-15" dirty="0">
                <a:latin typeface="Calibri"/>
                <a:cs typeface="Calibri"/>
              </a:rPr>
              <a:t>giấy </a:t>
            </a:r>
            <a:r>
              <a:rPr sz="2400" dirty="0">
                <a:latin typeface="Calibri"/>
                <a:cs typeface="Calibri"/>
              </a:rPr>
              <a:t>lau </a:t>
            </a:r>
            <a:r>
              <a:rPr sz="2400" spc="-5">
                <a:latin typeface="Calibri"/>
                <a:cs typeface="Calibri"/>
              </a:rPr>
              <a:t>chùi </a:t>
            </a:r>
            <a:r>
              <a:rPr sz="2400" spc="-15" smtClean="0">
                <a:latin typeface="Calibri"/>
                <a:cs typeface="Calibri"/>
              </a:rPr>
              <a:t>vào </a:t>
            </a:r>
            <a:r>
              <a:rPr sz="2400" spc="-5" dirty="0">
                <a:latin typeface="Calibri"/>
                <a:cs typeface="Calibri"/>
              </a:rPr>
              <a:t>thùng </a:t>
            </a:r>
            <a:r>
              <a:rPr sz="2400" spc="-15" dirty="0">
                <a:latin typeface="Calibri"/>
                <a:cs typeface="Calibri"/>
              </a:rPr>
              <a:t>có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nắp.</a:t>
            </a:r>
            <a:endParaRPr sz="2400">
              <a:latin typeface="Calibri"/>
              <a:cs typeface="Calibri"/>
            </a:endParaRPr>
          </a:p>
          <a:p>
            <a:pPr marL="355600" marR="87630" indent="-343535">
              <a:lnSpc>
                <a:spcPct val="80000"/>
              </a:lnSpc>
              <a:spcBef>
                <a:spcPts val="645"/>
              </a:spcBef>
              <a:tabLst>
                <a:tab pos="355600" algn="l"/>
                <a:tab pos="356235" algn="l"/>
              </a:tabLst>
            </a:pPr>
            <a:r>
              <a:rPr lang="vi-VN" sz="2400" spc="-5" dirty="0" smtClean="0">
                <a:latin typeface="Calibri"/>
                <a:cs typeface="Calibri"/>
              </a:rPr>
              <a:t>- </a:t>
            </a:r>
            <a:r>
              <a:rPr sz="2400" spc="-5" smtClean="0">
                <a:latin typeface="Calibri"/>
                <a:cs typeface="Calibri"/>
              </a:rPr>
              <a:t>Hạn </a:t>
            </a:r>
            <a:r>
              <a:rPr sz="2400" spc="-5" dirty="0">
                <a:latin typeface="Calibri"/>
                <a:cs typeface="Calibri"/>
              </a:rPr>
              <a:t>chế </a:t>
            </a:r>
            <a:r>
              <a:rPr sz="2400" dirty="0">
                <a:latin typeface="Calibri"/>
                <a:cs typeface="Calibri"/>
              </a:rPr>
              <a:t>đến </a:t>
            </a:r>
            <a:r>
              <a:rPr sz="2400" spc="-5" dirty="0">
                <a:latin typeface="Calibri"/>
                <a:cs typeface="Calibri"/>
              </a:rPr>
              <a:t>nơi </a:t>
            </a:r>
            <a:r>
              <a:rPr sz="2400" spc="-15" dirty="0">
                <a:latin typeface="Calibri"/>
                <a:cs typeface="Calibri"/>
              </a:rPr>
              <a:t>tập </a:t>
            </a:r>
            <a:r>
              <a:rPr sz="2400" spc="-5" dirty="0">
                <a:latin typeface="Calibri"/>
                <a:cs typeface="Calibri"/>
              </a:rPr>
              <a:t>trung </a:t>
            </a:r>
            <a:r>
              <a:rPr sz="2400" dirty="0">
                <a:latin typeface="Calibri"/>
                <a:cs typeface="Calibri"/>
              </a:rPr>
              <a:t>đông </a:t>
            </a:r>
            <a:r>
              <a:rPr sz="2400" spc="-5" dirty="0">
                <a:latin typeface="Calibri"/>
                <a:cs typeface="Calibri"/>
              </a:rPr>
              <a:t>người hoặc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spc="-5">
                <a:latin typeface="Calibri"/>
                <a:cs typeface="Calibri"/>
              </a:rPr>
              <a:t>người </a:t>
            </a:r>
            <a:r>
              <a:rPr sz="2400" spc="-5" smtClean="0">
                <a:latin typeface="Calibri"/>
                <a:cs typeface="Calibri"/>
              </a:rPr>
              <a:t>nghi </a:t>
            </a:r>
            <a:r>
              <a:rPr sz="2400" spc="-15" dirty="0">
                <a:latin typeface="Calibri"/>
                <a:cs typeface="Calibri"/>
              </a:rPr>
              <a:t>ngờ </a:t>
            </a:r>
            <a:r>
              <a:rPr sz="2400" spc="-5" dirty="0">
                <a:latin typeface="Calibri"/>
                <a:cs typeface="Calibri"/>
              </a:rPr>
              <a:t>bị nhiễm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bệnh.</a:t>
            </a:r>
            <a:endParaRPr sz="2400">
              <a:latin typeface="Calibri"/>
              <a:cs typeface="Calibri"/>
            </a:endParaRPr>
          </a:p>
          <a:p>
            <a:pPr marL="355600" marR="464820" indent="-343535">
              <a:lnSpc>
                <a:spcPts val="2590"/>
              </a:lnSpc>
              <a:spcBef>
                <a:spcPts val="630"/>
              </a:spcBef>
              <a:tabLst>
                <a:tab pos="355600" algn="l"/>
                <a:tab pos="356235" algn="l"/>
              </a:tabLst>
            </a:pPr>
            <a:r>
              <a:rPr lang="vi-VN" sz="2400" spc="-50" dirty="0" smtClean="0">
                <a:latin typeface="Calibri"/>
                <a:cs typeface="Calibri"/>
              </a:rPr>
              <a:t>- </a:t>
            </a:r>
            <a:r>
              <a:rPr sz="2400" spc="-50" smtClean="0">
                <a:latin typeface="Calibri"/>
                <a:cs typeface="Calibri"/>
              </a:rPr>
              <a:t>Tránh </a:t>
            </a:r>
            <a:r>
              <a:rPr sz="2400" dirty="0">
                <a:latin typeface="Calibri"/>
                <a:cs typeface="Calibri"/>
              </a:rPr>
              <a:t>tiếp </a:t>
            </a:r>
            <a:r>
              <a:rPr sz="2400" spc="-5" dirty="0">
                <a:latin typeface="Calibri"/>
                <a:cs typeface="Calibri"/>
              </a:rPr>
              <a:t>xúc </a:t>
            </a:r>
            <a:r>
              <a:rPr sz="2400" spc="-10" dirty="0">
                <a:latin typeface="Calibri"/>
                <a:cs typeface="Calibri"/>
              </a:rPr>
              <a:t>các </a:t>
            </a:r>
            <a:r>
              <a:rPr sz="2400" dirty="0">
                <a:latin typeface="Calibri"/>
                <a:cs typeface="Calibri"/>
              </a:rPr>
              <a:t>động </a:t>
            </a:r>
            <a:r>
              <a:rPr sz="2400" spc="-20" dirty="0">
                <a:latin typeface="Calibri"/>
                <a:cs typeface="Calibri"/>
              </a:rPr>
              <a:t>vật </a:t>
            </a:r>
            <a:r>
              <a:rPr sz="2400" spc="-5" dirty="0">
                <a:latin typeface="Calibri"/>
                <a:cs typeface="Calibri"/>
              </a:rPr>
              <a:t>hoang dã. Sử </a:t>
            </a:r>
            <a:r>
              <a:rPr sz="2400" spc="-5">
                <a:latin typeface="Calibri"/>
                <a:cs typeface="Calibri"/>
              </a:rPr>
              <a:t>dụng </a:t>
            </a:r>
            <a:r>
              <a:rPr sz="2400" smtClean="0">
                <a:latin typeface="Calibri"/>
                <a:cs typeface="Calibri"/>
              </a:rPr>
              <a:t>thịt động</a:t>
            </a:r>
            <a:r>
              <a:rPr lang="vi-VN" sz="2400" dirty="0" smtClean="0">
                <a:latin typeface="Calibri"/>
                <a:cs typeface="Calibri"/>
              </a:rPr>
              <a:t> vật</a:t>
            </a:r>
            <a:r>
              <a:rPr sz="240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phải </a:t>
            </a:r>
            <a:r>
              <a:rPr sz="2400" dirty="0">
                <a:latin typeface="Calibri"/>
                <a:cs typeface="Calibri"/>
              </a:rPr>
              <a:t>được </a:t>
            </a:r>
            <a:r>
              <a:rPr sz="2400" spc="-5">
                <a:latin typeface="Calibri"/>
                <a:cs typeface="Calibri"/>
              </a:rPr>
              <a:t>nấu</a:t>
            </a:r>
            <a:r>
              <a:rPr sz="2400" spc="-4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ch</a:t>
            </a:r>
            <a:r>
              <a:rPr lang="vi-VN" sz="2400" dirty="0" smtClean="0">
                <a:latin typeface="Calibri"/>
                <a:cs typeface="Calibri"/>
              </a:rPr>
              <a:t>í</a:t>
            </a:r>
            <a:r>
              <a:rPr sz="2400" smtClean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407034" indent="-343535">
              <a:lnSpc>
                <a:spcPts val="2590"/>
              </a:lnSpc>
              <a:spcBef>
                <a:spcPts val="655"/>
              </a:spcBef>
              <a:tabLst>
                <a:tab pos="355600" algn="l"/>
                <a:tab pos="356235" algn="l"/>
              </a:tabLst>
            </a:pPr>
            <a:r>
              <a:rPr lang="vi-VN" sz="2400" dirty="0" smtClean="0">
                <a:latin typeface="Calibri"/>
                <a:cs typeface="Calibri"/>
              </a:rPr>
              <a:t>- </a:t>
            </a:r>
            <a:r>
              <a:rPr sz="2400" smtClean="0">
                <a:latin typeface="Calibri"/>
                <a:cs typeface="Calibri"/>
              </a:rPr>
              <a:t>Khi </a:t>
            </a:r>
            <a:r>
              <a:rPr sz="2400" spc="-15" smtClean="0">
                <a:latin typeface="Calibri"/>
                <a:cs typeface="Calibri"/>
              </a:rPr>
              <a:t>có</a:t>
            </a:r>
            <a:r>
              <a:rPr lang="vi-VN" sz="2400" spc="-15" dirty="0" smtClean="0">
                <a:latin typeface="Calibri"/>
                <a:cs typeface="Calibri"/>
              </a:rPr>
              <a:t> </a:t>
            </a:r>
            <a:r>
              <a:rPr sz="2400" spc="-5" smtClean="0">
                <a:latin typeface="Calibri"/>
                <a:cs typeface="Calibri"/>
              </a:rPr>
              <a:t>biểu </a:t>
            </a:r>
            <a:r>
              <a:rPr sz="2400" spc="-5" dirty="0">
                <a:latin typeface="Calibri"/>
                <a:cs typeface="Calibri"/>
              </a:rPr>
              <a:t>hiện </a:t>
            </a:r>
            <a:r>
              <a:rPr sz="2400" dirty="0">
                <a:latin typeface="Calibri"/>
                <a:cs typeface="Calibri"/>
              </a:rPr>
              <a:t>mắc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spc="-10" dirty="0">
                <a:latin typeface="Calibri"/>
                <a:cs typeface="Calibri"/>
              </a:rPr>
              <a:t>cần </a:t>
            </a:r>
            <a:r>
              <a:rPr sz="2400" dirty="0">
                <a:latin typeface="Calibri"/>
                <a:cs typeface="Calibri"/>
              </a:rPr>
              <a:t>đến </a:t>
            </a:r>
            <a:r>
              <a:rPr sz="2400" spc="-30" dirty="0">
                <a:latin typeface="Calibri"/>
                <a:cs typeface="Calibri"/>
              </a:rPr>
              <a:t>ngay </a:t>
            </a:r>
            <a:r>
              <a:rPr sz="2400" spc="-15" dirty="0">
                <a:latin typeface="Calibri"/>
                <a:cs typeface="Calibri"/>
              </a:rPr>
              <a:t>cơ </a:t>
            </a:r>
            <a:r>
              <a:rPr sz="2400" spc="-5" dirty="0">
                <a:latin typeface="Calibri"/>
                <a:cs typeface="Calibri"/>
              </a:rPr>
              <a:t>sở 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5">
                <a:latin typeface="Calibri"/>
                <a:cs typeface="Calibri"/>
              </a:rPr>
              <a:t>tế</a:t>
            </a:r>
            <a:r>
              <a:rPr sz="2400" spc="-15" smtClean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không </a:t>
            </a:r>
            <a:r>
              <a:rPr sz="2400" spc="-5" dirty="0">
                <a:latin typeface="Calibri"/>
                <a:cs typeface="Calibri"/>
              </a:rPr>
              <a:t>tự </a:t>
            </a:r>
            <a:r>
              <a:rPr sz="2400" dirty="0">
                <a:latin typeface="Calibri"/>
                <a:cs typeface="Calibri"/>
              </a:rPr>
              <a:t>ý chữa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bệnh.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dịch COVID-19 tại Việt Nam: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 đến sáng ngày 20/7, Việt Nam có tổng cộng 60.180 ca mắc, trong đó 58.100 ca trong nước và 2.080 ca nhập cảnh.</a:t>
            </a:r>
          </a:p>
          <a:p>
            <a:pPr>
              <a:buNone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Số ca mắc mới ghi nhận trong nước tính của đợt dịch thứ 4 kể từ 27/4 đến nay là 56.530 ca, trong đó có 8.273 bệnh nhân đã được công bố khỏi bệnh.</a:t>
            </a:r>
          </a:p>
          <a:p>
            <a:pPr>
              <a:buNone/>
            </a:pPr>
            <a:r>
              <a:rPr lang="vi-V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Có 11/58 tỉnh, thành phố đã qua 14 ngày không ghi nhận trường hợp mắc mới: Yên Bái, Quảng Trị, Tuyên Quang, Sơn La, Thái Nguyên, Điện Biên, Hải Dương, Phú Thọ, Quảng Ninh, Hoà Bình, Bắc Kạn.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91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oh.gov.vn/documents/20182/192112/thong_diep_5k--15753885916748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70" y="4572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071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ef981ee0afd2434e6d0a7e4def043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736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355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5410200"/>
            <a:ext cx="5535168" cy="10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1" y="6019800"/>
            <a:ext cx="6095999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0000"/>
                </a:solidFill>
              </a:rPr>
              <a:t>TRÂN </a:t>
            </a:r>
            <a:r>
              <a:rPr spc="-15" dirty="0">
                <a:solidFill>
                  <a:srgbClr val="FF0000"/>
                </a:solidFill>
              </a:rPr>
              <a:t>TRỌNG </a:t>
            </a:r>
            <a:r>
              <a:rPr spc="-10" dirty="0">
                <a:solidFill>
                  <a:srgbClr val="FF0000"/>
                </a:solidFill>
              </a:rPr>
              <a:t>CẢM ƠN!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304800"/>
            <a:ext cx="8506460" cy="4160819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580"/>
              </a:spcBef>
              <a:tabLst>
                <a:tab pos="367665" algn="l"/>
                <a:tab pos="368300" algn="l"/>
              </a:tabLst>
            </a:pPr>
            <a:r>
              <a:rPr lang="vi-VN" sz="2400" b="1" spc="-5" dirty="0" smtClean="0">
                <a:latin typeface="Calibri"/>
                <a:cs typeface="Calibri"/>
              </a:rPr>
              <a:t>* </a:t>
            </a:r>
            <a:r>
              <a:rPr sz="2400" b="1" spc="-5" smtClean="0">
                <a:latin typeface="Calibri"/>
                <a:cs typeface="Calibri"/>
              </a:rPr>
              <a:t>Có </a:t>
            </a:r>
            <a:r>
              <a:rPr sz="2400" b="1" dirty="0">
                <a:latin typeface="Calibri"/>
                <a:cs typeface="Calibri"/>
              </a:rPr>
              <a:t>7 loại </a:t>
            </a:r>
            <a:r>
              <a:rPr sz="2400" b="1" spc="-15" dirty="0">
                <a:latin typeface="Calibri"/>
                <a:cs typeface="Calibri"/>
              </a:rPr>
              <a:t>coronavirus </a:t>
            </a:r>
            <a:r>
              <a:rPr sz="2400" b="1" spc="-40" dirty="0">
                <a:latin typeface="Calibri"/>
                <a:cs typeface="Calibri"/>
              </a:rPr>
              <a:t>gây </a:t>
            </a:r>
            <a:r>
              <a:rPr sz="2400" b="1" spc="-5" dirty="0">
                <a:latin typeface="Calibri"/>
                <a:cs typeface="Calibri"/>
              </a:rPr>
              <a:t>bệnh </a:t>
            </a:r>
            <a:r>
              <a:rPr sz="2400" b="1" spc="-10" dirty="0">
                <a:latin typeface="Calibri"/>
                <a:cs typeface="Calibri"/>
              </a:rPr>
              <a:t>trên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người:</a:t>
            </a:r>
            <a:endParaRPr sz="2400" b="1" dirty="0">
              <a:latin typeface="Calibri"/>
              <a:cs typeface="Calibri"/>
            </a:endParaRPr>
          </a:p>
          <a:p>
            <a:pPr marL="768985" marR="17780" lvl="1" indent="-287020" algn="just">
              <a:lnSpc>
                <a:spcPct val="110000"/>
              </a:lnSpc>
              <a:spcBef>
                <a:spcPts val="950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5" dirty="0">
                <a:latin typeface="Calibri"/>
                <a:cs typeface="Calibri"/>
              </a:rPr>
              <a:t>4 loại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5" dirty="0">
                <a:latin typeface="Calibri"/>
                <a:cs typeface="Calibri"/>
              </a:rPr>
              <a:t>bệnh cảm lạnh thường </a:t>
            </a:r>
            <a:r>
              <a:rPr sz="2400" spc="-15" dirty="0">
                <a:latin typeface="Calibri"/>
                <a:cs typeface="Calibri"/>
              </a:rPr>
              <a:t>gặp: </a:t>
            </a:r>
            <a:r>
              <a:rPr sz="2400" spc="-5" dirty="0">
                <a:latin typeface="Calibri"/>
                <a:cs typeface="Calibri"/>
              </a:rPr>
              <a:t>2 loại </a:t>
            </a:r>
            <a:r>
              <a:rPr sz="2400" i="1" spc="-10" dirty="0">
                <a:latin typeface="Calibri"/>
                <a:cs typeface="Calibri"/>
              </a:rPr>
              <a:t>alpha  </a:t>
            </a:r>
            <a:r>
              <a:rPr sz="2400" i="1" spc="-5" dirty="0">
                <a:latin typeface="Calibri"/>
                <a:cs typeface="Calibri"/>
              </a:rPr>
              <a:t>coronavirus </a:t>
            </a:r>
            <a:r>
              <a:rPr sz="2400" spc="-10" dirty="0">
                <a:latin typeface="Calibri"/>
                <a:cs typeface="Calibri"/>
              </a:rPr>
              <a:t>là </a:t>
            </a:r>
            <a:r>
              <a:rPr sz="2400" dirty="0">
                <a:latin typeface="Calibri"/>
                <a:cs typeface="Calibri"/>
              </a:rPr>
              <a:t>229E </a:t>
            </a:r>
            <a:r>
              <a:rPr sz="2400" spc="-25" dirty="0">
                <a:latin typeface="Calibri"/>
                <a:cs typeface="Calibri"/>
              </a:rPr>
              <a:t>và </a:t>
            </a:r>
            <a:r>
              <a:rPr sz="2400" dirty="0">
                <a:latin typeface="Calibri"/>
                <a:cs typeface="Calibri"/>
              </a:rPr>
              <a:t>NL63; </a:t>
            </a:r>
            <a:r>
              <a:rPr sz="2400" spc="-5" dirty="0">
                <a:latin typeface="Calibri"/>
                <a:cs typeface="Calibri"/>
              </a:rPr>
              <a:t>2 loại </a:t>
            </a:r>
            <a:r>
              <a:rPr sz="2400" i="1" spc="-20" dirty="0">
                <a:latin typeface="Calibri"/>
                <a:cs typeface="Calibri"/>
              </a:rPr>
              <a:t>beta </a:t>
            </a:r>
            <a:r>
              <a:rPr sz="2400" i="1" spc="-10" dirty="0">
                <a:latin typeface="Calibri"/>
                <a:cs typeface="Calibri"/>
              </a:rPr>
              <a:t>coronavirus  </a:t>
            </a:r>
            <a:r>
              <a:rPr sz="2400" spc="-5" dirty="0">
                <a:latin typeface="Calibri"/>
                <a:cs typeface="Calibri"/>
              </a:rPr>
              <a:t>là </a:t>
            </a:r>
            <a:r>
              <a:rPr sz="2400" spc="-10" dirty="0">
                <a:latin typeface="Calibri"/>
                <a:cs typeface="Calibri"/>
              </a:rPr>
              <a:t>OC43 </a:t>
            </a:r>
            <a:r>
              <a:rPr sz="2400" spc="-25">
                <a:latin typeface="Calibri"/>
                <a:cs typeface="Calibri"/>
              </a:rPr>
              <a:t>và </a:t>
            </a:r>
            <a:r>
              <a:rPr sz="2400" spc="-15" smtClean="0">
                <a:latin typeface="Calibri"/>
                <a:cs typeface="Calibri"/>
              </a:rPr>
              <a:t>HKU1</a:t>
            </a:r>
            <a:r>
              <a:rPr sz="2400" spc="65" smtClean="0">
                <a:latin typeface="Calibri"/>
                <a:cs typeface="Calibri"/>
              </a:rPr>
              <a:t> </a:t>
            </a:r>
            <a:r>
              <a:rPr sz="2400" spc="7" baseline="25525" dirty="0">
                <a:latin typeface="Calibri"/>
                <a:cs typeface="Calibri"/>
              </a:rPr>
              <a:t>[</a:t>
            </a:r>
            <a:r>
              <a:rPr sz="2400" spc="7" baseline="25525">
                <a:latin typeface="Calibri"/>
                <a:cs typeface="Calibri"/>
              </a:rPr>
              <a:t>1</a:t>
            </a:r>
            <a:r>
              <a:rPr sz="2400" spc="7" baseline="25525" smtClean="0">
                <a:latin typeface="Calibri"/>
                <a:cs typeface="Calibri"/>
              </a:rPr>
              <a:t>]</a:t>
            </a:r>
            <a:endParaRPr sz="2400" baseline="25525" dirty="0">
              <a:latin typeface="Calibri"/>
              <a:cs typeface="Calibri"/>
            </a:endParaRPr>
          </a:p>
          <a:p>
            <a:pPr marL="768985" marR="17780" lvl="1" indent="-287020" algn="just">
              <a:lnSpc>
                <a:spcPct val="110000"/>
              </a:lnSpc>
              <a:spcBef>
                <a:spcPts val="900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10" dirty="0">
                <a:latin typeface="Calibri"/>
                <a:cs typeface="Calibri"/>
              </a:rPr>
              <a:t>Ngoài </a:t>
            </a:r>
            <a:r>
              <a:rPr sz="2400" spc="-25" dirty="0">
                <a:latin typeface="Calibri"/>
                <a:cs typeface="Calibri"/>
              </a:rPr>
              <a:t>ra, </a:t>
            </a:r>
            <a:r>
              <a:rPr sz="2400" spc="-15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2 loại </a:t>
            </a:r>
            <a:r>
              <a:rPr sz="2400" spc="-15" dirty="0">
                <a:latin typeface="Calibri"/>
                <a:cs typeface="Calibri"/>
              </a:rPr>
              <a:t>coronavirus </a:t>
            </a:r>
            <a:r>
              <a:rPr sz="2400" spc="-5" dirty="0">
                <a:latin typeface="Calibri"/>
                <a:cs typeface="Calibri"/>
              </a:rPr>
              <a:t>cũng </a:t>
            </a:r>
            <a:r>
              <a:rPr sz="2400" dirty="0">
                <a:latin typeface="Calibri"/>
                <a:cs typeface="Calibri"/>
              </a:rPr>
              <a:t>thuộc </a:t>
            </a:r>
            <a:r>
              <a:rPr sz="2400" spc="-10" dirty="0">
                <a:latin typeface="Calibri"/>
                <a:cs typeface="Calibri"/>
              </a:rPr>
              <a:t>nhóm </a:t>
            </a:r>
            <a:r>
              <a:rPr sz="2400" spc="-20" dirty="0">
                <a:latin typeface="Calibri"/>
                <a:cs typeface="Calibri"/>
              </a:rPr>
              <a:t>beta  </a:t>
            </a:r>
            <a:r>
              <a:rPr sz="2400" spc="-5" dirty="0">
                <a:latin typeface="Calibri"/>
                <a:cs typeface="Calibri"/>
              </a:rPr>
              <a:t>từng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35" dirty="0">
                <a:latin typeface="Calibri"/>
                <a:cs typeface="Calibri"/>
              </a:rPr>
              <a:t>ra </a:t>
            </a:r>
            <a:r>
              <a:rPr sz="2400" spc="-5" dirty="0">
                <a:latin typeface="Calibri"/>
                <a:cs typeface="Calibri"/>
              </a:rPr>
              <a:t>thảm họa </a:t>
            </a:r>
            <a:r>
              <a:rPr sz="2400" spc="-10" dirty="0">
                <a:latin typeface="Calibri"/>
                <a:cs typeface="Calibri"/>
              </a:rPr>
              <a:t>là </a:t>
            </a:r>
            <a:r>
              <a:rPr sz="2400" b="1" i="1" spc="-10" dirty="0">
                <a:latin typeface="Calibri"/>
                <a:cs typeface="Calibri"/>
              </a:rPr>
              <a:t>SARS-CoV </a:t>
            </a:r>
            <a:r>
              <a:rPr sz="2400" spc="-25" dirty="0">
                <a:latin typeface="Calibri"/>
                <a:cs typeface="Calibri"/>
              </a:rPr>
              <a:t>(gây </a:t>
            </a:r>
            <a:r>
              <a:rPr sz="2400" spc="-5" dirty="0">
                <a:latin typeface="Calibri"/>
                <a:cs typeface="Calibri"/>
              </a:rPr>
              <a:t>hội </a:t>
            </a:r>
            <a:r>
              <a:rPr sz="2400" dirty="0">
                <a:latin typeface="Calibri"/>
                <a:cs typeface="Calibri"/>
              </a:rPr>
              <a:t>chứng hô  </a:t>
            </a:r>
            <a:r>
              <a:rPr sz="2400" spc="-5" dirty="0">
                <a:latin typeface="Calibri"/>
                <a:cs typeface="Calibri"/>
              </a:rPr>
              <a:t>hấp cấp </a:t>
            </a:r>
            <a:r>
              <a:rPr sz="2400" dirty="0">
                <a:latin typeface="Calibri"/>
                <a:cs typeface="Calibri"/>
              </a:rPr>
              <a:t>tính </a:t>
            </a:r>
            <a:r>
              <a:rPr sz="2400" spc="-5" dirty="0">
                <a:latin typeface="Calibri"/>
                <a:cs typeface="Calibri"/>
              </a:rPr>
              <a:t>nặng - </a:t>
            </a:r>
            <a:r>
              <a:rPr sz="2400" spc="-15" dirty="0">
                <a:latin typeface="Calibri"/>
                <a:cs typeface="Calibri"/>
              </a:rPr>
              <a:t>SARS) </a:t>
            </a:r>
            <a:r>
              <a:rPr sz="2400" spc="-5" dirty="0">
                <a:latin typeface="Calibri"/>
                <a:cs typeface="Calibri"/>
              </a:rPr>
              <a:t>năm </a:t>
            </a:r>
            <a:r>
              <a:rPr sz="2400" spc="5" dirty="0">
                <a:latin typeface="Calibri"/>
                <a:cs typeface="Calibri"/>
              </a:rPr>
              <a:t>2003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b="1" i="1" spc="-10" dirty="0">
                <a:latin typeface="Calibri"/>
                <a:cs typeface="Calibri"/>
              </a:rPr>
              <a:t>MERS-CoV  </a:t>
            </a:r>
            <a:r>
              <a:rPr sz="2400" spc="-25" dirty="0">
                <a:latin typeface="Calibri"/>
                <a:cs typeface="Calibri"/>
              </a:rPr>
              <a:t>(gây </a:t>
            </a:r>
            <a:r>
              <a:rPr sz="2400" spc="-10" dirty="0">
                <a:latin typeface="Calibri"/>
                <a:cs typeface="Calibri"/>
              </a:rPr>
              <a:t>Hội </a:t>
            </a:r>
            <a:r>
              <a:rPr sz="2400" spc="-5" dirty="0">
                <a:latin typeface="Calibri"/>
                <a:cs typeface="Calibri"/>
              </a:rPr>
              <a:t>chứng hô </a:t>
            </a:r>
            <a:r>
              <a:rPr sz="2400" spc="-10" dirty="0">
                <a:latin typeface="Calibri"/>
                <a:cs typeface="Calibri"/>
              </a:rPr>
              <a:t>hấp </a:t>
            </a:r>
            <a:r>
              <a:rPr sz="2400" spc="-35" dirty="0">
                <a:latin typeface="Calibri"/>
                <a:cs typeface="Calibri"/>
              </a:rPr>
              <a:t>Trung </a:t>
            </a:r>
            <a:r>
              <a:rPr sz="2400" spc="-5" dirty="0">
                <a:latin typeface="Calibri"/>
                <a:cs typeface="Calibri"/>
              </a:rPr>
              <a:t>Đông) </a:t>
            </a:r>
            <a:r>
              <a:rPr sz="2400" spc="-10" dirty="0">
                <a:latin typeface="Calibri"/>
                <a:cs typeface="Calibri"/>
              </a:rPr>
              <a:t>năm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2013.</a:t>
            </a:r>
            <a:endParaRPr sz="2400" dirty="0">
              <a:latin typeface="Calibri"/>
              <a:cs typeface="Calibri"/>
            </a:endParaRPr>
          </a:p>
          <a:p>
            <a:pPr marL="768985" marR="20955" lvl="1" indent="-287020" algn="just">
              <a:lnSpc>
                <a:spcPct val="110100"/>
              </a:lnSpc>
              <a:spcBef>
                <a:spcPts val="900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5" dirty="0">
                <a:latin typeface="Calibri"/>
                <a:cs typeface="Calibri"/>
              </a:rPr>
              <a:t>Loại thứ 7 là 2019_nCoV </a:t>
            </a:r>
            <a:r>
              <a:rPr sz="2400" spc="-10" dirty="0">
                <a:latin typeface="Calibri"/>
                <a:cs typeface="Calibri"/>
              </a:rPr>
              <a:t>hiện </a:t>
            </a:r>
            <a:r>
              <a:rPr sz="2400" spc="-5" dirty="0">
                <a:latin typeface="Calibri"/>
                <a:cs typeface="Calibri"/>
              </a:rPr>
              <a:t>đang </a:t>
            </a:r>
            <a:r>
              <a:rPr sz="2400" spc="-40" dirty="0">
                <a:latin typeface="Calibri"/>
                <a:cs typeface="Calibri"/>
              </a:rPr>
              <a:t>gây </a:t>
            </a:r>
            <a:r>
              <a:rPr sz="2400" spc="-35" dirty="0">
                <a:latin typeface="Calibri"/>
                <a:cs typeface="Calibri"/>
              </a:rPr>
              <a:t>ra </a:t>
            </a:r>
            <a:r>
              <a:rPr sz="2400" spc="-5" dirty="0">
                <a:latin typeface="Calibri"/>
                <a:cs typeface="Calibri"/>
              </a:rPr>
              <a:t>dịch viêm  </a:t>
            </a:r>
            <a:r>
              <a:rPr sz="2400" spc="-10" dirty="0">
                <a:latin typeface="Calibri"/>
                <a:cs typeface="Calibri"/>
              </a:rPr>
              <a:t>phổi </a:t>
            </a:r>
            <a:r>
              <a:rPr sz="2400" spc="-40" dirty="0">
                <a:latin typeface="Calibri"/>
                <a:cs typeface="Calibri"/>
              </a:rPr>
              <a:t>Vũ </a:t>
            </a:r>
            <a:r>
              <a:rPr sz="2400" spc="-10" dirty="0">
                <a:latin typeface="Calibri"/>
                <a:cs typeface="Calibri"/>
              </a:rPr>
              <a:t>Hán </a:t>
            </a: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i="1" spc="-10" dirty="0">
                <a:latin typeface="Calibri"/>
                <a:cs typeface="Calibri"/>
              </a:rPr>
              <a:t>coronavirus </a:t>
            </a:r>
            <a:r>
              <a:rPr sz="2400" spc="-5" dirty="0">
                <a:latin typeface="Calibri"/>
                <a:cs typeface="Calibri"/>
              </a:rPr>
              <a:t>mới </a:t>
            </a:r>
            <a:r>
              <a:rPr sz="2400" spc="-10" dirty="0">
                <a:latin typeface="Calibri"/>
                <a:cs typeface="Calibri"/>
              </a:rPr>
              <a:t>(nCoV)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spc="7" baseline="25525" dirty="0">
                <a:latin typeface="Calibri"/>
                <a:cs typeface="Calibri"/>
              </a:rPr>
              <a:t>[2]</a:t>
            </a:r>
            <a:r>
              <a:rPr sz="2400" spc="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4800"/>
            <a:ext cx="8523428" cy="5720156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805"/>
              </a:spcBef>
              <a:tabLst>
                <a:tab pos="381000" algn="l"/>
                <a:tab pos="381635" algn="l"/>
              </a:tabLst>
            </a:pPr>
            <a:r>
              <a:rPr lang="vi-VN" sz="2400" b="1" i="1" spc="-10" dirty="0" smtClean="0">
                <a:latin typeface="Calibri"/>
                <a:cs typeface="Calibri"/>
              </a:rPr>
              <a:t>* </a:t>
            </a:r>
            <a:r>
              <a:rPr sz="2400" b="1" i="1" spc="-10" smtClean="0">
                <a:latin typeface="Calibri"/>
                <a:cs typeface="Calibri"/>
              </a:rPr>
              <a:t>SARS_CoV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781685" marR="45085" lvl="1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latin typeface="Calibri"/>
                <a:cs typeface="Calibri"/>
              </a:rPr>
              <a:t>Là </a:t>
            </a:r>
            <a:r>
              <a:rPr sz="2400" dirty="0">
                <a:latin typeface="Calibri"/>
                <a:cs typeface="Calibri"/>
              </a:rPr>
              <a:t>một </a:t>
            </a:r>
            <a:r>
              <a:rPr sz="2400" i="1" spc="-15" dirty="0">
                <a:latin typeface="Calibri"/>
                <a:cs typeface="Calibri"/>
              </a:rPr>
              <a:t>beta </a:t>
            </a:r>
            <a:r>
              <a:rPr sz="2400" i="1" spc="-5" dirty="0">
                <a:latin typeface="Calibri"/>
                <a:cs typeface="Calibri"/>
              </a:rPr>
              <a:t>coronavirus </a:t>
            </a:r>
            <a:r>
              <a:rPr sz="2400" spc="-35" dirty="0">
                <a:latin typeface="Calibri"/>
                <a:cs typeface="Calibri"/>
              </a:rPr>
              <a:t>gây </a:t>
            </a:r>
            <a:r>
              <a:rPr sz="2400" spc="-25" dirty="0">
                <a:latin typeface="Calibri"/>
                <a:cs typeface="Calibri"/>
              </a:rPr>
              <a:t>ra </a:t>
            </a:r>
            <a:r>
              <a:rPr sz="2400" spc="-5" dirty="0">
                <a:latin typeface="Calibri"/>
                <a:cs typeface="Calibri"/>
              </a:rPr>
              <a:t>“Hội </a:t>
            </a:r>
            <a:r>
              <a:rPr sz="2400" dirty="0">
                <a:latin typeface="Calibri"/>
                <a:cs typeface="Calibri"/>
              </a:rPr>
              <a:t>chứng </a:t>
            </a:r>
            <a:r>
              <a:rPr sz="2400" spc="-5" dirty="0">
                <a:latin typeface="Calibri"/>
                <a:cs typeface="Calibri"/>
              </a:rPr>
              <a:t>hô hấp </a:t>
            </a:r>
            <a:r>
              <a:rPr sz="2400" spc="-10" dirty="0">
                <a:latin typeface="Calibri"/>
                <a:cs typeface="Calibri"/>
              </a:rPr>
              <a:t>cấp </a:t>
            </a:r>
            <a:r>
              <a:rPr sz="2400" spc="-5" dirty="0">
                <a:latin typeface="Calibri"/>
                <a:cs typeface="Calibri"/>
              </a:rPr>
              <a:t>tính  </a:t>
            </a:r>
            <a:r>
              <a:rPr sz="2400" spc="15" dirty="0">
                <a:latin typeface="Calibri"/>
                <a:cs typeface="Calibri"/>
              </a:rPr>
              <a:t>nặng”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i="1" spc="-5" dirty="0">
                <a:latin typeface="Calibri"/>
                <a:cs typeface="Calibri"/>
              </a:rPr>
              <a:t>Severe </a:t>
            </a:r>
            <a:r>
              <a:rPr sz="2400" i="1" spc="-10" dirty="0">
                <a:latin typeface="Calibri"/>
                <a:cs typeface="Calibri"/>
              </a:rPr>
              <a:t>acute </a:t>
            </a:r>
            <a:r>
              <a:rPr sz="2400" i="1" spc="-5" dirty="0">
                <a:latin typeface="Calibri"/>
                <a:cs typeface="Calibri"/>
              </a:rPr>
              <a:t>respiratory </a:t>
            </a:r>
            <a:r>
              <a:rPr sz="2400" i="1" spc="-10" dirty="0">
                <a:latin typeface="Calibri"/>
                <a:cs typeface="Calibri"/>
              </a:rPr>
              <a:t>syndrome </a:t>
            </a:r>
            <a:r>
              <a:rPr sz="2400" i="1" dirty="0">
                <a:latin typeface="Calibri"/>
                <a:cs typeface="Calibri"/>
              </a:rPr>
              <a:t>- </a:t>
            </a:r>
            <a:r>
              <a:rPr sz="2400" i="1" spc="-10" dirty="0">
                <a:latin typeface="Calibri"/>
                <a:cs typeface="Calibri"/>
              </a:rPr>
              <a:t>SARS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20" dirty="0">
                <a:latin typeface="Calibri"/>
                <a:cs typeface="Calibri"/>
              </a:rPr>
              <a:t>Lây </a:t>
            </a:r>
            <a:r>
              <a:rPr sz="2400" spc="-5" dirty="0">
                <a:latin typeface="Calibri"/>
                <a:cs typeface="Calibri"/>
              </a:rPr>
              <a:t>từ người sang </a:t>
            </a:r>
            <a:r>
              <a:rPr sz="2400" spc="-10" dirty="0">
                <a:latin typeface="Calibri"/>
                <a:cs typeface="Calibri"/>
              </a:rPr>
              <a:t>người </a:t>
            </a:r>
            <a:r>
              <a:rPr sz="2400" spc="-5" dirty="0">
                <a:latin typeface="Calibri"/>
                <a:cs typeface="Calibri"/>
              </a:rPr>
              <a:t>qua đường hô hấp, </a:t>
            </a:r>
            <a:r>
              <a:rPr sz="2400" dirty="0">
                <a:latin typeface="Calibri"/>
                <a:cs typeface="Calibri"/>
              </a:rPr>
              <a:t>chủ </a:t>
            </a:r>
            <a:r>
              <a:rPr sz="2400" spc="-10" dirty="0">
                <a:latin typeface="Calibri"/>
                <a:cs typeface="Calibri"/>
              </a:rPr>
              <a:t>yếu </a:t>
            </a:r>
            <a:r>
              <a:rPr sz="2400" spc="-15" dirty="0">
                <a:latin typeface="Calibri"/>
                <a:cs typeface="Calibri"/>
              </a:rPr>
              <a:t>trong  </a:t>
            </a:r>
            <a:r>
              <a:rPr sz="2400" dirty="0">
                <a:latin typeface="Calibri"/>
                <a:cs typeface="Calibri"/>
              </a:rPr>
              <a:t>môi </a:t>
            </a:r>
            <a:r>
              <a:rPr sz="2400" spc="-5" dirty="0">
                <a:latin typeface="Calibri"/>
                <a:cs typeface="Calibri"/>
              </a:rPr>
              <a:t>trường </a:t>
            </a:r>
            <a:r>
              <a:rPr sz="2400" dirty="0">
                <a:latin typeface="Calibri"/>
                <a:cs typeface="Calibri"/>
              </a:rPr>
              <a:t>kín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spc="-5" dirty="0">
                <a:latin typeface="Calibri"/>
                <a:cs typeface="Calibri"/>
              </a:rPr>
              <a:t>nhân </a:t>
            </a:r>
            <a:r>
              <a:rPr sz="2400" dirty="0">
                <a:latin typeface="Calibri"/>
                <a:cs typeface="Calibri"/>
              </a:rPr>
              <a:t>viên y </a:t>
            </a:r>
            <a:r>
              <a:rPr sz="2400" spc="-15" dirty="0">
                <a:latin typeface="Calibri"/>
                <a:cs typeface="Calibri"/>
              </a:rPr>
              <a:t>tế </a:t>
            </a:r>
            <a:r>
              <a:rPr sz="2400" spc="-10" dirty="0">
                <a:latin typeface="Calibri"/>
                <a:cs typeface="Calibri"/>
              </a:rPr>
              <a:t>là </a:t>
            </a:r>
            <a:r>
              <a:rPr sz="2400" spc="-5" dirty="0">
                <a:latin typeface="Calibri"/>
                <a:cs typeface="Calibri"/>
              </a:rPr>
              <a:t>đối </a:t>
            </a:r>
            <a:r>
              <a:rPr sz="2400" dirty="0">
                <a:latin typeface="Calibri"/>
                <a:cs typeface="Calibri"/>
              </a:rPr>
              <a:t>tượng </a:t>
            </a:r>
            <a:r>
              <a:rPr sz="2400" spc="-20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nguy </a:t>
            </a:r>
            <a:r>
              <a:rPr sz="2400" spc="-10" dirty="0">
                <a:latin typeface="Calibri"/>
                <a:cs typeface="Calibri"/>
              </a:rPr>
              <a:t>cơ cao.  </a:t>
            </a:r>
            <a:r>
              <a:rPr sz="2400" spc="-20" dirty="0">
                <a:latin typeface="Calibri"/>
                <a:cs typeface="Calibri"/>
              </a:rPr>
              <a:t>Gây </a:t>
            </a:r>
            <a:r>
              <a:rPr sz="2400" spc="-10" dirty="0">
                <a:latin typeface="Calibri"/>
                <a:cs typeface="Calibri"/>
              </a:rPr>
              <a:t>tổn </a:t>
            </a:r>
            <a:r>
              <a:rPr sz="2400" dirty="0">
                <a:latin typeface="Calibri"/>
                <a:cs typeface="Calibri"/>
              </a:rPr>
              <a:t>thương </a:t>
            </a:r>
            <a:r>
              <a:rPr sz="2400" spc="-5" dirty="0">
                <a:latin typeface="Calibri"/>
                <a:cs typeface="Calibri"/>
              </a:rPr>
              <a:t>phổi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nặng.</a:t>
            </a:r>
            <a:endParaRPr sz="2400" dirty="0">
              <a:latin typeface="Calibri"/>
              <a:cs typeface="Calibri"/>
            </a:endParaRPr>
          </a:p>
          <a:p>
            <a:pPr marL="781685" lvl="1" indent="-28702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60" dirty="0">
                <a:latin typeface="Calibri"/>
                <a:cs typeface="Calibri"/>
              </a:rPr>
              <a:t>Vật </a:t>
            </a:r>
            <a:r>
              <a:rPr sz="2400" dirty="0">
                <a:latin typeface="Calibri"/>
                <a:cs typeface="Calibri"/>
              </a:rPr>
              <a:t>chủ được cho là </a:t>
            </a:r>
            <a:r>
              <a:rPr sz="2400" spc="-5" dirty="0">
                <a:latin typeface="Calibri"/>
                <a:cs typeface="Calibri"/>
              </a:rPr>
              <a:t>dơi </a:t>
            </a:r>
            <a:r>
              <a:rPr sz="2400" dirty="0">
                <a:latin typeface="Calibri"/>
                <a:cs typeface="Calibri"/>
              </a:rPr>
              <a:t>móng </a:t>
            </a:r>
            <a:r>
              <a:rPr sz="2400" spc="-5" dirty="0">
                <a:latin typeface="Calibri"/>
                <a:cs typeface="Calibri"/>
              </a:rPr>
              <a:t>ngựa </a:t>
            </a:r>
            <a:r>
              <a:rPr sz="2400" spc="-20" dirty="0">
                <a:latin typeface="Calibri"/>
                <a:cs typeface="Calibri"/>
              </a:rPr>
              <a:t>lây </a:t>
            </a:r>
            <a:r>
              <a:rPr sz="2400" spc="-5" dirty="0">
                <a:latin typeface="Calibri"/>
                <a:cs typeface="Calibri"/>
              </a:rPr>
              <a:t>sang </a:t>
            </a:r>
            <a:r>
              <a:rPr sz="2400" spc="-20" dirty="0">
                <a:latin typeface="Calibri"/>
                <a:cs typeface="Calibri"/>
              </a:rPr>
              <a:t>Cầy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hương.</a:t>
            </a:r>
            <a:endParaRPr sz="2400" dirty="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latin typeface="Calibri"/>
                <a:cs typeface="Calibri"/>
              </a:rPr>
              <a:t>Dịch bùng </a:t>
            </a:r>
            <a:r>
              <a:rPr sz="2400" spc="-15" dirty="0">
                <a:latin typeface="Calibri"/>
                <a:cs typeface="Calibri"/>
              </a:rPr>
              <a:t>phát </a:t>
            </a:r>
            <a:r>
              <a:rPr sz="2400" dirty="0">
                <a:latin typeface="Calibri"/>
                <a:cs typeface="Calibri"/>
              </a:rPr>
              <a:t>ở </a:t>
            </a:r>
            <a:r>
              <a:rPr sz="2400" spc="-15" dirty="0">
                <a:latin typeface="Calibri"/>
                <a:cs typeface="Calibri"/>
              </a:rPr>
              <a:t>Hongkong, </a:t>
            </a:r>
            <a:r>
              <a:rPr sz="2400" spc="-10" dirty="0">
                <a:latin typeface="Calibri"/>
                <a:cs typeface="Calibri"/>
              </a:rPr>
              <a:t>trong </a:t>
            </a:r>
            <a:r>
              <a:rPr sz="2400" dirty="0">
                <a:latin typeface="Calibri"/>
                <a:cs typeface="Calibri"/>
              </a:rPr>
              <a:t>8 tháng </a:t>
            </a:r>
            <a:r>
              <a:rPr sz="2400" spc="-5" dirty="0">
                <a:latin typeface="Calibri"/>
                <a:cs typeface="Calibri"/>
              </a:rPr>
              <a:t>(từ </a:t>
            </a:r>
            <a:r>
              <a:rPr sz="2400" spc="-10" dirty="0">
                <a:latin typeface="Calibri"/>
                <a:cs typeface="Calibri"/>
              </a:rPr>
              <a:t>11/2002 </a:t>
            </a:r>
            <a:r>
              <a:rPr sz="2400" dirty="0">
                <a:latin typeface="Calibri"/>
                <a:cs typeface="Calibri"/>
              </a:rPr>
              <a:t>đến  </a:t>
            </a:r>
            <a:r>
              <a:rPr sz="2400" spc="-5" dirty="0">
                <a:latin typeface="Calibri"/>
                <a:cs typeface="Calibri"/>
              </a:rPr>
              <a:t>7/2003), </a:t>
            </a:r>
            <a:r>
              <a:rPr sz="2400" dirty="0">
                <a:latin typeface="Calibri"/>
                <a:cs typeface="Calibri"/>
              </a:rPr>
              <a:t>lan </a:t>
            </a:r>
            <a:r>
              <a:rPr sz="2400" spc="-25" dirty="0">
                <a:latin typeface="Calibri"/>
                <a:cs typeface="Calibri"/>
              </a:rPr>
              <a:t>ra </a:t>
            </a:r>
            <a:r>
              <a:rPr sz="2400" spc="-5" dirty="0">
                <a:latin typeface="Calibri"/>
                <a:cs typeface="Calibri"/>
              </a:rPr>
              <a:t>37 </a:t>
            </a:r>
            <a:r>
              <a:rPr sz="2400" dirty="0">
                <a:latin typeface="Calibri"/>
                <a:cs typeface="Calibri"/>
              </a:rPr>
              <a:t>Quốc gia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spc="-5" dirty="0">
                <a:latin typeface="Calibri"/>
                <a:cs typeface="Calibri"/>
              </a:rPr>
              <a:t>8422 trường hợp </a:t>
            </a:r>
            <a:r>
              <a:rPr sz="2400" dirty="0">
                <a:latin typeface="Calibri"/>
                <a:cs typeface="Calibri"/>
              </a:rPr>
              <a:t>mắc,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spc="-10" dirty="0">
                <a:latin typeface="Calibri"/>
                <a:cs typeface="Calibri"/>
              </a:rPr>
              <a:t>916  ca </a:t>
            </a:r>
            <a:r>
              <a:rPr sz="2400" dirty="0">
                <a:latin typeface="Calibri"/>
                <a:cs typeface="Calibri"/>
              </a:rPr>
              <a:t>tử </a:t>
            </a:r>
            <a:r>
              <a:rPr sz="2400" spc="-10" dirty="0">
                <a:latin typeface="Calibri"/>
                <a:cs typeface="Calibri"/>
              </a:rPr>
              <a:t>vong </a:t>
            </a:r>
            <a:r>
              <a:rPr sz="2400" spc="-5" dirty="0">
                <a:latin typeface="Calibri"/>
                <a:cs typeface="Calibri"/>
              </a:rPr>
              <a:t>(10,9%)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781685" marR="44450" lvl="1" indent="-287020" algn="just"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70" dirty="0">
                <a:latin typeface="Calibri"/>
                <a:cs typeface="Calibri"/>
              </a:rPr>
              <a:t>Tại </a:t>
            </a:r>
            <a:r>
              <a:rPr sz="2400" spc="-10" dirty="0">
                <a:latin typeface="Calibri"/>
                <a:cs typeface="Calibri"/>
              </a:rPr>
              <a:t>Việt </a:t>
            </a:r>
            <a:r>
              <a:rPr sz="2400" spc="-5" dirty="0">
                <a:latin typeface="Calibri"/>
                <a:cs typeface="Calibri"/>
              </a:rPr>
              <a:t>nam: Dịch </a:t>
            </a:r>
            <a:r>
              <a:rPr sz="2400" spc="-20" dirty="0">
                <a:latin typeface="Calibri"/>
                <a:cs typeface="Calibri"/>
              </a:rPr>
              <a:t>xâm </a:t>
            </a:r>
            <a:r>
              <a:rPr sz="2400" spc="-5" dirty="0">
                <a:latin typeface="Calibri"/>
                <a:cs typeface="Calibri"/>
              </a:rPr>
              <a:t>nhập </a:t>
            </a:r>
            <a:r>
              <a:rPr sz="2400" spc="-10" dirty="0">
                <a:latin typeface="Calibri"/>
                <a:cs typeface="Calibri"/>
              </a:rPr>
              <a:t>từ </a:t>
            </a:r>
            <a:r>
              <a:rPr sz="2400" spc="-5" dirty="0">
                <a:latin typeface="Calibri"/>
                <a:cs typeface="Calibri"/>
              </a:rPr>
              <a:t>23/2/2003. </a:t>
            </a:r>
            <a:r>
              <a:rPr sz="2400" dirty="0">
                <a:latin typeface="Calibri"/>
                <a:cs typeface="Calibri"/>
              </a:rPr>
              <a:t>Sau </a:t>
            </a:r>
            <a:r>
              <a:rPr sz="2400" spc="-5" dirty="0">
                <a:latin typeface="Calibri"/>
                <a:cs typeface="Calibri"/>
              </a:rPr>
              <a:t>45 </a:t>
            </a:r>
            <a:r>
              <a:rPr sz="2400" spc="-30" dirty="0">
                <a:latin typeface="Calibri"/>
                <a:cs typeface="Calibri"/>
              </a:rPr>
              <a:t>ngày </a:t>
            </a:r>
            <a:r>
              <a:rPr sz="2400" spc="-35" dirty="0">
                <a:latin typeface="Calibri"/>
                <a:cs typeface="Calibri"/>
              </a:rPr>
              <a:t>gây  </a:t>
            </a:r>
            <a:r>
              <a:rPr sz="2400" spc="-5" dirty="0">
                <a:latin typeface="Calibri"/>
                <a:cs typeface="Calibri"/>
              </a:rPr>
              <a:t>nhiễm 63 người, </a:t>
            </a:r>
            <a:r>
              <a:rPr sz="2400" dirty="0">
                <a:latin typeface="Calibri"/>
                <a:cs typeface="Calibri"/>
              </a:rPr>
              <a:t>7 tử </a:t>
            </a:r>
            <a:r>
              <a:rPr sz="2400" spc="-10" dirty="0">
                <a:latin typeface="Calibri"/>
                <a:cs typeface="Calibri"/>
              </a:rPr>
              <a:t>vong </a:t>
            </a:r>
            <a:r>
              <a:rPr sz="2400" dirty="0">
                <a:latin typeface="Calibri"/>
                <a:cs typeface="Calibri"/>
              </a:rPr>
              <a:t>( Ca </a:t>
            </a:r>
            <a:r>
              <a:rPr sz="2400" spc="-5" dirty="0">
                <a:latin typeface="Calibri"/>
                <a:cs typeface="Calibri"/>
              </a:rPr>
              <a:t>bệnh </a:t>
            </a:r>
            <a:r>
              <a:rPr sz="2400" spc="-15" dirty="0">
                <a:latin typeface="Calibri"/>
                <a:cs typeface="Calibri"/>
              </a:rPr>
              <a:t>xâm </a:t>
            </a:r>
            <a:r>
              <a:rPr sz="2400" spc="-5" dirty="0">
                <a:latin typeface="Calibri"/>
                <a:cs typeface="Calibri"/>
              </a:rPr>
              <a:t>nhập </a:t>
            </a:r>
            <a:r>
              <a:rPr sz="2400" dirty="0">
                <a:latin typeface="Calibri"/>
                <a:cs typeface="Calibri"/>
              </a:rPr>
              <a:t>chết </a:t>
            </a:r>
            <a:r>
              <a:rPr sz="2400" spc="-10" dirty="0">
                <a:latin typeface="Calibri"/>
                <a:cs typeface="Calibri"/>
              </a:rPr>
              <a:t>tại Hồng  Kông,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bác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sĩ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đến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thăm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bệnh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viện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Việt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Pháp,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nhân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viên</a:t>
            </a:r>
            <a:r>
              <a:rPr sz="2400" spc="80">
                <a:latin typeface="Calibri"/>
                <a:cs typeface="Calibri"/>
              </a:rPr>
              <a:t> </a:t>
            </a:r>
            <a:r>
              <a:rPr sz="2400" spc="-25" smtClean="0">
                <a:latin typeface="Calibri"/>
                <a:cs typeface="Calibri"/>
              </a:rPr>
              <a:t>BV</a:t>
            </a:r>
            <a:r>
              <a:rPr lang="vi-VN" sz="2400" spc="-25" dirty="0" smtClean="0">
                <a:latin typeface="Calibri"/>
                <a:cs typeface="Calibri"/>
              </a:rPr>
              <a:t> </a:t>
            </a:r>
            <a:r>
              <a:rPr lang="en-US" sz="2400" spc="-10" dirty="0" err="1" smtClean="0">
                <a:cs typeface="Calibri"/>
              </a:rPr>
              <a:t>Việt</a:t>
            </a:r>
            <a:r>
              <a:rPr lang="en-US" sz="2400" spc="-10" dirty="0" smtClean="0">
                <a:cs typeface="Calibri"/>
              </a:rPr>
              <a:t> </a:t>
            </a:r>
            <a:r>
              <a:rPr lang="en-US" sz="2400" spc="-5" dirty="0" err="1" smtClean="0">
                <a:cs typeface="Calibri"/>
              </a:rPr>
              <a:t>Pháp</a:t>
            </a:r>
            <a:r>
              <a:rPr lang="en-US" sz="2400" spc="-5" dirty="0" smtClean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+ Bs </a:t>
            </a:r>
            <a:r>
              <a:rPr lang="en-US" sz="2400" spc="-5" dirty="0" smtClean="0">
                <a:cs typeface="Calibri"/>
              </a:rPr>
              <a:t>Carlo </a:t>
            </a:r>
            <a:r>
              <a:rPr lang="en-US" sz="2400" dirty="0" err="1" smtClean="0">
                <a:cs typeface="Calibri"/>
              </a:rPr>
              <a:t>Ubani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của</a:t>
            </a:r>
            <a:r>
              <a:rPr lang="en-US" sz="2400" spc="-95" dirty="0" smtClean="0">
                <a:cs typeface="Calibri"/>
              </a:rPr>
              <a:t> </a:t>
            </a:r>
            <a:r>
              <a:rPr lang="en-US" sz="2400" dirty="0" smtClean="0">
                <a:cs typeface="Calibri"/>
              </a:rPr>
              <a:t>WHO</a:t>
            </a:r>
            <a:r>
              <a:rPr lang="en-US" sz="2400" dirty="0" smtClean="0">
                <a:cs typeface="Calibri"/>
              </a:rPr>
              <a:t>)</a:t>
            </a:r>
            <a:r>
              <a:rPr lang="vi-VN" sz="2400" dirty="0" smtClean="0">
                <a:cs typeface="Calibri"/>
              </a:rPr>
              <a:t>.</a:t>
            </a:r>
            <a:endParaRPr lang="en-US" sz="2400" dirty="0" smtClean="0"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0"/>
            <a:ext cx="8229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200" y="6019800"/>
            <a:ext cx="2759964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04800"/>
            <a:ext cx="8484235" cy="45688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795"/>
              </a:spcBef>
              <a:tabLst>
                <a:tab pos="381000" algn="l"/>
                <a:tab pos="381635" algn="l"/>
              </a:tabLst>
            </a:pPr>
            <a:r>
              <a:rPr lang="vi-VN" sz="2400" b="1" i="1" spc="-10" dirty="0" smtClean="0">
                <a:latin typeface="Calibri"/>
                <a:cs typeface="Calibri"/>
              </a:rPr>
              <a:t>* </a:t>
            </a:r>
            <a:r>
              <a:rPr sz="2400" b="1" i="1" spc="-10" smtClean="0">
                <a:latin typeface="Calibri"/>
                <a:cs typeface="Calibri"/>
              </a:rPr>
              <a:t>MERS_CoV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82320" algn="l"/>
                <a:tab pos="1184275" algn="l"/>
                <a:tab pos="1818005" algn="l"/>
                <a:tab pos="2501265" algn="l"/>
                <a:tab pos="4617085" algn="l"/>
                <a:tab pos="4991735" algn="l"/>
                <a:tab pos="5679440" algn="l"/>
                <a:tab pos="6602730" algn="l"/>
                <a:tab pos="7087870" algn="l"/>
              </a:tabLst>
            </a:pPr>
            <a:r>
              <a:rPr sz="2400" spc="-5" dirty="0">
                <a:latin typeface="Calibri"/>
                <a:cs typeface="Calibri"/>
              </a:rPr>
              <a:t>Là	</a:t>
            </a:r>
            <a:r>
              <a:rPr sz="2400" dirty="0">
                <a:latin typeface="Calibri"/>
                <a:cs typeface="Calibri"/>
              </a:rPr>
              <a:t>một	</a:t>
            </a:r>
            <a:r>
              <a:rPr sz="2400" spc="-15" dirty="0">
                <a:latin typeface="Calibri"/>
                <a:cs typeface="Calibri"/>
              </a:rPr>
              <a:t>beta	</a:t>
            </a:r>
            <a:r>
              <a:rPr sz="2400" spc="-10" dirty="0">
                <a:latin typeface="Calibri"/>
                <a:cs typeface="Calibri"/>
              </a:rPr>
              <a:t>coronavirus</a:t>
            </a:r>
            <a:r>
              <a:rPr sz="2400" spc="4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gây	</a:t>
            </a:r>
            <a:r>
              <a:rPr sz="2400" spc="-25" dirty="0">
                <a:latin typeface="Calibri"/>
                <a:cs typeface="Calibri"/>
              </a:rPr>
              <a:t>ra	</a:t>
            </a:r>
            <a:r>
              <a:rPr sz="2400" dirty="0">
                <a:latin typeface="Calibri"/>
                <a:cs typeface="Calibri"/>
              </a:rPr>
              <a:t>“</a:t>
            </a:r>
            <a:r>
              <a:rPr sz="2400" b="1" dirty="0">
                <a:latin typeface="Calibri"/>
                <a:cs typeface="Calibri"/>
              </a:rPr>
              <a:t>Hội	</a:t>
            </a:r>
            <a:r>
              <a:rPr sz="2400" b="1" spc="-10" dirty="0">
                <a:latin typeface="Calibri"/>
                <a:cs typeface="Calibri"/>
              </a:rPr>
              <a:t>chứng	</a:t>
            </a:r>
            <a:r>
              <a:rPr sz="2400" b="1" spc="-5" dirty="0">
                <a:latin typeface="Calibri"/>
                <a:cs typeface="Calibri"/>
              </a:rPr>
              <a:t>Hô	</a:t>
            </a:r>
            <a:r>
              <a:rPr sz="2400" b="1" dirty="0">
                <a:latin typeface="Calibri"/>
                <a:cs typeface="Calibri"/>
              </a:rPr>
              <a:t>hấp</a:t>
            </a:r>
            <a:r>
              <a:rPr sz="2400" b="1" spc="39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Trung</a:t>
            </a:r>
            <a:endParaRPr sz="2400">
              <a:latin typeface="Calibri"/>
              <a:cs typeface="Calibri"/>
            </a:endParaRPr>
          </a:p>
          <a:p>
            <a:pPr marL="781685">
              <a:lnSpc>
                <a:spcPct val="100000"/>
              </a:lnSpc>
            </a:pPr>
            <a:r>
              <a:rPr sz="2400" b="1" spc="15" dirty="0">
                <a:latin typeface="Calibri"/>
                <a:cs typeface="Calibri"/>
              </a:rPr>
              <a:t>Đông” </a:t>
            </a:r>
            <a:r>
              <a:rPr sz="2400" spc="-5" dirty="0">
                <a:latin typeface="Calibri"/>
                <a:cs typeface="Calibri"/>
              </a:rPr>
              <a:t>(Middle </a:t>
            </a:r>
            <a:r>
              <a:rPr sz="2400" spc="-15" dirty="0">
                <a:latin typeface="Calibri"/>
                <a:cs typeface="Calibri"/>
              </a:rPr>
              <a:t>East Respiratory </a:t>
            </a:r>
            <a:r>
              <a:rPr sz="2400" spc="-10" dirty="0">
                <a:latin typeface="Calibri"/>
                <a:cs typeface="Calibri"/>
              </a:rPr>
              <a:t>Syndrome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MERS).</a:t>
            </a:r>
            <a:endParaRPr sz="2400">
              <a:latin typeface="Calibri"/>
              <a:cs typeface="Calibri"/>
            </a:endParaRPr>
          </a:p>
          <a:p>
            <a:pPr marL="781685" marR="685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30" dirty="0">
                <a:latin typeface="Calibri"/>
                <a:cs typeface="Calibri"/>
              </a:rPr>
              <a:t>Trường </a:t>
            </a:r>
            <a:r>
              <a:rPr sz="2400" dirty="0">
                <a:latin typeface="Calibri"/>
                <a:cs typeface="Calibri"/>
              </a:rPr>
              <a:t>hợp </a:t>
            </a:r>
            <a:r>
              <a:rPr sz="2400" spc="-5" dirty="0">
                <a:latin typeface="Calibri"/>
                <a:cs typeface="Calibri"/>
              </a:rPr>
              <a:t>nhiễm MERS_CoV </a:t>
            </a:r>
            <a:r>
              <a:rPr sz="2400" dirty="0">
                <a:latin typeface="Calibri"/>
                <a:cs typeface="Calibri"/>
              </a:rPr>
              <a:t>đầu tiên là một </a:t>
            </a:r>
            <a:r>
              <a:rPr sz="2400" spc="-5" dirty="0">
                <a:latin typeface="Calibri"/>
                <a:cs typeface="Calibri"/>
              </a:rPr>
              <a:t>bệnh nhân </a:t>
            </a:r>
            <a:r>
              <a:rPr sz="2400" dirty="0">
                <a:latin typeface="Calibri"/>
                <a:cs typeface="Calibri"/>
              </a:rPr>
              <a:t>tử  </a:t>
            </a:r>
            <a:r>
              <a:rPr sz="2400" spc="-15" dirty="0">
                <a:latin typeface="Calibri"/>
                <a:cs typeface="Calibri"/>
              </a:rPr>
              <a:t>vong </a:t>
            </a:r>
            <a:r>
              <a:rPr sz="2400" dirty="0">
                <a:latin typeface="Calibri"/>
                <a:cs typeface="Calibri"/>
              </a:rPr>
              <a:t>ở Jeddah, </a:t>
            </a:r>
            <a:r>
              <a:rPr sz="2400" spc="-5" dirty="0">
                <a:latin typeface="Calibri"/>
                <a:cs typeface="Calibri"/>
              </a:rPr>
              <a:t>Saudi </a:t>
            </a:r>
            <a:r>
              <a:rPr sz="2400" spc="-10" dirty="0">
                <a:latin typeface="Calibri"/>
                <a:cs typeface="Calibri"/>
              </a:rPr>
              <a:t>Arabia </a:t>
            </a:r>
            <a:r>
              <a:rPr sz="2400" spc="-5" dirty="0">
                <a:latin typeface="Calibri"/>
                <a:cs typeface="Calibri"/>
              </a:rPr>
              <a:t>năm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2012.</a:t>
            </a:r>
            <a:endParaRPr sz="2400">
              <a:latin typeface="Calibri"/>
              <a:cs typeface="Calibri"/>
            </a:endParaRPr>
          </a:p>
          <a:p>
            <a:pPr marL="781685" marR="685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  <a:tab pos="2188845" algn="l"/>
              </a:tabLst>
            </a:pPr>
            <a:r>
              <a:rPr sz="2400" spc="-5" dirty="0">
                <a:latin typeface="Calibri"/>
                <a:cs typeface="Calibri"/>
              </a:rPr>
              <a:t>Tính </a:t>
            </a:r>
            <a:r>
              <a:rPr sz="2400" dirty="0">
                <a:latin typeface="Calibri"/>
                <a:cs typeface="Calibri"/>
              </a:rPr>
              <a:t>đến </a:t>
            </a:r>
            <a:r>
              <a:rPr sz="2400" spc="-5" dirty="0">
                <a:latin typeface="Calibri"/>
                <a:cs typeface="Calibri"/>
              </a:rPr>
              <a:t>12/2019 </a:t>
            </a:r>
            <a:r>
              <a:rPr sz="2400" spc="-10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27 </a:t>
            </a:r>
            <a:r>
              <a:rPr sz="2400" dirty="0">
                <a:latin typeface="Calibri"/>
                <a:cs typeface="Calibri"/>
              </a:rPr>
              <a:t>Quốc gia </a:t>
            </a:r>
            <a:r>
              <a:rPr sz="2400" spc="-20" dirty="0">
                <a:latin typeface="Calibri"/>
                <a:cs typeface="Calibri"/>
              </a:rPr>
              <a:t>xuất </a:t>
            </a:r>
            <a:r>
              <a:rPr sz="2400" spc="-5" dirty="0">
                <a:latin typeface="Calibri"/>
                <a:cs typeface="Calibri"/>
              </a:rPr>
              <a:t>hiện </a:t>
            </a:r>
            <a:r>
              <a:rPr sz="2400" dirty="0">
                <a:latin typeface="Calibri"/>
                <a:cs typeface="Calibri"/>
              </a:rPr>
              <a:t>BN </a:t>
            </a:r>
            <a:r>
              <a:rPr sz="2400" spc="-30" dirty="0">
                <a:latin typeface="Calibri"/>
                <a:cs typeface="Calibri"/>
              </a:rPr>
              <a:t>MERS_CoV,  </a:t>
            </a:r>
            <a:r>
              <a:rPr sz="2400" spc="-35" dirty="0">
                <a:latin typeface="Calibri"/>
                <a:cs typeface="Calibri"/>
              </a:rPr>
              <a:t>gây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nhiễm	2494 </a:t>
            </a:r>
            <a:r>
              <a:rPr sz="2400" spc="-10" dirty="0">
                <a:latin typeface="Calibri"/>
                <a:cs typeface="Calibri"/>
              </a:rPr>
              <a:t>ca, </a:t>
            </a:r>
            <a:r>
              <a:rPr sz="2400" spc="-5" dirty="0">
                <a:latin typeface="Calibri"/>
                <a:cs typeface="Calibri"/>
              </a:rPr>
              <a:t>858 trường hợp </a:t>
            </a:r>
            <a:r>
              <a:rPr sz="2400" dirty="0">
                <a:latin typeface="Calibri"/>
                <a:cs typeface="Calibri"/>
              </a:rPr>
              <a:t>tử </a:t>
            </a:r>
            <a:r>
              <a:rPr sz="2400" spc="-10" dirty="0">
                <a:latin typeface="Calibri"/>
                <a:cs typeface="Calibri"/>
              </a:rPr>
              <a:t>vong </a:t>
            </a:r>
            <a:r>
              <a:rPr sz="2400" spc="-5" dirty="0">
                <a:latin typeface="Calibri"/>
                <a:cs typeface="Calibri"/>
              </a:rPr>
              <a:t>(34,4%)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[5]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80" dirty="0">
                <a:latin typeface="Calibri"/>
                <a:cs typeface="Calibri"/>
              </a:rPr>
              <a:t>Tổn </a:t>
            </a:r>
            <a:r>
              <a:rPr sz="2400" dirty="0">
                <a:latin typeface="Calibri"/>
                <a:cs typeface="Calibri"/>
              </a:rPr>
              <a:t>thương thường </a:t>
            </a:r>
            <a:r>
              <a:rPr sz="2400" spc="-20" dirty="0">
                <a:latin typeface="Calibri"/>
                <a:cs typeface="Calibri"/>
              </a:rPr>
              <a:t>gặp </a:t>
            </a:r>
            <a:r>
              <a:rPr sz="2400" dirty="0">
                <a:latin typeface="Calibri"/>
                <a:cs typeface="Calibri"/>
              </a:rPr>
              <a:t>là viêm </a:t>
            </a:r>
            <a:r>
              <a:rPr sz="2400" spc="-10" dirty="0">
                <a:latin typeface="Calibri"/>
                <a:cs typeface="Calibri"/>
              </a:rPr>
              <a:t>phổi </a:t>
            </a:r>
            <a:r>
              <a:rPr sz="2400" spc="-25" dirty="0">
                <a:latin typeface="Calibri"/>
                <a:cs typeface="Calibri"/>
              </a:rPr>
              <a:t>và </a:t>
            </a:r>
            <a:r>
              <a:rPr sz="2400" spc="-5">
                <a:latin typeface="Calibri"/>
                <a:cs typeface="Calibri"/>
              </a:rPr>
              <a:t>suy</a:t>
            </a:r>
            <a:r>
              <a:rPr sz="2400" spc="7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thận</a:t>
            </a:r>
            <a:r>
              <a:rPr lang="vi-VN" sz="2400" dirty="0" smtClean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81685" marR="6731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5" dirty="0">
                <a:latin typeface="Calibri"/>
                <a:cs typeface="Calibri"/>
              </a:rPr>
              <a:t>Vật </a:t>
            </a:r>
            <a:r>
              <a:rPr sz="2400" dirty="0">
                <a:latin typeface="Calibri"/>
                <a:cs typeface="Calibri"/>
              </a:rPr>
              <a:t>chủ </a:t>
            </a:r>
            <a:r>
              <a:rPr sz="2400" spc="-15" dirty="0">
                <a:latin typeface="Calibri"/>
                <a:cs typeface="Calibri"/>
              </a:rPr>
              <a:t>trong </a:t>
            </a:r>
            <a:r>
              <a:rPr sz="2400" dirty="0">
                <a:latin typeface="Calibri"/>
                <a:cs typeface="Calibri"/>
              </a:rPr>
              <a:t>tự </a:t>
            </a:r>
            <a:r>
              <a:rPr sz="2400" spc="-5" dirty="0">
                <a:latin typeface="Calibri"/>
                <a:cs typeface="Calibri"/>
              </a:rPr>
              <a:t>nhiên </a:t>
            </a:r>
            <a:r>
              <a:rPr sz="2400" dirty="0">
                <a:latin typeface="Calibri"/>
                <a:cs typeface="Calibri"/>
              </a:rPr>
              <a:t>là </a:t>
            </a:r>
            <a:r>
              <a:rPr sz="2400" spc="-5" dirty="0">
                <a:latin typeface="Calibri"/>
                <a:cs typeface="Calibri"/>
              </a:rPr>
              <a:t>Dơi hút máu, truyền qua </a:t>
            </a:r>
            <a:r>
              <a:rPr sz="2400" spc="-25" dirty="0">
                <a:latin typeface="Calibri"/>
                <a:cs typeface="Calibri"/>
              </a:rPr>
              <a:t>vật </a:t>
            </a:r>
            <a:r>
              <a:rPr sz="2400" spc="-5" dirty="0">
                <a:latin typeface="Calibri"/>
                <a:cs typeface="Calibri"/>
              </a:rPr>
              <a:t>chủ  </a:t>
            </a:r>
            <a:r>
              <a:rPr sz="2400" dirty="0">
                <a:latin typeface="Calibri"/>
                <a:cs typeface="Calibri"/>
              </a:rPr>
              <a:t>trung gian </a:t>
            </a:r>
            <a:r>
              <a:rPr sz="2400" spc="-10" dirty="0">
                <a:latin typeface="Calibri"/>
                <a:cs typeface="Calibri"/>
              </a:rPr>
              <a:t>là </a:t>
            </a:r>
            <a:r>
              <a:rPr sz="2400" dirty="0">
                <a:latin typeface="Calibri"/>
                <a:cs typeface="Calibri"/>
              </a:rPr>
              <a:t>lạc </a:t>
            </a:r>
            <a:r>
              <a:rPr sz="2400" spc="-5" dirty="0">
                <a:latin typeface="Calibri"/>
                <a:cs typeface="Calibri"/>
              </a:rPr>
              <a:t>đà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bướu sang người, </a:t>
            </a:r>
            <a:r>
              <a:rPr sz="2400" spc="-10" dirty="0">
                <a:latin typeface="Calibri"/>
                <a:cs typeface="Calibri"/>
              </a:rPr>
              <a:t>có </a:t>
            </a:r>
            <a:r>
              <a:rPr sz="2400" spc="-5" dirty="0">
                <a:latin typeface="Calibri"/>
                <a:cs typeface="Calibri"/>
              </a:rPr>
              <a:t>thể </a:t>
            </a:r>
            <a:r>
              <a:rPr sz="2400" spc="-15" dirty="0">
                <a:latin typeface="Calibri"/>
                <a:cs typeface="Calibri"/>
              </a:rPr>
              <a:t>lây </a:t>
            </a:r>
            <a:r>
              <a:rPr sz="2400" dirty="0">
                <a:latin typeface="Calibri"/>
                <a:cs typeface="Calibri"/>
              </a:rPr>
              <a:t>từ </a:t>
            </a:r>
            <a:r>
              <a:rPr sz="2400" spc="-10" dirty="0">
                <a:latin typeface="Calibri"/>
                <a:cs typeface="Calibri"/>
              </a:rPr>
              <a:t>người  </a:t>
            </a:r>
            <a:r>
              <a:rPr sz="2400" spc="-5" dirty="0">
                <a:latin typeface="Calibri"/>
                <a:cs typeface="Calibri"/>
              </a:rPr>
              <a:t>sang người </a:t>
            </a:r>
            <a:r>
              <a:rPr sz="2400" spc="-10" dirty="0">
                <a:latin typeface="Calibri"/>
                <a:cs typeface="Calibri"/>
              </a:rPr>
              <a:t>trong </a:t>
            </a:r>
            <a:r>
              <a:rPr sz="2400" dirty="0">
                <a:latin typeface="Calibri"/>
                <a:cs typeface="Calibri"/>
              </a:rPr>
              <a:t>môi </a:t>
            </a:r>
            <a:r>
              <a:rPr sz="2400" spc="-5" dirty="0">
                <a:latin typeface="Calibri"/>
                <a:cs typeface="Calibri"/>
              </a:rPr>
              <a:t>trường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kín.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22949"/>
            <a:ext cx="111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AFEF"/>
                </a:solidFill>
                <a:latin typeface="Calibri"/>
                <a:cs typeface="Calibri"/>
              </a:rPr>
              <a:t>ME</a:t>
            </a:r>
            <a:r>
              <a:rPr sz="3600" b="1" spc="-4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57200"/>
            <a:ext cx="8426450" cy="382220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781685" lvl="1" indent="-287020" algn="just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Là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beta </a:t>
            </a:r>
            <a:r>
              <a:rPr sz="2400" i="1" spc="-5" dirty="0">
                <a:latin typeface="Calibri"/>
                <a:cs typeface="Calibri"/>
              </a:rPr>
              <a:t>coronavirus </a:t>
            </a:r>
            <a:r>
              <a:rPr sz="2400" dirty="0">
                <a:latin typeface="Calibri"/>
                <a:cs typeface="Calibri"/>
              </a:rPr>
              <a:t>cùng </a:t>
            </a:r>
            <a:r>
              <a:rPr sz="2400" spc="-5" dirty="0">
                <a:latin typeface="Calibri"/>
                <a:cs typeface="Calibri"/>
              </a:rPr>
              <a:t>nhóm </a:t>
            </a:r>
            <a:r>
              <a:rPr sz="2400" spc="-15" dirty="0">
                <a:latin typeface="Calibri"/>
                <a:cs typeface="Calibri"/>
              </a:rPr>
              <a:t>với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SARS_CoV,</a:t>
            </a:r>
            <a:endParaRPr sz="2400" dirty="0">
              <a:latin typeface="Calibri"/>
              <a:cs typeface="Calibri"/>
            </a:endParaRPr>
          </a:p>
          <a:p>
            <a:pPr marL="781685" marR="45085" lvl="1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latin typeface="Calibri"/>
                <a:cs typeface="Calibri"/>
              </a:rPr>
              <a:t>Ca đầu tiên </a:t>
            </a:r>
            <a:r>
              <a:rPr sz="2400" spc="-10" dirty="0">
                <a:latin typeface="Calibri"/>
                <a:cs typeface="Calibri"/>
              </a:rPr>
              <a:t>trên </a:t>
            </a:r>
            <a:r>
              <a:rPr sz="2400" spc="-5" dirty="0">
                <a:latin typeface="Calibri"/>
                <a:cs typeface="Calibri"/>
              </a:rPr>
              <a:t>người </a:t>
            </a:r>
            <a:r>
              <a:rPr sz="2400" spc="-15" dirty="0">
                <a:latin typeface="Calibri"/>
                <a:cs typeface="Calibri"/>
              </a:rPr>
              <a:t>vào </a:t>
            </a:r>
            <a:r>
              <a:rPr sz="2400" spc="-30" dirty="0">
                <a:latin typeface="Calibri"/>
                <a:cs typeface="Calibri"/>
              </a:rPr>
              <a:t>ngày </a:t>
            </a:r>
            <a:r>
              <a:rPr sz="2400" spc="-5" dirty="0">
                <a:latin typeface="Calibri"/>
                <a:cs typeface="Calibri"/>
              </a:rPr>
              <a:t>31/12/2019 </a:t>
            </a:r>
            <a:r>
              <a:rPr sz="2400" spc="-10" dirty="0">
                <a:latin typeface="Calibri"/>
                <a:cs typeface="Calibri"/>
              </a:rPr>
              <a:t>tại </a:t>
            </a:r>
            <a:r>
              <a:rPr sz="2400" dirty="0">
                <a:latin typeface="Calibri"/>
                <a:cs typeface="Calibri"/>
              </a:rPr>
              <a:t>thành </a:t>
            </a:r>
            <a:r>
              <a:rPr sz="2400" spc="-5" dirty="0">
                <a:latin typeface="Calibri"/>
                <a:cs typeface="Calibri"/>
              </a:rPr>
              <a:t>phố  </a:t>
            </a:r>
            <a:r>
              <a:rPr sz="2400" spc="-35" dirty="0">
                <a:latin typeface="Calibri"/>
                <a:cs typeface="Calibri"/>
              </a:rPr>
              <a:t>Vũ </a:t>
            </a:r>
            <a:r>
              <a:rPr sz="2400" spc="-5" dirty="0">
                <a:latin typeface="Calibri"/>
                <a:cs typeface="Calibri"/>
              </a:rPr>
              <a:t>Hán thuộc tỉnh </a:t>
            </a:r>
            <a:r>
              <a:rPr sz="2400" dirty="0">
                <a:latin typeface="Calibri"/>
                <a:cs typeface="Calibri"/>
              </a:rPr>
              <a:t>Hồ Bắc – </a:t>
            </a:r>
            <a:r>
              <a:rPr sz="2400" spc="-30" dirty="0">
                <a:latin typeface="Calibri"/>
                <a:cs typeface="Calibri"/>
              </a:rPr>
              <a:t>Trung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Quốc.</a:t>
            </a:r>
          </a:p>
          <a:p>
            <a:pPr marL="781685" marR="43815" lvl="1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latin typeface="Calibri"/>
                <a:cs typeface="Calibri"/>
              </a:rPr>
              <a:t>Ổ </a:t>
            </a:r>
            <a:r>
              <a:rPr sz="2400" spc="-5" dirty="0">
                <a:latin typeface="Calibri"/>
                <a:cs typeface="Calibri"/>
              </a:rPr>
              <a:t>dịch được </a:t>
            </a:r>
            <a:r>
              <a:rPr sz="2400" dirty="0">
                <a:latin typeface="Calibri"/>
                <a:cs typeface="Calibri"/>
              </a:rPr>
              <a:t>cho là từ một chợ </a:t>
            </a:r>
            <a:r>
              <a:rPr sz="2400" spc="-10" dirty="0">
                <a:latin typeface="Calibri"/>
                <a:cs typeface="Calibri"/>
              </a:rPr>
              <a:t>hải </a:t>
            </a:r>
            <a:r>
              <a:rPr sz="2400" spc="-5" dirty="0">
                <a:latin typeface="Calibri"/>
                <a:cs typeface="Calibri"/>
              </a:rPr>
              <a:t>sản, nơi </a:t>
            </a:r>
            <a:r>
              <a:rPr sz="2400" spc="-10" dirty="0">
                <a:latin typeface="Calibri"/>
                <a:cs typeface="Calibri"/>
              </a:rPr>
              <a:t>buôn </a:t>
            </a:r>
            <a:r>
              <a:rPr sz="2400" spc="-5" dirty="0">
                <a:latin typeface="Calibri"/>
                <a:cs typeface="Calibri"/>
              </a:rPr>
              <a:t>bán </a:t>
            </a:r>
            <a:r>
              <a:rPr sz="2400" spc="-25" dirty="0">
                <a:latin typeface="Calibri"/>
                <a:cs typeface="Calibri"/>
              </a:rPr>
              <a:t>rất  </a:t>
            </a:r>
            <a:r>
              <a:rPr sz="2400" spc="-5" dirty="0">
                <a:latin typeface="Calibri"/>
                <a:cs typeface="Calibri"/>
              </a:rPr>
              <a:t>nhiều </a:t>
            </a:r>
            <a:r>
              <a:rPr sz="2400" dirty="0">
                <a:latin typeface="Calibri"/>
                <a:cs typeface="Calibri"/>
              </a:rPr>
              <a:t>loại </a:t>
            </a:r>
            <a:r>
              <a:rPr sz="2400" spc="-5" dirty="0">
                <a:latin typeface="Calibri"/>
                <a:cs typeface="Calibri"/>
              </a:rPr>
              <a:t>động </a:t>
            </a:r>
            <a:r>
              <a:rPr sz="2400" spc="-25" dirty="0">
                <a:latin typeface="Calibri"/>
                <a:cs typeface="Calibri"/>
              </a:rPr>
              <a:t>vật </a:t>
            </a:r>
            <a:r>
              <a:rPr sz="2400" spc="-5" dirty="0">
                <a:latin typeface="Calibri"/>
                <a:cs typeface="Calibri"/>
              </a:rPr>
              <a:t>hoang dã </a:t>
            </a:r>
            <a:r>
              <a:rPr sz="2400" spc="-20" dirty="0">
                <a:latin typeface="Calibri"/>
                <a:cs typeface="Calibri"/>
              </a:rPr>
              <a:t>và </a:t>
            </a:r>
            <a:r>
              <a:rPr sz="2400" spc="-25" dirty="0">
                <a:latin typeface="Calibri"/>
                <a:cs typeface="Calibri"/>
              </a:rPr>
              <a:t>vật </a:t>
            </a:r>
            <a:r>
              <a:rPr sz="2400" dirty="0">
                <a:latin typeface="Calibri"/>
                <a:cs typeface="Calibri"/>
              </a:rPr>
              <a:t>chủ </a:t>
            </a:r>
            <a:r>
              <a:rPr sz="2400" spc="-5" dirty="0">
                <a:latin typeface="Calibri"/>
                <a:cs typeface="Calibri"/>
              </a:rPr>
              <a:t>được cho </a:t>
            </a:r>
            <a:r>
              <a:rPr sz="2400" dirty="0">
                <a:latin typeface="Calibri"/>
                <a:cs typeface="Calibri"/>
              </a:rPr>
              <a:t>là </a:t>
            </a:r>
            <a:r>
              <a:rPr sz="2400" spc="-5" dirty="0">
                <a:latin typeface="Calibri"/>
                <a:cs typeface="Calibri"/>
              </a:rPr>
              <a:t>dơi </a:t>
            </a:r>
            <a:r>
              <a:rPr sz="2400" spc="-40" dirty="0">
                <a:latin typeface="Calibri"/>
                <a:cs typeface="Calibri"/>
              </a:rPr>
              <a:t>và  </a:t>
            </a:r>
            <a:r>
              <a:rPr sz="2400" spc="-15" dirty="0">
                <a:latin typeface="Calibri"/>
                <a:cs typeface="Calibri"/>
              </a:rPr>
              <a:t>rắn.</a:t>
            </a:r>
            <a:endParaRPr sz="2400" dirty="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9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latin typeface="Calibri"/>
                <a:cs typeface="Calibri"/>
              </a:rPr>
              <a:t>Giải trình </a:t>
            </a:r>
            <a:r>
              <a:rPr sz="2400" spc="-10" dirty="0">
                <a:latin typeface="Calibri"/>
                <a:cs typeface="Calibri"/>
              </a:rPr>
              <a:t>tự gen </a:t>
            </a:r>
            <a:r>
              <a:rPr sz="2400" dirty="0">
                <a:latin typeface="Calibri"/>
                <a:cs typeface="Calibri"/>
              </a:rPr>
              <a:t>cho </a:t>
            </a:r>
            <a:r>
              <a:rPr sz="2400" spc="-15" dirty="0">
                <a:latin typeface="Calibri"/>
                <a:cs typeface="Calibri"/>
              </a:rPr>
              <a:t>thấy </a:t>
            </a:r>
            <a:r>
              <a:rPr sz="2400" dirty="0">
                <a:latin typeface="Calibri"/>
                <a:cs typeface="Calibri"/>
              </a:rPr>
              <a:t>mức </a:t>
            </a:r>
            <a:r>
              <a:rPr sz="2400" spc="-5" dirty="0">
                <a:latin typeface="Calibri"/>
                <a:cs typeface="Calibri"/>
              </a:rPr>
              <a:t>độ </a:t>
            </a:r>
            <a:r>
              <a:rPr sz="2400" dirty="0">
                <a:latin typeface="Calibri"/>
                <a:cs typeface="Calibri"/>
              </a:rPr>
              <a:t>tương </a:t>
            </a:r>
            <a:r>
              <a:rPr sz="2400" spc="-5" dirty="0">
                <a:latin typeface="Calibri"/>
                <a:cs typeface="Calibri"/>
              </a:rPr>
              <a:t>đồng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spc="-5" dirty="0">
                <a:latin typeface="Calibri"/>
                <a:cs typeface="Calibri"/>
              </a:rPr>
              <a:t>bộ </a:t>
            </a:r>
            <a:r>
              <a:rPr sz="2400" spc="-10" dirty="0">
                <a:latin typeface="Calibri"/>
                <a:cs typeface="Calibri"/>
              </a:rPr>
              <a:t>gen  SARS-CoV </a:t>
            </a:r>
            <a:r>
              <a:rPr sz="2400" dirty="0">
                <a:latin typeface="Calibri"/>
                <a:cs typeface="Calibri"/>
              </a:rPr>
              <a:t>là </a:t>
            </a:r>
            <a:r>
              <a:rPr sz="2400" spc="-5" dirty="0">
                <a:latin typeface="Calibri"/>
                <a:cs typeface="Calibri"/>
              </a:rPr>
              <a:t>85% </a:t>
            </a:r>
            <a:r>
              <a:rPr sz="2400" spc="-7" baseline="24305" dirty="0">
                <a:latin typeface="Calibri"/>
                <a:cs typeface="Calibri"/>
              </a:rPr>
              <a:t>[3]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-70" dirty="0">
                <a:latin typeface="Calibri"/>
                <a:cs typeface="Calibri"/>
              </a:rPr>
              <a:t>Và </a:t>
            </a:r>
            <a:r>
              <a:rPr sz="2400" dirty="0">
                <a:latin typeface="Calibri"/>
                <a:cs typeface="Calibri"/>
              </a:rPr>
              <a:t>tương </a:t>
            </a:r>
            <a:r>
              <a:rPr sz="2400" spc="-5" dirty="0">
                <a:latin typeface="Calibri"/>
                <a:cs typeface="Calibri"/>
              </a:rPr>
              <a:t>đồng </a:t>
            </a:r>
            <a:r>
              <a:rPr sz="2400" spc="-15" dirty="0">
                <a:latin typeface="Calibri"/>
                <a:cs typeface="Calibri"/>
              </a:rPr>
              <a:t>với </a:t>
            </a:r>
            <a:r>
              <a:rPr sz="2400" dirty="0">
                <a:latin typeface="Calibri"/>
                <a:cs typeface="Calibri"/>
              </a:rPr>
              <a:t>chủng </a:t>
            </a:r>
            <a:r>
              <a:rPr sz="2400" i="1" dirty="0">
                <a:latin typeface="Calibri"/>
                <a:cs typeface="Calibri"/>
              </a:rPr>
              <a:t>coronavirus  </a:t>
            </a:r>
            <a:r>
              <a:rPr sz="2400" spc="-5" dirty="0">
                <a:latin typeface="Calibri"/>
                <a:cs typeface="Calibri"/>
              </a:rPr>
              <a:t>phân </a:t>
            </a:r>
            <a:r>
              <a:rPr sz="2400" dirty="0">
                <a:latin typeface="Calibri"/>
                <a:cs typeface="Calibri"/>
              </a:rPr>
              <a:t>lập </a:t>
            </a:r>
            <a:r>
              <a:rPr sz="2400" spc="-5" dirty="0">
                <a:latin typeface="Calibri"/>
                <a:cs typeface="Calibri"/>
              </a:rPr>
              <a:t>từ dơi </a:t>
            </a:r>
            <a:r>
              <a:rPr sz="2400" dirty="0">
                <a:latin typeface="Calibri"/>
                <a:cs typeface="Calibri"/>
              </a:rPr>
              <a:t>là </a:t>
            </a:r>
            <a:r>
              <a:rPr sz="2400" spc="-10" dirty="0">
                <a:latin typeface="Calibri"/>
                <a:cs typeface="Calibri"/>
              </a:rPr>
              <a:t>96%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7" baseline="24305" dirty="0">
                <a:latin typeface="Calibri"/>
                <a:cs typeface="Calibri"/>
              </a:rPr>
              <a:t>[6]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1582</Words>
  <Application>Microsoft Office PowerPoint</Application>
  <PresentationFormat>On-screen Show (4:3)</PresentationFormat>
  <Paragraphs>133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BÀI GIẢNG  TUYÊN TRUYỀN VÀ HƯỚNG DẪN PHÒNG TRÁNH VIRUS CORONA              Trường THCS Đức Chính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Hình ảnh coronavirustrên kính hiển vi điện tử</vt:lpstr>
      <vt:lpstr>Slide 11</vt:lpstr>
      <vt:lpstr>Slide 12</vt:lpstr>
      <vt:lpstr>Slide 13</vt:lpstr>
      <vt:lpstr>Yếu tố dịch tễ</vt:lpstr>
      <vt:lpstr>Triệu chứng Lâm sàng</vt:lpstr>
      <vt:lpstr>Một số biểu hiện khác của bệnh [1]</vt:lpstr>
      <vt:lpstr>Chẩn đoán</vt:lpstr>
      <vt:lpstr>Điều trị</vt:lpstr>
      <vt:lpstr>Điều trị</vt:lpstr>
      <vt:lpstr>Điều trị</vt:lpstr>
      <vt:lpstr>Điều trị</vt:lpstr>
      <vt:lpstr>Tiêu chuẩn xuất viện</vt:lpstr>
      <vt:lpstr>Phòng bệnh</vt:lpstr>
      <vt:lpstr>Slide 24</vt:lpstr>
      <vt:lpstr>Slide 25</vt:lpstr>
      <vt:lpstr>Slide 26</vt:lpstr>
      <vt:lpstr>TRÂN TRỌNG CẢM ƠN!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</dc:title>
  <dc:creator>is</dc:creator>
  <cp:lastModifiedBy>Admin</cp:lastModifiedBy>
  <cp:revision>21</cp:revision>
  <dcterms:created xsi:type="dcterms:W3CDTF">2020-02-02T01:03:21Z</dcterms:created>
  <dcterms:modified xsi:type="dcterms:W3CDTF">2021-07-20T11:24:01Z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2020-02-02T00:00:00Z</vt:filetime>
  </property>
</Properties>
</file>